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08" r:id="rId6"/>
    <p:sldId id="284" r:id="rId7"/>
    <p:sldId id="533" r:id="rId8"/>
    <p:sldId id="335" r:id="rId9"/>
    <p:sldId id="398" r:id="rId10"/>
    <p:sldId id="321" r:id="rId11"/>
    <p:sldId id="540" r:id="rId12"/>
    <p:sldId id="296" r:id="rId13"/>
    <p:sldId id="325" r:id="rId14"/>
    <p:sldId id="532" r:id="rId15"/>
    <p:sldId id="326" r:id="rId16"/>
    <p:sldId id="327" r:id="rId17"/>
    <p:sldId id="519" r:id="rId18"/>
    <p:sldId id="328" r:id="rId19"/>
    <p:sldId id="329" r:id="rId20"/>
    <p:sldId id="534" r:id="rId21"/>
    <p:sldId id="331" r:id="rId22"/>
    <p:sldId id="336" r:id="rId23"/>
    <p:sldId id="541" r:id="rId24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63C"/>
    <a:srgbClr val="D41F29"/>
    <a:srgbClr val="1A62A2"/>
    <a:srgbClr val="70A43E"/>
    <a:srgbClr val="DAD821"/>
    <a:srgbClr val="00CC66"/>
    <a:srgbClr val="336600"/>
    <a:srgbClr val="33CC33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C7871-6247-4950-B753-367BC77F46F3}" v="11" dt="2019-09-04T09:42:28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3"/>
  </p:normalViewPr>
  <p:slideViewPr>
    <p:cSldViewPr>
      <p:cViewPr varScale="1">
        <p:scale>
          <a:sx n="101" d="100"/>
          <a:sy n="101" d="100"/>
        </p:scale>
        <p:origin x="1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21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euan Rees" userId="7a9f80e4-b476-4729-a5ad-6383094e958d" providerId="ADAL" clId="{C89C7871-6247-4950-B753-367BC77F46F3}"/>
    <pc:docChg chg="modSld">
      <pc:chgData name="Ieuan Rees" userId="7a9f80e4-b476-4729-a5ad-6383094e958d" providerId="ADAL" clId="{C89C7871-6247-4950-B753-367BC77F46F3}" dt="2019-09-04T09:42:28.059" v="10" actId="20577"/>
      <pc:docMkLst>
        <pc:docMk/>
      </pc:docMkLst>
      <pc:sldChg chg="modSp">
        <pc:chgData name="Ieuan Rees" userId="7a9f80e4-b476-4729-a5ad-6383094e958d" providerId="ADAL" clId="{C89C7871-6247-4950-B753-367BC77F46F3}" dt="2019-09-04T09:42:28.059" v="10" actId="20577"/>
        <pc:sldMkLst>
          <pc:docMk/>
          <pc:sldMk cId="4138026669" sldId="325"/>
        </pc:sldMkLst>
        <pc:spChg chg="mod">
          <ac:chgData name="Ieuan Rees" userId="7a9f80e4-b476-4729-a5ad-6383094e958d" providerId="ADAL" clId="{C89C7871-6247-4950-B753-367BC77F46F3}" dt="2019-09-04T09:42:28.059" v="10" actId="20577"/>
          <ac:spMkLst>
            <pc:docMk/>
            <pc:sldMk cId="4138026669" sldId="325"/>
            <ac:spMk id="3" creationId="{F107E9AF-77B8-43FD-90A5-33CF8A705F98}"/>
          </ac:spMkLst>
        </pc:spChg>
      </pc:sldChg>
    </pc:docChg>
  </pc:docChgLst>
  <pc:docChgLst>
    <pc:chgData name="Ieuan Rees" userId="7a9f80e4-b476-4729-a5ad-6383094e958d" providerId="ADAL" clId="{C239E12F-D39F-4E58-A897-E5164A626D46}"/>
    <pc:docChg chg="modSld">
      <pc:chgData name="Ieuan Rees" userId="7a9f80e4-b476-4729-a5ad-6383094e958d" providerId="ADAL" clId="{C239E12F-D39F-4E58-A897-E5164A626D46}" dt="2019-08-28T11:07:02.431" v="1" actId="20577"/>
      <pc:docMkLst>
        <pc:docMk/>
      </pc:docMkLst>
      <pc:sldChg chg="modSp">
        <pc:chgData name="Ieuan Rees" userId="7a9f80e4-b476-4729-a5ad-6383094e958d" providerId="ADAL" clId="{C239E12F-D39F-4E58-A897-E5164A626D46}" dt="2019-08-28T11:07:02.431" v="1" actId="20577"/>
        <pc:sldMkLst>
          <pc:docMk/>
          <pc:sldMk cId="3859518163" sldId="335"/>
        </pc:sldMkLst>
        <pc:spChg chg="mod">
          <ac:chgData name="Ieuan Rees" userId="7a9f80e4-b476-4729-a5ad-6383094e958d" providerId="ADAL" clId="{C239E12F-D39F-4E58-A897-E5164A626D46}" dt="2019-08-28T11:07:02.431" v="1" actId="20577"/>
          <ac:spMkLst>
            <pc:docMk/>
            <pc:sldMk cId="3859518163" sldId="335"/>
            <ac:spMk id="25" creationId="{9C411818-44C0-415D-AF07-B34F373766EB}"/>
          </ac:spMkLst>
        </pc:spChg>
      </pc:sldChg>
    </pc:docChg>
  </pc:docChgLst>
  <pc:docChgLst>
    <pc:chgData name="Ieuan Rees" userId="7a9f80e4-b476-4729-a5ad-6383094e958d" providerId="ADAL" clId="{4D92E1B0-7C19-4D7D-8A7B-A0D236F05962}"/>
    <pc:docChg chg="undo custSel modSld">
      <pc:chgData name="Ieuan Rees" userId="7a9f80e4-b476-4729-a5ad-6383094e958d" providerId="ADAL" clId="{4D92E1B0-7C19-4D7D-8A7B-A0D236F05962}" dt="2019-08-15T13:56:56.534" v="395" actId="20577"/>
      <pc:docMkLst>
        <pc:docMk/>
      </pc:docMkLst>
      <pc:sldChg chg="modSp">
        <pc:chgData name="Ieuan Rees" userId="7a9f80e4-b476-4729-a5ad-6383094e958d" providerId="ADAL" clId="{4D92E1B0-7C19-4D7D-8A7B-A0D236F05962}" dt="2019-08-15T11:59:00.941" v="246" actId="20577"/>
        <pc:sldMkLst>
          <pc:docMk/>
          <pc:sldMk cId="3056352921" sldId="308"/>
        </pc:sldMkLst>
        <pc:spChg chg="mod">
          <ac:chgData name="Ieuan Rees" userId="7a9f80e4-b476-4729-a5ad-6383094e958d" providerId="ADAL" clId="{4D92E1B0-7C19-4D7D-8A7B-A0D236F05962}" dt="2019-08-15T11:59:00.941" v="246" actId="20577"/>
          <ac:spMkLst>
            <pc:docMk/>
            <pc:sldMk cId="3056352921" sldId="308"/>
            <ac:spMk id="3" creationId="{00000000-0000-0000-0000-000000000000}"/>
          </ac:spMkLst>
        </pc:spChg>
      </pc:sldChg>
      <pc:sldChg chg="modSp">
        <pc:chgData name="Ieuan Rees" userId="7a9f80e4-b476-4729-a5ad-6383094e958d" providerId="ADAL" clId="{4D92E1B0-7C19-4D7D-8A7B-A0D236F05962}" dt="2019-08-15T12:00:49.166" v="347" actId="1076"/>
        <pc:sldMkLst>
          <pc:docMk/>
          <pc:sldMk cId="2281244305" sldId="336"/>
        </pc:sldMkLst>
        <pc:spChg chg="mod">
          <ac:chgData name="Ieuan Rees" userId="7a9f80e4-b476-4729-a5ad-6383094e958d" providerId="ADAL" clId="{4D92E1B0-7C19-4D7D-8A7B-A0D236F05962}" dt="2019-08-15T12:00:40.406" v="343" actId="1035"/>
          <ac:spMkLst>
            <pc:docMk/>
            <pc:sldMk cId="2281244305" sldId="336"/>
            <ac:spMk id="5" creationId="{00000000-0000-0000-0000-000000000000}"/>
          </ac:spMkLst>
        </pc:spChg>
        <pc:spChg chg="mod">
          <ac:chgData name="Ieuan Rees" userId="7a9f80e4-b476-4729-a5ad-6383094e958d" providerId="ADAL" clId="{4D92E1B0-7C19-4D7D-8A7B-A0D236F05962}" dt="2019-08-15T11:56:33.851" v="193" actId="20577"/>
          <ac:spMkLst>
            <pc:docMk/>
            <pc:sldMk cId="2281244305" sldId="336"/>
            <ac:spMk id="6" creationId="{00000000-0000-0000-0000-000000000000}"/>
          </ac:spMkLst>
        </pc:spChg>
        <pc:picChg chg="mod">
          <ac:chgData name="Ieuan Rees" userId="7a9f80e4-b476-4729-a5ad-6383094e958d" providerId="ADAL" clId="{4D92E1B0-7C19-4D7D-8A7B-A0D236F05962}" dt="2019-08-15T12:00:49.166" v="347" actId="1076"/>
          <ac:picMkLst>
            <pc:docMk/>
            <pc:sldMk cId="2281244305" sldId="336"/>
            <ac:picMk id="8" creationId="{00000000-0000-0000-0000-000000000000}"/>
          </ac:picMkLst>
        </pc:picChg>
      </pc:sldChg>
      <pc:sldChg chg="modSp">
        <pc:chgData name="Ieuan Rees" userId="7a9f80e4-b476-4729-a5ad-6383094e958d" providerId="ADAL" clId="{4D92E1B0-7C19-4D7D-8A7B-A0D236F05962}" dt="2019-08-15T13:56:56.534" v="395" actId="20577"/>
        <pc:sldMkLst>
          <pc:docMk/>
          <pc:sldMk cId="4156022691" sldId="541"/>
        </pc:sldMkLst>
        <pc:spChg chg="mod">
          <ac:chgData name="Ieuan Rees" userId="7a9f80e4-b476-4729-a5ad-6383094e958d" providerId="ADAL" clId="{4D92E1B0-7C19-4D7D-8A7B-A0D236F05962}" dt="2019-08-15T13:56:39.338" v="384" actId="1035"/>
          <ac:spMkLst>
            <pc:docMk/>
            <pc:sldMk cId="4156022691" sldId="541"/>
            <ac:spMk id="2" creationId="{00000000-0000-0000-0000-000000000000}"/>
          </ac:spMkLst>
        </pc:spChg>
        <pc:spChg chg="mod">
          <ac:chgData name="Ieuan Rees" userId="7a9f80e4-b476-4729-a5ad-6383094e958d" providerId="ADAL" clId="{4D92E1B0-7C19-4D7D-8A7B-A0D236F05962}" dt="2019-08-15T13:56:56.534" v="395" actId="20577"/>
          <ac:spMkLst>
            <pc:docMk/>
            <pc:sldMk cId="4156022691" sldId="541"/>
            <ac:spMk id="5" creationId="{32D89034-A617-4E13-A9E5-FFE41E722048}"/>
          </ac:spMkLst>
        </pc:spChg>
        <pc:spChg chg="mod">
          <ac:chgData name="Ieuan Rees" userId="7a9f80e4-b476-4729-a5ad-6383094e958d" providerId="ADAL" clId="{4D92E1B0-7C19-4D7D-8A7B-A0D236F05962}" dt="2019-08-15T13:56:39.338" v="384" actId="1035"/>
          <ac:spMkLst>
            <pc:docMk/>
            <pc:sldMk cId="4156022691" sldId="541"/>
            <ac:spMk id="10" creationId="{00000000-0000-0000-0000-000000000000}"/>
          </ac:spMkLst>
        </pc:spChg>
        <pc:spChg chg="mod">
          <ac:chgData name="Ieuan Rees" userId="7a9f80e4-b476-4729-a5ad-6383094e958d" providerId="ADAL" clId="{4D92E1B0-7C19-4D7D-8A7B-A0D236F05962}" dt="2019-08-15T13:56:39.338" v="384" actId="1035"/>
          <ac:spMkLst>
            <pc:docMk/>
            <pc:sldMk cId="4156022691" sldId="541"/>
            <ac:spMk id="12" creationId="{00000000-0000-0000-0000-000000000000}"/>
          </ac:spMkLst>
        </pc:spChg>
        <pc:spChg chg="mod">
          <ac:chgData name="Ieuan Rees" userId="7a9f80e4-b476-4729-a5ad-6383094e958d" providerId="ADAL" clId="{4D92E1B0-7C19-4D7D-8A7B-A0D236F05962}" dt="2019-08-15T13:56:39.338" v="384" actId="1035"/>
          <ac:spMkLst>
            <pc:docMk/>
            <pc:sldMk cId="4156022691" sldId="541"/>
            <ac:spMk id="13" creationId="{00000000-0000-0000-0000-000000000000}"/>
          </ac:spMkLst>
        </pc:spChg>
        <pc:spChg chg="mod">
          <ac:chgData name="Ieuan Rees" userId="7a9f80e4-b476-4729-a5ad-6383094e958d" providerId="ADAL" clId="{4D92E1B0-7C19-4D7D-8A7B-A0D236F05962}" dt="2019-08-15T13:56:45.276" v="387" actId="1035"/>
          <ac:spMkLst>
            <pc:docMk/>
            <pc:sldMk cId="4156022691" sldId="541"/>
            <ac:spMk id="14" creationId="{4614537C-EDF9-4123-A9DD-61D116B26880}"/>
          </ac:spMkLst>
        </pc:spChg>
        <pc:picChg chg="mod">
          <ac:chgData name="Ieuan Rees" userId="7a9f80e4-b476-4729-a5ad-6383094e958d" providerId="ADAL" clId="{4D92E1B0-7C19-4D7D-8A7B-A0D236F05962}" dt="2019-08-15T13:56:39.338" v="384" actId="1035"/>
          <ac:picMkLst>
            <pc:docMk/>
            <pc:sldMk cId="4156022691" sldId="541"/>
            <ac:picMk id="3" creationId="{00000000-0000-0000-0000-000000000000}"/>
          </ac:picMkLst>
        </pc:picChg>
        <pc:picChg chg="mod">
          <ac:chgData name="Ieuan Rees" userId="7a9f80e4-b476-4729-a5ad-6383094e958d" providerId="ADAL" clId="{4D92E1B0-7C19-4D7D-8A7B-A0D236F05962}" dt="2019-08-15T13:56:39.338" v="384" actId="1035"/>
          <ac:picMkLst>
            <pc:docMk/>
            <pc:sldMk cId="4156022691" sldId="541"/>
            <ac:picMk id="4" creationId="{00000000-0000-0000-0000-000000000000}"/>
          </ac:picMkLst>
        </pc:picChg>
        <pc:picChg chg="mod">
          <ac:chgData name="Ieuan Rees" userId="7a9f80e4-b476-4729-a5ad-6383094e958d" providerId="ADAL" clId="{4D92E1B0-7C19-4D7D-8A7B-A0D236F05962}" dt="2019-08-15T13:56:39.338" v="384" actId="1035"/>
          <ac:picMkLst>
            <pc:docMk/>
            <pc:sldMk cId="4156022691" sldId="541"/>
            <ac:picMk id="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2206" cy="4932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351" y="2"/>
            <a:ext cx="2922206" cy="4932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B22A-4E07-404B-B229-78FD9D9CB8EE}" type="datetimeFigureOut">
              <a:rPr lang="en-GB" smtClean="0"/>
              <a:t>04/09/2019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818"/>
            <a:ext cx="2922206" cy="4932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351" y="9377818"/>
            <a:ext cx="2922206" cy="4932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502DA-0026-4741-AAA4-EBB201A39E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764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351" y="1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2D87F-D481-4644-99AF-EB89E0DE7CBF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658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837" y="4751168"/>
            <a:ext cx="5392443" cy="3887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818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351" y="9377818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92021-4503-4506-9F2A-360A2634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9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73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91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6CDE-ED78-426B-9D2A-F5DECA0806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4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2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11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6CDE-ED78-426B-9D2A-F5DECA0806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18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81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388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4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83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6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38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8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6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4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0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6CDE-ED78-426B-9D2A-F5DECA0806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5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5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745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8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5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04/09/2019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58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04/09/2019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6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6373090"/>
            <a:ext cx="2155698" cy="4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04/09/2019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99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04/09/2019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1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04/09/2019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78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04/09/2019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47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04/09/2019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21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04/09/2019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38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04/09/2019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04/09/2019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43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075" y="15208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/>
          <a:srcRect l="5703" t="28468" r="11019" b="38376"/>
          <a:stretch/>
        </p:blipFill>
        <p:spPr>
          <a:xfrm>
            <a:off x="1832195" y="6525344"/>
            <a:ext cx="3384376" cy="332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/>
          <a:srcRect l="6601" t="28468" r="48229" b="38376"/>
          <a:stretch/>
        </p:blipFill>
        <p:spPr>
          <a:xfrm>
            <a:off x="0" y="6525344"/>
            <a:ext cx="1835696" cy="332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7" y="186215"/>
            <a:ext cx="2882771" cy="588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/>
          <a:srcRect l="5703" t="28468" r="11019" b="38376"/>
          <a:stretch/>
        </p:blipFill>
        <p:spPr>
          <a:xfrm>
            <a:off x="5551213" y="6525344"/>
            <a:ext cx="3384376" cy="332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/>
          <a:srcRect l="42912" t="28468" r="48316" b="38376"/>
          <a:stretch/>
        </p:blipFill>
        <p:spPr>
          <a:xfrm>
            <a:off x="5202308" y="6525344"/>
            <a:ext cx="356539" cy="332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4"/>
          <a:srcRect l="42912" t="28468" r="51597" b="38376"/>
          <a:stretch/>
        </p:blipFill>
        <p:spPr>
          <a:xfrm>
            <a:off x="8920825" y="6525344"/>
            <a:ext cx="223176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5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hdphoto2.wdp" Type="http://schemas.microsoft.com/office/2007/relationships/hdphoto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3930572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hyperlink" Target="http://www.asdinfowales.co.uk/asd-aware-organisations" TargetMode="External"/><Relationship Id="rId4" Type="http://schemas.openxmlformats.org/officeDocument/2006/relationships/hyperlink" Target="http://www.asdinfowales.co.uk/asdawa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dinfowales.co.uk/can-you-see-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 ?><Relationships xmlns="http://schemas.openxmlformats.org/package/2006/relationships"><Relationship Id="rId8" Target="https://www.asdinfowales.co.uk/recognise-asd-adult" TargetMode="External" Type="http://schemas.openxmlformats.org/officeDocument/2006/relationships/hyperlink"/><Relationship Id="rId3" Target="../media/image15.png" Type="http://schemas.openxmlformats.org/officeDocument/2006/relationships/image"/><Relationship Id="rId7" Target="http://www.asdinfowales.co.uk/autismchildsigns" TargetMode="External" Type="http://schemas.openxmlformats.org/officeDocument/2006/relationships/hyperlink"/><Relationship Id="rId2" Target="../notesSlides/notesSlide20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8.jpg" Type="http://schemas.openxmlformats.org/officeDocument/2006/relationships/image"/><Relationship Id="rId5" Target="../media/image17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hdphoto1.wdp" Type="http://schemas.microsoft.com/office/2007/relationships/hdphoto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98C16E-9273-431F-8142-F4497DCF4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656184"/>
          </a:xfr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GB" sz="7200" dirty="0">
                <a:latin typeface="Calibri" panose="020F0502020204030204" pitchFamily="34" charset="0"/>
                <a:ea typeface="Century Gothic" charset="0"/>
                <a:cs typeface="Century Gothic" charset="0"/>
              </a:rPr>
              <a:t>An Introduction to </a:t>
            </a:r>
            <a:br>
              <a:rPr lang="en-GB" sz="7200" dirty="0">
                <a:latin typeface="Calibri" panose="020F0502020204030204" pitchFamily="34" charset="0"/>
                <a:ea typeface="Century Gothic" charset="0"/>
                <a:cs typeface="Century Gothic" charset="0"/>
              </a:rPr>
            </a:br>
            <a:r>
              <a:rPr lang="en-GB" sz="7200" dirty="0">
                <a:latin typeface="Calibri" panose="020F0502020204030204" pitchFamily="34" charset="0"/>
                <a:ea typeface="Century Gothic" charset="0"/>
                <a:cs typeface="Century Gothic" charset="0"/>
              </a:rPr>
              <a:t>Autism</a:t>
            </a:r>
            <a:endParaRPr lang="en-GB" sz="720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346F6-01EF-4B0B-A911-2B81DF308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4" y="4099384"/>
            <a:ext cx="8089291" cy="1656184"/>
          </a:xfrm>
          <a:prstGeom prst="rect">
            <a:avLst/>
          </a:prstGeom>
          <a:effectLst>
            <a:reflection blurRad="6350" stA="13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91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84" y="764704"/>
            <a:ext cx="49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107E9AF-77B8-43FD-90A5-33CF8A705F98}"/>
              </a:ext>
            </a:extLst>
          </p:cNvPr>
          <p:cNvSpPr/>
          <p:nvPr/>
        </p:nvSpPr>
        <p:spPr>
          <a:xfrm>
            <a:off x="220579" y="1601900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children may find it difficult to instigate or join in play with other children.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425A83-8504-4010-A581-98612C086B3C}"/>
              </a:ext>
            </a:extLst>
          </p:cNvPr>
          <p:cNvSpPr/>
          <p:nvPr/>
        </p:nvSpPr>
        <p:spPr>
          <a:xfrm>
            <a:off x="3208675" y="1601900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children may find it difficult to take turns and share.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can cause problems with friendships.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255438-4C0C-4B12-8A6B-0D0FF7BAD559}"/>
              </a:ext>
            </a:extLst>
          </p:cNvPr>
          <p:cNvSpPr/>
          <p:nvPr/>
        </p:nvSpPr>
        <p:spPr>
          <a:xfrm>
            <a:off x="6196770" y="1601900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Developing and maintaining friendships and relationships can be difficult for everyone.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adults have told us that they find this particularly difficult.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does not mean that they do not want relationships and friends.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F37C8DB-5354-49D7-BC1D-7EB85EFC2626}"/>
              </a:ext>
            </a:extLst>
          </p:cNvPr>
          <p:cNvSpPr/>
          <p:nvPr/>
        </p:nvSpPr>
        <p:spPr>
          <a:xfrm>
            <a:off x="1714627" y="3840974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not engage in conversation in the same way, and enjoy discussing factual issues rather than small talk.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You may have to be specific when you want to bring the conversation to end.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03BFF0-A697-4E94-9403-DFABF6471673}"/>
              </a:ext>
            </a:extLst>
          </p:cNvPr>
          <p:cNvSpPr/>
          <p:nvPr/>
        </p:nvSpPr>
        <p:spPr>
          <a:xfrm>
            <a:off x="4702723" y="3840974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have difficulty in understanding the rules of social relationships.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may cause many issues including them offering truthful opinion rather than a tactful one.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DA582A-2E50-4EB3-8B20-7FD065ED128B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45A2089B-7DFB-4B1C-A7EE-4E5B0A867AFC}"/>
                </a:ext>
              </a:extLst>
            </p:cNvPr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3BC8FBF5-2A38-42AA-A168-21B7B528D089}"/>
                </a:ext>
              </a:extLst>
            </p:cNvPr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0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964E1F-065B-49DA-956F-8B54A02D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14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57BF1EB6-8AB7-4C4B-AB51-948DFBCA9F5B}"/>
              </a:ext>
            </a:extLst>
          </p:cNvPr>
          <p:cNvSpPr/>
          <p:nvPr/>
        </p:nvSpPr>
        <p:spPr>
          <a:xfrm>
            <a:off x="0" y="-27384"/>
            <a:ext cx="9144000" cy="678488"/>
          </a:xfrm>
          <a:prstGeom prst="roundRect">
            <a:avLst>
              <a:gd name="adj" fmla="val 10000"/>
            </a:avLst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</a:rPr>
              <a:t>Social Imagination and Flexibility of Thought</a:t>
            </a:r>
          </a:p>
          <a:p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1762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14" y="76470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Autistic people experience social imagination differences.</a:t>
            </a:r>
            <a:b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The way this affects a person can vary, and can include difference in the use and understanding of:</a:t>
            </a:r>
          </a:p>
        </p:txBody>
      </p:sp>
      <p:sp>
        <p:nvSpPr>
          <p:cNvPr id="40" name="Title 2"/>
          <p:cNvSpPr txBox="1">
            <a:spLocks/>
          </p:cNvSpPr>
          <p:nvPr/>
        </p:nvSpPr>
        <p:spPr>
          <a:xfrm>
            <a:off x="107504" y="48590"/>
            <a:ext cx="5533504" cy="7978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Impairments in social imagination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A53E89-2E88-4FB1-8202-434BD85CFED9}"/>
              </a:ext>
            </a:extLst>
          </p:cNvPr>
          <p:cNvGrpSpPr/>
          <p:nvPr/>
        </p:nvGrpSpPr>
        <p:grpSpPr>
          <a:xfrm>
            <a:off x="-1" y="0"/>
            <a:ext cx="6120681" cy="837848"/>
            <a:chOff x="-1" y="0"/>
            <a:chExt cx="6120681" cy="837848"/>
          </a:xfrm>
        </p:grpSpPr>
        <p:sp>
          <p:nvSpPr>
            <p:cNvPr id="33" name="Rounded Rectangle 32"/>
            <p:cNvSpPr/>
            <p:nvPr/>
          </p:nvSpPr>
          <p:spPr>
            <a:xfrm>
              <a:off x="-1" y="0"/>
              <a:ext cx="5868145" cy="548680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4" name="Title 2"/>
            <p:cNvSpPr txBox="1">
              <a:spLocks/>
            </p:cNvSpPr>
            <p:nvPr/>
          </p:nvSpPr>
          <p:spPr>
            <a:xfrm>
              <a:off x="0" y="40030"/>
              <a:ext cx="6120680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Imagination and Flexibility of Thought</a:t>
              </a:r>
            </a:p>
          </p:txBody>
        </p:sp>
      </p:grp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4278CB4B-5330-4B18-AE5C-D65E88FC2652}"/>
              </a:ext>
            </a:extLst>
          </p:cNvPr>
          <p:cNvSpPr txBox="1"/>
          <p:nvPr/>
        </p:nvSpPr>
        <p:spPr>
          <a:xfrm>
            <a:off x="6372199" y="2577592"/>
            <a:ext cx="2067282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61AB38"/>
                </a:solidFill>
                <a:ea typeface="Century Gothic" charset="0"/>
                <a:cs typeface="Century Gothic" charset="0"/>
              </a:rPr>
              <a:t>problem solving</a:t>
            </a:r>
          </a:p>
        </p:txBody>
      </p:sp>
      <p:sp>
        <p:nvSpPr>
          <p:cNvPr id="37" name="Rounded Rectangle 12">
            <a:extLst>
              <a:ext uri="{FF2B5EF4-FFF2-40B4-BE49-F238E27FC236}">
                <a16:creationId xmlns:a16="http://schemas.microsoft.com/office/drawing/2014/main" id="{A2E8DB0C-1D9C-4DF4-80EC-6DFE0BC40B32}"/>
              </a:ext>
            </a:extLst>
          </p:cNvPr>
          <p:cNvSpPr txBox="1"/>
          <p:nvPr/>
        </p:nvSpPr>
        <p:spPr>
          <a:xfrm>
            <a:off x="5040561" y="5499469"/>
            <a:ext cx="2078568" cy="4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endParaRPr lang="en-GB" sz="3600" b="1" dirty="0">
              <a:solidFill>
                <a:srgbClr val="DB9C2D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B2FDCB01-F4F1-4BCD-8165-788741ECDDB3}"/>
              </a:ext>
            </a:extLst>
          </p:cNvPr>
          <p:cNvSpPr txBox="1"/>
          <p:nvPr/>
        </p:nvSpPr>
        <p:spPr>
          <a:xfrm>
            <a:off x="4907870" y="4309885"/>
            <a:ext cx="3531612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coping with changes</a:t>
            </a:r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2954614A-8417-4AD5-B320-3B20E7784CF0}"/>
              </a:ext>
            </a:extLst>
          </p:cNvPr>
          <p:cNvSpPr txBox="1"/>
          <p:nvPr/>
        </p:nvSpPr>
        <p:spPr>
          <a:xfrm>
            <a:off x="3528159" y="5599033"/>
            <a:ext cx="2078568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1666A4"/>
                </a:solidFill>
                <a:ea typeface="Century Gothic" charset="0"/>
                <a:cs typeface="Century Gothic" charset="0"/>
              </a:rPr>
              <a:t>planning</a:t>
            </a:r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6B765962-BB42-4CBD-BD69-7C0E51B6F982}"/>
              </a:ext>
            </a:extLst>
          </p:cNvPr>
          <p:cNvSpPr txBox="1"/>
          <p:nvPr/>
        </p:nvSpPr>
        <p:spPr>
          <a:xfrm>
            <a:off x="0" y="2577592"/>
            <a:ext cx="5040560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predicting reactions and events</a:t>
            </a:r>
          </a:p>
        </p:txBody>
      </p: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E085B4A1-9E53-4844-BD88-9D73380C6635}"/>
              </a:ext>
            </a:extLst>
          </p:cNvPr>
          <p:cNvSpPr txBox="1"/>
          <p:nvPr/>
        </p:nvSpPr>
        <p:spPr>
          <a:xfrm>
            <a:off x="1087935" y="4233409"/>
            <a:ext cx="2612151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B9C2D"/>
                </a:solidFill>
                <a:ea typeface="Century Gothic" charset="0"/>
                <a:cs typeface="Century Gothic" charset="0"/>
              </a:rPr>
              <a:t>relating to others</a:t>
            </a:r>
          </a:p>
        </p:txBody>
      </p:sp>
    </p:spTree>
    <p:extLst>
      <p:ext uri="{BB962C8B-B14F-4D97-AF65-F5344CB8AC3E}">
        <p14:creationId xmlns:p14="http://schemas.microsoft.com/office/powerpoint/2010/main" val="8057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872" y="828421"/>
            <a:ext cx="497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E77054-B20A-4A4D-94BC-4FD8D0A07BA1}"/>
              </a:ext>
            </a:extLst>
          </p:cNvPr>
          <p:cNvSpPr/>
          <p:nvPr/>
        </p:nvSpPr>
        <p:spPr>
          <a:xfrm>
            <a:off x="185088" y="1555642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When problem solving, we rely on our social imagination to predict possible outcomes.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is difficult for an autistic person.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2A9FAB-3693-4050-8AB3-F25DE303EF10}"/>
              </a:ext>
            </a:extLst>
          </p:cNvPr>
          <p:cNvSpPr/>
          <p:nvPr/>
        </p:nvSpPr>
        <p:spPr>
          <a:xfrm>
            <a:off x="3148592" y="1555642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Playing team games often relies on social imagination to predict how other people will interact in the game.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can be difficult for autistic people.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1E4E22-FBCF-43A9-800D-75750B584F2C}"/>
              </a:ext>
            </a:extLst>
          </p:cNvPr>
          <p:cNvSpPr/>
          <p:nvPr/>
        </p:nvSpPr>
        <p:spPr>
          <a:xfrm>
            <a:off x="6112096" y="1555642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find it difficult to predict how others may be feeling or how they will react due to problems with social imagination.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7C1A95A-945C-4117-AB7D-ECF18CE10C9E}"/>
              </a:ext>
            </a:extLst>
          </p:cNvPr>
          <p:cNvSpPr/>
          <p:nvPr/>
        </p:nvSpPr>
        <p:spPr>
          <a:xfrm>
            <a:off x="185088" y="3924316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Some autistic people have difficulties with creative imagination.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Others have good creative imagination, and only the social imagination is affected.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B548FE-09EA-4052-BB32-279454EC7C96}"/>
              </a:ext>
            </a:extLst>
          </p:cNvPr>
          <p:cNvSpPr/>
          <p:nvPr/>
        </p:nvSpPr>
        <p:spPr>
          <a:xfrm>
            <a:off x="3148592" y="3924316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Planning can be difficult without good social imagination, autistic people often use calendars or planners to help them with this.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82690F-FB91-4AF7-8558-142A8D77CD86}"/>
              </a:ext>
            </a:extLst>
          </p:cNvPr>
          <p:cNvSpPr/>
          <p:nvPr/>
        </p:nvSpPr>
        <p:spPr>
          <a:xfrm>
            <a:off x="6112096" y="3924316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Coping with changes can be difficult without good social imagination.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usually prefer routines to unpredictability.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54122-EAE7-4409-A1C0-B986D6B2718E}"/>
              </a:ext>
            </a:extLst>
          </p:cNvPr>
          <p:cNvGrpSpPr/>
          <p:nvPr/>
        </p:nvGrpSpPr>
        <p:grpSpPr>
          <a:xfrm>
            <a:off x="-1" y="0"/>
            <a:ext cx="6120681" cy="837848"/>
            <a:chOff x="-1" y="0"/>
            <a:chExt cx="6120681" cy="837848"/>
          </a:xfrm>
        </p:grpSpPr>
        <p:sp>
          <p:nvSpPr>
            <p:cNvPr id="10" name="Rounded Rectangle 32">
              <a:extLst>
                <a:ext uri="{FF2B5EF4-FFF2-40B4-BE49-F238E27FC236}">
                  <a16:creationId xmlns:a16="http://schemas.microsoft.com/office/drawing/2014/main" id="{EA52DF3C-9C61-4A2B-8D5E-73573D87C3EF}"/>
                </a:ext>
              </a:extLst>
            </p:cNvPr>
            <p:cNvSpPr/>
            <p:nvPr/>
          </p:nvSpPr>
          <p:spPr>
            <a:xfrm>
              <a:off x="-1" y="0"/>
              <a:ext cx="5868145" cy="548680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EC5E9E89-A0D7-4179-B4B8-2CB4B3867AA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0030"/>
              <a:ext cx="6120680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Imagination and Flexibility of Thought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9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AF705C-75DA-4009-A302-ADE55792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69DF3D00-6FA7-4CB7-83F1-112A98229015}"/>
              </a:ext>
            </a:extLst>
          </p:cNvPr>
          <p:cNvSpPr/>
          <p:nvPr/>
        </p:nvSpPr>
        <p:spPr>
          <a:xfrm>
            <a:off x="0" y="0"/>
            <a:ext cx="7956376" cy="764704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</a:rPr>
              <a:t>Unusual Sensory Responses</a:t>
            </a:r>
          </a:p>
          <a:p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9924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73" y="69269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Many autistic people can have sensory issues.  </a:t>
            </a:r>
            <a:b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The person’s perception of the senses can be heightened or decreased. All the senses can be affected.</a:t>
            </a:r>
            <a:endParaRPr lang="en-GB" sz="24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637B23-34F4-4D07-87E7-49EF2A928BCF}"/>
              </a:ext>
            </a:extLst>
          </p:cNvPr>
          <p:cNvGrpSpPr/>
          <p:nvPr/>
        </p:nvGrpSpPr>
        <p:grpSpPr>
          <a:xfrm>
            <a:off x="1597562" y="2060848"/>
            <a:ext cx="6264695" cy="571691"/>
            <a:chOff x="1597562" y="2060848"/>
            <a:chExt cx="6264695" cy="571691"/>
          </a:xfrm>
        </p:grpSpPr>
        <p:grpSp>
          <p:nvGrpSpPr>
            <p:cNvPr id="3" name="Group 2"/>
            <p:cNvGrpSpPr/>
            <p:nvPr/>
          </p:nvGrpSpPr>
          <p:grpSpPr>
            <a:xfrm>
              <a:off x="4103440" y="2089112"/>
              <a:ext cx="3758817" cy="543427"/>
              <a:chOff x="2505878" y="3636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43" name="Right Arrow 42"/>
              <p:cNvSpPr/>
              <p:nvPr/>
            </p:nvSpPr>
            <p:spPr>
              <a:xfrm>
                <a:off x="2505878" y="3636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Right Arrow 4"/>
              <p:cNvSpPr txBox="1"/>
              <p:nvPr/>
            </p:nvSpPr>
            <p:spPr>
              <a:xfrm>
                <a:off x="2505878" y="111228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(touch)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597562" y="2060848"/>
              <a:ext cx="2505878" cy="543427"/>
              <a:chOff x="0" y="3636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41" name="Rounded Rectangle 40"/>
              <p:cNvSpPr/>
              <p:nvPr/>
            </p:nvSpPr>
            <p:spPr>
              <a:xfrm>
                <a:off x="0" y="3636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ounded Rectangle 6"/>
              <p:cNvSpPr txBox="1"/>
              <p:nvPr/>
            </p:nvSpPr>
            <p:spPr>
              <a:xfrm>
                <a:off x="26528" y="30164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tactile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60603A-FA86-43C7-AC23-1BB2D5EFC399}"/>
              </a:ext>
            </a:extLst>
          </p:cNvPr>
          <p:cNvGrpSpPr/>
          <p:nvPr/>
        </p:nvGrpSpPr>
        <p:grpSpPr>
          <a:xfrm>
            <a:off x="1597562" y="2686882"/>
            <a:ext cx="6264695" cy="543427"/>
            <a:chOff x="1597562" y="2863535"/>
            <a:chExt cx="6264695" cy="543427"/>
          </a:xfrm>
        </p:grpSpPr>
        <p:grpSp>
          <p:nvGrpSpPr>
            <p:cNvPr id="5" name="Group 4"/>
            <p:cNvGrpSpPr/>
            <p:nvPr/>
          </p:nvGrpSpPr>
          <p:grpSpPr>
            <a:xfrm>
              <a:off x="4103440" y="2863535"/>
              <a:ext cx="3758817" cy="543427"/>
              <a:chOff x="2505878" y="601406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39" name="Right Arrow 38"/>
              <p:cNvSpPr/>
              <p:nvPr/>
            </p:nvSpPr>
            <p:spPr>
              <a:xfrm>
                <a:off x="2505878" y="601406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1182527"/>
                  <a:satOff val="-8517"/>
                  <a:lumOff val="-737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1182527"/>
                  <a:satOff val="-8517"/>
                  <a:lumOff val="-737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1182527"/>
                  <a:satOff val="-8517"/>
                  <a:lumOff val="-73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Right Arrow 8"/>
              <p:cNvSpPr txBox="1"/>
              <p:nvPr/>
            </p:nvSpPr>
            <p:spPr>
              <a:xfrm>
                <a:off x="2505878" y="687292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(movement)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97562" y="2863535"/>
              <a:ext cx="2505878" cy="543427"/>
              <a:chOff x="0" y="601406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37" name="Rounded Rectangle 36"/>
              <p:cNvSpPr/>
              <p:nvPr/>
            </p:nvSpPr>
            <p:spPr>
              <a:xfrm>
                <a:off x="0" y="601406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1202200"/>
                  <a:satOff val="1733"/>
                  <a:lumOff val="-2745"/>
                  <a:alphaOff val="0"/>
                </a:schemeClr>
              </a:fillRef>
              <a:effectRef idx="2">
                <a:schemeClr val="accent2">
                  <a:hueOff val="1202200"/>
                  <a:satOff val="1733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10"/>
              <p:cNvSpPr txBox="1"/>
              <p:nvPr/>
            </p:nvSpPr>
            <p:spPr>
              <a:xfrm>
                <a:off x="26528" y="627934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vestibular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640969-F23C-44D3-82DC-955327E18314}"/>
              </a:ext>
            </a:extLst>
          </p:cNvPr>
          <p:cNvGrpSpPr/>
          <p:nvPr/>
        </p:nvGrpSpPr>
        <p:grpSpPr>
          <a:xfrm>
            <a:off x="1597562" y="3284653"/>
            <a:ext cx="6264695" cy="543427"/>
            <a:chOff x="1597562" y="3461306"/>
            <a:chExt cx="6264695" cy="543427"/>
          </a:xfrm>
        </p:grpSpPr>
        <p:grpSp>
          <p:nvGrpSpPr>
            <p:cNvPr id="7" name="Group 6"/>
            <p:cNvGrpSpPr/>
            <p:nvPr/>
          </p:nvGrpSpPr>
          <p:grpSpPr>
            <a:xfrm>
              <a:off x="4103440" y="3461306"/>
              <a:ext cx="3758817" cy="543427"/>
              <a:chOff x="2505878" y="1199177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35" name="Right Arrow 34"/>
              <p:cNvSpPr/>
              <p:nvPr/>
            </p:nvSpPr>
            <p:spPr>
              <a:xfrm>
                <a:off x="2505878" y="1199177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2365054"/>
                  <a:satOff val="-17034"/>
                  <a:lumOff val="-1474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2365054"/>
                  <a:satOff val="-17034"/>
                  <a:lumOff val="-1474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2365054"/>
                  <a:satOff val="-17034"/>
                  <a:lumOff val="-1474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Right Arrow 12"/>
              <p:cNvSpPr txBox="1"/>
              <p:nvPr/>
            </p:nvSpPr>
            <p:spPr>
              <a:xfrm>
                <a:off x="2505878" y="1310887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(body position)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597562" y="3461306"/>
              <a:ext cx="2505878" cy="543427"/>
              <a:chOff x="0" y="1199177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33" name="Rounded Rectangle 32"/>
              <p:cNvSpPr/>
              <p:nvPr/>
            </p:nvSpPr>
            <p:spPr>
              <a:xfrm>
                <a:off x="0" y="1199177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404400"/>
                  <a:satOff val="3467"/>
                  <a:lumOff val="-5490"/>
                  <a:alphaOff val="0"/>
                </a:schemeClr>
              </a:fillRef>
              <a:effectRef idx="2">
                <a:schemeClr val="accent2">
                  <a:hueOff val="2404400"/>
                  <a:satOff val="3467"/>
                  <a:lumOff val="-549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ounded Rectangle 14"/>
              <p:cNvSpPr txBox="1"/>
              <p:nvPr/>
            </p:nvSpPr>
            <p:spPr>
              <a:xfrm>
                <a:off x="26528" y="1225705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 err="1">
                    <a:latin typeface="Calibri" panose="020F0502020204030204" pitchFamily="34" charset="0"/>
                  </a:rPr>
                  <a:t>proprioceptive</a:t>
                </a:r>
                <a:endParaRPr lang="en-GB" sz="2400" kern="12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4562BD-7B8D-4961-AB9C-38CC32AFF860}"/>
              </a:ext>
            </a:extLst>
          </p:cNvPr>
          <p:cNvGrpSpPr/>
          <p:nvPr/>
        </p:nvGrpSpPr>
        <p:grpSpPr>
          <a:xfrm>
            <a:off x="1597562" y="3882423"/>
            <a:ext cx="6264695" cy="543427"/>
            <a:chOff x="1597562" y="4059076"/>
            <a:chExt cx="6264695" cy="543427"/>
          </a:xfrm>
        </p:grpSpPr>
        <p:grpSp>
          <p:nvGrpSpPr>
            <p:cNvPr id="9" name="Group 8"/>
            <p:cNvGrpSpPr/>
            <p:nvPr/>
          </p:nvGrpSpPr>
          <p:grpSpPr>
            <a:xfrm>
              <a:off x="4103440" y="4059076"/>
              <a:ext cx="3758817" cy="543427"/>
              <a:chOff x="2505878" y="1796947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31" name="Right Arrow 30"/>
              <p:cNvSpPr/>
              <p:nvPr/>
            </p:nvSpPr>
            <p:spPr>
              <a:xfrm>
                <a:off x="2505878" y="1796947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3547580"/>
                  <a:satOff val="-25551"/>
                  <a:lumOff val="-2211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3547580"/>
                  <a:satOff val="-25551"/>
                  <a:lumOff val="-2211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3547580"/>
                  <a:satOff val="-25551"/>
                  <a:lumOff val="-221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ight Arrow 16"/>
              <p:cNvSpPr txBox="1"/>
              <p:nvPr/>
            </p:nvSpPr>
            <p:spPr>
              <a:xfrm>
                <a:off x="2505878" y="1886951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(looking)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97562" y="4059076"/>
              <a:ext cx="2505878" cy="543427"/>
              <a:chOff x="0" y="1796947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29" name="Rounded Rectangle 28"/>
              <p:cNvSpPr/>
              <p:nvPr/>
            </p:nvSpPr>
            <p:spPr>
              <a:xfrm>
                <a:off x="0" y="1796947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3606600"/>
                  <a:satOff val="5200"/>
                  <a:lumOff val="-8235"/>
                  <a:alphaOff val="0"/>
                </a:schemeClr>
              </a:fillRef>
              <a:effectRef idx="2">
                <a:schemeClr val="accent2">
                  <a:hueOff val="3606600"/>
                  <a:satOff val="5200"/>
                  <a:lumOff val="-823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ounded Rectangle 18"/>
              <p:cNvSpPr txBox="1"/>
              <p:nvPr/>
            </p:nvSpPr>
            <p:spPr>
              <a:xfrm>
                <a:off x="26528" y="1823475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visual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0862BDE-E678-4D14-A432-92F93CEA2C79}"/>
              </a:ext>
            </a:extLst>
          </p:cNvPr>
          <p:cNvGrpSpPr/>
          <p:nvPr/>
        </p:nvGrpSpPr>
        <p:grpSpPr>
          <a:xfrm>
            <a:off x="1597562" y="4480194"/>
            <a:ext cx="6264695" cy="543427"/>
            <a:chOff x="1597562" y="4656847"/>
            <a:chExt cx="6264695" cy="543427"/>
          </a:xfrm>
        </p:grpSpPr>
        <p:grpSp>
          <p:nvGrpSpPr>
            <p:cNvPr id="11" name="Group 10"/>
            <p:cNvGrpSpPr/>
            <p:nvPr/>
          </p:nvGrpSpPr>
          <p:grpSpPr>
            <a:xfrm>
              <a:off x="4103440" y="4656847"/>
              <a:ext cx="3758817" cy="543427"/>
              <a:chOff x="2505878" y="2394718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27" name="Right Arrow 26"/>
              <p:cNvSpPr/>
              <p:nvPr/>
            </p:nvSpPr>
            <p:spPr>
              <a:xfrm>
                <a:off x="2505878" y="2394718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4730107"/>
                  <a:satOff val="-34068"/>
                  <a:lumOff val="-2948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4730107"/>
                  <a:satOff val="-34068"/>
                  <a:lumOff val="-2948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4730107"/>
                  <a:satOff val="-34068"/>
                  <a:lumOff val="-294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ight Arrow 20"/>
              <p:cNvSpPr txBox="1"/>
              <p:nvPr/>
            </p:nvSpPr>
            <p:spPr>
              <a:xfrm>
                <a:off x="2505878" y="2487492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(hearing)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597562" y="4656847"/>
              <a:ext cx="2505878" cy="543427"/>
              <a:chOff x="0" y="2394718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25" name="Rounded Rectangle 24"/>
              <p:cNvSpPr/>
              <p:nvPr/>
            </p:nvSpPr>
            <p:spPr>
              <a:xfrm>
                <a:off x="0" y="2394718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808801"/>
                  <a:satOff val="6933"/>
                  <a:lumOff val="-10981"/>
                  <a:alphaOff val="0"/>
                </a:schemeClr>
              </a:fillRef>
              <a:effectRef idx="2">
                <a:schemeClr val="accent2">
                  <a:hueOff val="4808801"/>
                  <a:satOff val="6933"/>
                  <a:lumOff val="-1098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ounded Rectangle 22"/>
              <p:cNvSpPr txBox="1"/>
              <p:nvPr/>
            </p:nvSpPr>
            <p:spPr>
              <a:xfrm>
                <a:off x="26528" y="2421246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600" kern="1200" dirty="0">
                    <a:latin typeface="Calibri" panose="020F0502020204030204" pitchFamily="34" charset="0"/>
                  </a:rPr>
                  <a:t>auditory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56C2FB-CA66-4F40-BDB3-E418D9601500}"/>
              </a:ext>
            </a:extLst>
          </p:cNvPr>
          <p:cNvGrpSpPr/>
          <p:nvPr/>
        </p:nvGrpSpPr>
        <p:grpSpPr>
          <a:xfrm>
            <a:off x="1597562" y="5077964"/>
            <a:ext cx="6264695" cy="543427"/>
            <a:chOff x="1597562" y="5254617"/>
            <a:chExt cx="6264695" cy="543427"/>
          </a:xfrm>
        </p:grpSpPr>
        <p:grpSp>
          <p:nvGrpSpPr>
            <p:cNvPr id="13" name="Group 12"/>
            <p:cNvGrpSpPr/>
            <p:nvPr/>
          </p:nvGrpSpPr>
          <p:grpSpPr>
            <a:xfrm>
              <a:off x="4103440" y="5254617"/>
              <a:ext cx="3758817" cy="543427"/>
              <a:chOff x="2505878" y="2992488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23" name="Right Arrow 22"/>
              <p:cNvSpPr/>
              <p:nvPr/>
            </p:nvSpPr>
            <p:spPr>
              <a:xfrm>
                <a:off x="2505878" y="2992488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5912634"/>
                  <a:satOff val="-42585"/>
                  <a:lumOff val="-3685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5912634"/>
                  <a:satOff val="-42585"/>
                  <a:lumOff val="-3685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5912634"/>
                  <a:satOff val="-42585"/>
                  <a:lumOff val="-368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Right Arrow 24"/>
              <p:cNvSpPr txBox="1"/>
              <p:nvPr/>
            </p:nvSpPr>
            <p:spPr>
              <a:xfrm>
                <a:off x="2505878" y="3063556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(smell)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597562" y="5254617"/>
              <a:ext cx="2505878" cy="543427"/>
              <a:chOff x="0" y="2992488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0" y="2992488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6011001"/>
                  <a:satOff val="8667"/>
                  <a:lumOff val="-13726"/>
                  <a:alphaOff val="0"/>
                </a:schemeClr>
              </a:fillRef>
              <a:effectRef idx="2">
                <a:schemeClr val="accent2">
                  <a:hueOff val="6011001"/>
                  <a:satOff val="8667"/>
                  <a:lumOff val="-1372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26"/>
              <p:cNvSpPr txBox="1"/>
              <p:nvPr/>
            </p:nvSpPr>
            <p:spPr>
              <a:xfrm>
                <a:off x="26528" y="3019016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600" kern="1200" dirty="0">
                    <a:latin typeface="Calibri" panose="020F0502020204030204" pitchFamily="34" charset="0"/>
                  </a:rPr>
                  <a:t>olfactory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19BA8A8-2701-4D83-B340-D95280D73F88}"/>
              </a:ext>
            </a:extLst>
          </p:cNvPr>
          <p:cNvGrpSpPr/>
          <p:nvPr/>
        </p:nvGrpSpPr>
        <p:grpSpPr>
          <a:xfrm>
            <a:off x="1597562" y="5675735"/>
            <a:ext cx="6264695" cy="543427"/>
            <a:chOff x="1597562" y="5852388"/>
            <a:chExt cx="6264695" cy="543427"/>
          </a:xfrm>
        </p:grpSpPr>
        <p:grpSp>
          <p:nvGrpSpPr>
            <p:cNvPr id="15" name="Group 14"/>
            <p:cNvGrpSpPr/>
            <p:nvPr/>
          </p:nvGrpSpPr>
          <p:grpSpPr>
            <a:xfrm>
              <a:off x="4103440" y="5852388"/>
              <a:ext cx="3758817" cy="543427"/>
              <a:chOff x="2505878" y="3590259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19" name="Right Arrow 18"/>
              <p:cNvSpPr/>
              <p:nvPr/>
            </p:nvSpPr>
            <p:spPr>
              <a:xfrm>
                <a:off x="2505878" y="3590259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7095161"/>
                  <a:satOff val="-51102"/>
                  <a:lumOff val="-4422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7095161"/>
                  <a:satOff val="-51102"/>
                  <a:lumOff val="-4422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7095161"/>
                  <a:satOff val="-51102"/>
                  <a:lumOff val="-442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ight Arrow 28"/>
              <p:cNvSpPr txBox="1"/>
              <p:nvPr/>
            </p:nvSpPr>
            <p:spPr>
              <a:xfrm>
                <a:off x="2505878" y="3687151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(taste)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97562" y="5852388"/>
              <a:ext cx="2505878" cy="543427"/>
              <a:chOff x="0" y="3590259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17" name="Rounded Rectangle 16"/>
              <p:cNvSpPr/>
              <p:nvPr/>
            </p:nvSpPr>
            <p:spPr>
              <a:xfrm>
                <a:off x="0" y="3590259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7213201"/>
                  <a:satOff val="10400"/>
                  <a:lumOff val="-16471"/>
                  <a:alphaOff val="0"/>
                </a:schemeClr>
              </a:fillRef>
              <a:effectRef idx="2">
                <a:schemeClr val="accent2">
                  <a:hueOff val="7213201"/>
                  <a:satOff val="10400"/>
                  <a:lumOff val="-1647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30"/>
              <p:cNvSpPr txBox="1"/>
              <p:nvPr/>
            </p:nvSpPr>
            <p:spPr>
              <a:xfrm>
                <a:off x="26528" y="3616787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gustatory</a:t>
                </a:r>
              </a:p>
            </p:txBody>
          </p:sp>
        </p:grpSp>
      </p:grpSp>
      <p:sp>
        <p:nvSpPr>
          <p:cNvPr id="47" name="Rounded Rectangle 46"/>
          <p:cNvSpPr/>
          <p:nvPr/>
        </p:nvSpPr>
        <p:spPr>
          <a:xfrm>
            <a:off x="0" y="0"/>
            <a:ext cx="3779912" cy="569657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48" name="Title 2"/>
          <p:cNvSpPr txBox="1">
            <a:spLocks/>
          </p:cNvSpPr>
          <p:nvPr/>
        </p:nvSpPr>
        <p:spPr>
          <a:xfrm>
            <a:off x="35496" y="48590"/>
            <a:ext cx="5533504" cy="7978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Unusual Sensory Responses</a:t>
            </a:r>
          </a:p>
        </p:txBody>
      </p:sp>
    </p:spTree>
    <p:extLst>
      <p:ext uri="{BB962C8B-B14F-4D97-AF65-F5344CB8AC3E}">
        <p14:creationId xmlns:p14="http://schemas.microsoft.com/office/powerpoint/2010/main" val="88349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351" y="560874"/>
            <a:ext cx="6471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life, both positively and negatively: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D70B2B-3B12-4739-A741-4449EDFB614E}"/>
              </a:ext>
            </a:extLst>
          </p:cNvPr>
          <p:cNvSpPr/>
          <p:nvPr/>
        </p:nvSpPr>
        <p:spPr>
          <a:xfrm>
            <a:off x="6012169" y="1265797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Decreased feelings of pain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2C6DC26-B7AD-418F-BB92-E0C7B83A2023}"/>
              </a:ext>
            </a:extLst>
          </p:cNvPr>
          <p:cNvSpPr/>
          <p:nvPr/>
        </p:nvSpPr>
        <p:spPr>
          <a:xfrm>
            <a:off x="827581" y="2996956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Sensitivity to lighting in shops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4E4549-F085-4FA6-BC05-87407313E5AA}"/>
              </a:ext>
            </a:extLst>
          </p:cNvPr>
          <p:cNvSpPr/>
          <p:nvPr/>
        </p:nvSpPr>
        <p:spPr>
          <a:xfrm>
            <a:off x="6012169" y="2993994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Difficulties around noisy traffic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4FB081B-8098-451D-A0C2-C6C551E6CC80}"/>
              </a:ext>
            </a:extLst>
          </p:cNvPr>
          <p:cNvSpPr/>
          <p:nvPr/>
        </p:nvSpPr>
        <p:spPr>
          <a:xfrm>
            <a:off x="827581" y="4794193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Inability to tolerate certain smells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0E1AE3-007F-4F8F-BB52-B4EB7963D4FE}"/>
              </a:ext>
            </a:extLst>
          </p:cNvPr>
          <p:cNvSpPr/>
          <p:nvPr/>
        </p:nvSpPr>
        <p:spPr>
          <a:xfrm>
            <a:off x="3422874" y="2996952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Dislike of certain colours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C6946C-9FDC-495E-B193-A18A62018DE3}"/>
              </a:ext>
            </a:extLst>
          </p:cNvPr>
          <p:cNvSpPr/>
          <p:nvPr/>
        </p:nvSpPr>
        <p:spPr>
          <a:xfrm>
            <a:off x="6012169" y="4794193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Sensitivity to touch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3440CD9-1F9F-415A-AFAA-F9E3E6F6C861}"/>
              </a:ext>
            </a:extLst>
          </p:cNvPr>
          <p:cNvSpPr/>
          <p:nvPr/>
        </p:nvSpPr>
        <p:spPr>
          <a:xfrm>
            <a:off x="827581" y="1224136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Sensory joy from certain colours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6F7335-CA79-42CF-AADA-4DC0D45178CE}"/>
              </a:ext>
            </a:extLst>
          </p:cNvPr>
          <p:cNvSpPr/>
          <p:nvPr/>
        </p:nvSpPr>
        <p:spPr>
          <a:xfrm>
            <a:off x="3419865" y="1268762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Sensory joy from the feel of certain materials – “stimming”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489AF13-3A55-4FB1-BE02-1D4C9E7F3AC2}"/>
              </a:ext>
            </a:extLst>
          </p:cNvPr>
          <p:cNvSpPr/>
          <p:nvPr/>
        </p:nvSpPr>
        <p:spPr>
          <a:xfrm>
            <a:off x="3419865" y="4794193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Distress/anxiety in busy environments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25864FB-9F97-46E6-96D4-6C27507C8322}"/>
              </a:ext>
            </a:extLst>
          </p:cNvPr>
          <p:cNvSpPr/>
          <p:nvPr/>
        </p:nvSpPr>
        <p:spPr>
          <a:xfrm>
            <a:off x="0" y="0"/>
            <a:ext cx="3779912" cy="569657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BB4E42A-02FB-4DF3-ADBF-8373E12B3A87}"/>
              </a:ext>
            </a:extLst>
          </p:cNvPr>
          <p:cNvSpPr txBox="1">
            <a:spLocks/>
          </p:cNvSpPr>
          <p:nvPr/>
        </p:nvSpPr>
        <p:spPr>
          <a:xfrm>
            <a:off x="35496" y="48590"/>
            <a:ext cx="5533504" cy="7978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Unusual Sensory Responses</a:t>
            </a:r>
          </a:p>
        </p:txBody>
      </p:sp>
    </p:spTree>
    <p:extLst>
      <p:ext uri="{BB962C8B-B14F-4D97-AF65-F5344CB8AC3E}">
        <p14:creationId xmlns:p14="http://schemas.microsoft.com/office/powerpoint/2010/main" val="17852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8068F-71D5-45AF-89C3-D5A299F35F08}"/>
              </a:ext>
            </a:extLst>
          </p:cNvPr>
          <p:cNvSpPr/>
          <p:nvPr/>
        </p:nvSpPr>
        <p:spPr>
          <a:xfrm>
            <a:off x="598119" y="3351131"/>
            <a:ext cx="794775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5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Be understanding, people with autism have a lot to offer but may need support.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41BF4-01BB-4D39-8F48-F0569D89A5D9}"/>
              </a:ext>
            </a:extLst>
          </p:cNvPr>
          <p:cNvSpPr/>
          <p:nvPr/>
        </p:nvSpPr>
        <p:spPr>
          <a:xfrm>
            <a:off x="827580" y="2252303"/>
            <a:ext cx="7488832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3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Ask the autistic person, carers or seek advice from others.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17D81-479C-4B63-8AEF-09FE2B6D4A3C}"/>
              </a:ext>
            </a:extLst>
          </p:cNvPr>
          <p:cNvSpPr/>
          <p:nvPr/>
        </p:nvSpPr>
        <p:spPr>
          <a:xfrm>
            <a:off x="287521" y="1124744"/>
            <a:ext cx="8712967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Being aware of Autism and the differences experienced by autistic people is key.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9A889-DE99-4D4E-8FD0-248425877340}"/>
              </a:ext>
            </a:extLst>
          </p:cNvPr>
          <p:cNvSpPr/>
          <p:nvPr/>
        </p:nvSpPr>
        <p:spPr>
          <a:xfrm>
            <a:off x="107504" y="4450928"/>
            <a:ext cx="8928992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Consider how you can adapt the environment to decrease sensory issues (decrease noise, dim lighting, find a quiet space etc.)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1EDE24-D6CF-4285-9028-86AF568F4909}"/>
              </a:ext>
            </a:extLst>
          </p:cNvPr>
          <p:cNvSpPr/>
          <p:nvPr/>
        </p:nvSpPr>
        <p:spPr>
          <a:xfrm>
            <a:off x="2006454" y="5930116"/>
            <a:ext cx="5131085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Adapt your communication style.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B467CD-73BD-414B-B8E6-81B8FD0C4BAC}"/>
              </a:ext>
            </a:extLst>
          </p:cNvPr>
          <p:cNvSpPr txBox="1">
            <a:spLocks/>
          </p:cNvSpPr>
          <p:nvPr/>
        </p:nvSpPr>
        <p:spPr>
          <a:xfrm>
            <a:off x="7665" y="6926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you can help: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A20C1-EBEB-43C3-B48B-42B31E9EB56B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id="{C8FEEABE-56CC-4788-9BE7-770DE95572A0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Title 2">
              <a:extLst>
                <a:ext uri="{FF2B5EF4-FFF2-40B4-BE49-F238E27FC236}">
                  <a16:creationId xmlns:a16="http://schemas.microsoft.com/office/drawing/2014/main" id="{8E03E4CD-B9B1-466D-85B4-3F5E2D2EBEB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4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28" y="944565"/>
            <a:ext cx="8717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Communication - adapting your communication can help an autistic person: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86505F-098D-4260-B90A-00E591A59DA1}"/>
              </a:ext>
            </a:extLst>
          </p:cNvPr>
          <p:cNvSpPr/>
          <p:nvPr/>
        </p:nvSpPr>
        <p:spPr>
          <a:xfrm>
            <a:off x="241143" y="2157347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Speak slowly and clearly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DCFFBB-DB37-4C80-BD39-DCEDCFD93D47}"/>
              </a:ext>
            </a:extLst>
          </p:cNvPr>
          <p:cNvSpPr/>
          <p:nvPr/>
        </p:nvSpPr>
        <p:spPr>
          <a:xfrm>
            <a:off x="1900786" y="3775859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Don’t use idioms or metaphors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E733FF2-2D13-426B-92D9-5325DF33ED1E}"/>
              </a:ext>
            </a:extLst>
          </p:cNvPr>
          <p:cNvSpPr/>
          <p:nvPr/>
        </p:nvSpPr>
        <p:spPr>
          <a:xfrm>
            <a:off x="3560430" y="2150470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Allow time for the person to process information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906C8A-867A-4736-8777-3FCF15A2A07A}"/>
              </a:ext>
            </a:extLst>
          </p:cNvPr>
          <p:cNvSpPr/>
          <p:nvPr/>
        </p:nvSpPr>
        <p:spPr>
          <a:xfrm>
            <a:off x="5220073" y="3775859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Keep instructions short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9EC28C-8902-4761-89E1-14FED006C538}"/>
              </a:ext>
            </a:extLst>
          </p:cNvPr>
          <p:cNvSpPr/>
          <p:nvPr/>
        </p:nvSpPr>
        <p:spPr>
          <a:xfrm>
            <a:off x="6876256" y="2150470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Avoid relying on gesture, facial expression or tone of voice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F6DC20-41B2-4261-A7A7-1C6F1E0A9109}"/>
              </a:ext>
            </a:extLst>
          </p:cNvPr>
          <p:cNvGrpSpPr/>
          <p:nvPr/>
        </p:nvGrpSpPr>
        <p:grpSpPr>
          <a:xfrm>
            <a:off x="0" y="0"/>
            <a:ext cx="3707904" cy="569657"/>
            <a:chOff x="0" y="0"/>
            <a:chExt cx="2339752" cy="569657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E9F0376B-A72B-4215-B6B7-493FDA8E16BD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id="{34A9286A-7850-4487-8B21-14C789DF3F9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4624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Adapt Your Communication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7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64704"/>
            <a:ext cx="88569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For further information on autism, please watch the ‘What Is Autism?’ film by visiting: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hlinkClick r:id="rId3"/>
              </a:rPr>
              <a:t>www.vimeo.com/339305728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To complete the questionnaire and to get your personalised Autism Awareness certificate, please visit:</a:t>
            </a:r>
          </a:p>
          <a:p>
            <a:pPr>
              <a:lnSpc>
                <a:spcPct val="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hlinkClick r:id="rId4"/>
              </a:rPr>
              <a:t>www.ASDinfoWales.co.uk/asdaware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129897"/>
            <a:ext cx="8640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You can also apply to become an Autism Aware organisation. For more information, please visit:</a:t>
            </a:r>
            <a:endParaRPr lang="en-US" sz="2000" dirty="0">
              <a:latin typeface="Calibri" panose="020F0502020204030204" pitchFamily="34" charset="0"/>
            </a:endParaRPr>
          </a:p>
          <a:p>
            <a:pPr algn="ctr">
              <a:lnSpc>
                <a:spcPct val="50000"/>
              </a:lnSpc>
            </a:pPr>
            <a:endParaRPr lang="en-US" sz="2000" dirty="0">
              <a:latin typeface="Calibri" panose="020F0502020204030204" pitchFamily="34" charset="0"/>
              <a:hlinkClick r:id="rId5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hlinkClick r:id="rId5"/>
              </a:rPr>
              <a:t>www.ASDinfoWales.co.uk/asd-aware-organisations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98" y="3212976"/>
            <a:ext cx="3993587" cy="19169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36D4222-F3F9-4234-9246-62DA26CC8C6E}"/>
              </a:ext>
            </a:extLst>
          </p:cNvPr>
          <p:cNvGrpSpPr/>
          <p:nvPr/>
        </p:nvGrpSpPr>
        <p:grpSpPr>
          <a:xfrm>
            <a:off x="0" y="0"/>
            <a:ext cx="2771800" cy="569657"/>
            <a:chOff x="0" y="0"/>
            <a:chExt cx="2339752" cy="569657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98D1BAA0-0D5D-4735-A501-B12B060CADCD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45200CB5-BB6F-4CE2-AE67-4285AF2BEFC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Further Information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2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908720"/>
            <a:ext cx="8229600" cy="542609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Autism is a ‘hidden disability’, meaning it is not easy to recognise when someone has the condition. When you see the following pattern (on a wristband, card or mobile device) it means someone has autism and wants you to know so that you can support them:</a:t>
            </a:r>
            <a:endParaRPr lang="en-GB" dirty="0">
              <a:latin typeface="Calibri" panose="020F0502020204030204" pitchFamily="34" charset="0"/>
              <a:ea typeface="Tahoma" charset="0"/>
              <a:cs typeface="Tahoma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Autistic people often have difficulty in accessing community activities, leisure facilities and other services. Everyone having a better understanding of autism has the power to change lives.  The following information is provided to help you to gain a better understanding of autism and suggests ways in which you can support autistic people.</a:t>
            </a: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Tahoma" charset="0"/>
              <a:cs typeface="Tahoma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Tahoma" charset="0"/>
                <a:cs typeface="Tahoma" charset="0"/>
              </a:rPr>
              <a:t>For more information on the ‘Can You See Me?’ scheme, please visit: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dirty="0">
                <a:latin typeface="Calibri" panose="020F0502020204030204" pitchFamily="34" charset="0"/>
                <a:hlinkClick r:id="rId3"/>
              </a:rPr>
              <a:t>https://www.asdinfowales.co.uk/can-you-see-me</a:t>
            </a: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03" t="28468" r="3932" b="42823"/>
          <a:stretch/>
        </p:blipFill>
        <p:spPr>
          <a:xfrm>
            <a:off x="1813475" y="2662408"/>
            <a:ext cx="5508612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2BDCF48-C9DB-41B8-8762-53705E4C5952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id="{3C91BE49-A5CE-4324-A4DE-30F6910487ED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7AF9189D-81B4-464F-90A6-836869F1570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3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768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Further information and links to other resources can be found at: 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31" y="5851889"/>
            <a:ext cx="623728" cy="64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057" y="5864852"/>
            <a:ext cx="613916" cy="514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096" y="4510396"/>
            <a:ext cx="558800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32121"/>
          <a:stretch/>
        </p:blipFill>
        <p:spPr>
          <a:xfrm>
            <a:off x="1214436" y="3107869"/>
            <a:ext cx="7200800" cy="1395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36" y="593173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</a:rPr>
              <a:t>ASDinfoWales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7809" y="471336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or email enquiries to ASDinfo@WLGA.gov.uk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973" y="5931739"/>
            <a:ext cx="24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@</a:t>
            </a: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</a:rPr>
              <a:t>ASDinfoWales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89034-A617-4E13-A9E5-FFE41E722048}"/>
              </a:ext>
            </a:extLst>
          </p:cNvPr>
          <p:cNvSpPr/>
          <p:nvPr/>
        </p:nvSpPr>
        <p:spPr>
          <a:xfrm>
            <a:off x="208112" y="132297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hlinkClick r:id="rId7"/>
              </a:rPr>
              <a:t>www.ASDinfoWales.co.uk/autismchildsigns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and </a:t>
            </a:r>
            <a:r>
              <a:rPr lang="en-GB" sz="2400" dirty="0">
                <a:latin typeface="Calibri" panose="020F0502020204030204" pitchFamily="34" charset="0"/>
                <a:hlinkClick r:id="rId8"/>
              </a:rPr>
              <a:t>www.ASDinfoWales.co.uk/recognise-asd-adult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14537C-EDF9-4123-A9DD-61D116B26880}"/>
              </a:ext>
            </a:extLst>
          </p:cNvPr>
          <p:cNvSpPr txBox="1"/>
          <p:nvPr/>
        </p:nvSpPr>
        <p:spPr>
          <a:xfrm>
            <a:off x="208112" y="90872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For information on the SIGNS of autism, please visit: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A73FC0-3841-4FAA-BF1F-C01ED461129C}"/>
              </a:ext>
            </a:extLst>
          </p:cNvPr>
          <p:cNvGrpSpPr/>
          <p:nvPr/>
        </p:nvGrpSpPr>
        <p:grpSpPr>
          <a:xfrm>
            <a:off x="0" y="0"/>
            <a:ext cx="2771800" cy="569657"/>
            <a:chOff x="0" y="0"/>
            <a:chExt cx="2339752" cy="569657"/>
          </a:xfrm>
        </p:grpSpPr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272D68C1-DA18-4888-803C-D3E3A4D1DE72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0058604F-FC68-4BCA-8176-B892524BA2C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Further Information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76470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500"/>
              </a:spcBef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Autism is also known by other names, including: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2314F0A-DC43-4AD8-8C48-0E680502EBF8}"/>
              </a:ext>
            </a:extLst>
          </p:cNvPr>
          <p:cNvSpPr/>
          <p:nvPr/>
        </p:nvSpPr>
        <p:spPr>
          <a:xfrm>
            <a:off x="362595" y="1844824"/>
            <a:ext cx="4579564" cy="381868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chemeClr val="accent6"/>
                </a:solidFill>
              </a:rPr>
              <a:t>Autism Spectrum Disorder (ASD)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5630829-F4AC-460B-88FC-FE23FB6B4BC7}"/>
              </a:ext>
            </a:extLst>
          </p:cNvPr>
          <p:cNvSpPr/>
          <p:nvPr/>
        </p:nvSpPr>
        <p:spPr>
          <a:xfrm>
            <a:off x="4644007" y="5305820"/>
            <a:ext cx="4640740" cy="39549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rgbClr val="D40429"/>
                </a:solidFill>
              </a:rPr>
              <a:t>Pervasive Developmental Disorder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AEC9CF6-9D98-47D3-A1B3-CFA613BFF55B}"/>
              </a:ext>
            </a:extLst>
          </p:cNvPr>
          <p:cNvSpPr/>
          <p:nvPr/>
        </p:nvSpPr>
        <p:spPr>
          <a:xfrm>
            <a:off x="-98401" y="4032857"/>
            <a:ext cx="5040560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rgbClr val="61AB38"/>
                </a:solidFill>
              </a:rPr>
              <a:t>Autistic Spectrum Condition (ASC)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BFC25E9-C8FE-43AA-8303-511DACF6839F}"/>
              </a:ext>
            </a:extLst>
          </p:cNvPr>
          <p:cNvSpPr/>
          <p:nvPr/>
        </p:nvSpPr>
        <p:spPr>
          <a:xfrm>
            <a:off x="5237047" y="2835696"/>
            <a:ext cx="3454659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rgbClr val="DB9C2D"/>
                </a:solidFill>
              </a:rPr>
              <a:t>Asperger’s Syndrome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B3B90D-111F-4270-88E3-6838B8288400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8E8B97D7-3038-4A84-BEF5-A619B16A912F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23B94FAF-0501-4758-8923-443866E00C4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8068F-71D5-45AF-89C3-D5A299F35F08}"/>
              </a:ext>
            </a:extLst>
          </p:cNvPr>
          <p:cNvSpPr/>
          <p:nvPr/>
        </p:nvSpPr>
        <p:spPr>
          <a:xfrm>
            <a:off x="460821" y="3531205"/>
            <a:ext cx="8222351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It is estimated that 1 in every 100 people in the UK have an Autism Spectrum Disorder (ASD).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41BF4-01BB-4D39-8F48-F0569D89A5D9}"/>
              </a:ext>
            </a:extLst>
          </p:cNvPr>
          <p:cNvSpPr/>
          <p:nvPr/>
        </p:nvSpPr>
        <p:spPr>
          <a:xfrm>
            <a:off x="1367640" y="2276872"/>
            <a:ext cx="6408712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3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Currently more males than females are diagnosed with autism.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17D81-479C-4B63-8AEF-09FE2B6D4A3C}"/>
              </a:ext>
            </a:extLst>
          </p:cNvPr>
          <p:cNvSpPr/>
          <p:nvPr/>
        </p:nvSpPr>
        <p:spPr>
          <a:xfrm>
            <a:off x="1248005" y="980728"/>
            <a:ext cx="6647987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Autism is a lifelong condition and affects people from all backgrounds.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9A889-DE99-4D4E-8FD0-248425877340}"/>
              </a:ext>
            </a:extLst>
          </p:cNvPr>
          <p:cNvSpPr/>
          <p:nvPr/>
        </p:nvSpPr>
        <p:spPr>
          <a:xfrm>
            <a:off x="280801" y="4788441"/>
            <a:ext cx="858239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Many people are unaware that they are autistic.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1EDE24-D6CF-4285-9028-86AF568F4909}"/>
              </a:ext>
            </a:extLst>
          </p:cNvPr>
          <p:cNvSpPr/>
          <p:nvPr/>
        </p:nvSpPr>
        <p:spPr>
          <a:xfrm>
            <a:off x="1756064" y="5508521"/>
            <a:ext cx="5631863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This is especially true for adults.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5724E7-5301-4D28-934C-993E8BFB9D1A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7298662C-5202-4B0D-A999-778C660DB830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39357DE5-AE27-47B0-8C6A-2FC5EFBC9FA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8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08148" y="692696"/>
            <a:ext cx="668994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Autistic people have differences in the following areas:</a:t>
            </a:r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</p:txBody>
      </p:sp>
      <p:grpSp>
        <p:nvGrpSpPr>
          <p:cNvPr id="6145" name="Group 6144">
            <a:extLst>
              <a:ext uri="{FF2B5EF4-FFF2-40B4-BE49-F238E27FC236}">
                <a16:creationId xmlns:a16="http://schemas.microsoft.com/office/drawing/2014/main" id="{988BBA73-25A5-4474-84A3-1FEF006F3465}"/>
              </a:ext>
            </a:extLst>
          </p:cNvPr>
          <p:cNvGrpSpPr/>
          <p:nvPr/>
        </p:nvGrpSpPr>
        <p:grpSpPr>
          <a:xfrm>
            <a:off x="866985" y="1508698"/>
            <a:ext cx="3344975" cy="2043413"/>
            <a:chOff x="179512" y="1508698"/>
            <a:chExt cx="3344975" cy="2043413"/>
          </a:xfrm>
        </p:grpSpPr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8F8664AB-A59C-4638-B51F-B8087B538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2721114"/>
              <a:ext cx="33449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Social Communication &amp; </a:t>
              </a:r>
              <a:b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</a:b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Social Interaction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5F48505-FE38-4010-8511-85CE15362088}"/>
                </a:ext>
              </a:extLst>
            </p:cNvPr>
            <p:cNvGrpSpPr/>
            <p:nvPr/>
          </p:nvGrpSpPr>
          <p:grpSpPr>
            <a:xfrm>
              <a:off x="470342" y="1508698"/>
              <a:ext cx="2808312" cy="1312347"/>
              <a:chOff x="539552" y="1684605"/>
              <a:chExt cx="2448419" cy="104775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3F9DD1F-F898-47BC-A7E5-61CBF1D81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552" y="1709181"/>
                <a:ext cx="1168969" cy="87076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896DA29-3212-4321-AD64-E73474882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0196" y="1684605"/>
                <a:ext cx="1247775" cy="1047750"/>
              </a:xfrm>
              <a:prstGeom prst="rect">
                <a:avLst/>
              </a:prstGeom>
            </p:spPr>
          </p:pic>
        </p:grpSp>
      </p:grp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7000E434-0281-489B-BEF6-150E5B095D9B}"/>
              </a:ext>
            </a:extLst>
          </p:cNvPr>
          <p:cNvGrpSpPr/>
          <p:nvPr/>
        </p:nvGrpSpPr>
        <p:grpSpPr>
          <a:xfrm>
            <a:off x="6228828" y="4337578"/>
            <a:ext cx="3095700" cy="1963031"/>
            <a:chOff x="6228828" y="4337578"/>
            <a:chExt cx="3095700" cy="19630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8CBFAF-B2A5-4960-9EF9-1284B55AE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46" t="14011" r="6446" b="3796"/>
            <a:stretch/>
          </p:blipFill>
          <p:spPr>
            <a:xfrm>
              <a:off x="6855304" y="4337578"/>
              <a:ext cx="1848215" cy="1020368"/>
            </a:xfrm>
            <a:prstGeom prst="rect">
              <a:avLst/>
            </a:prstGeom>
          </p:spPr>
        </p:pic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9C411818-44C0-415D-AF07-B34F37376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8828" y="5469612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Unusual sensory responses</a:t>
              </a:r>
            </a:p>
          </p:txBody>
        </p:sp>
      </p:grpSp>
      <p:grpSp>
        <p:nvGrpSpPr>
          <p:cNvPr id="6147" name="Group 6146">
            <a:extLst>
              <a:ext uri="{FF2B5EF4-FFF2-40B4-BE49-F238E27FC236}">
                <a16:creationId xmlns:a16="http://schemas.microsoft.com/office/drawing/2014/main" id="{8730C08A-FFBE-41FA-8BA4-69F35B0D252C}"/>
              </a:ext>
            </a:extLst>
          </p:cNvPr>
          <p:cNvGrpSpPr/>
          <p:nvPr/>
        </p:nvGrpSpPr>
        <p:grpSpPr>
          <a:xfrm>
            <a:off x="3204492" y="4181355"/>
            <a:ext cx="3095700" cy="2179068"/>
            <a:chOff x="3204492" y="4181355"/>
            <a:chExt cx="3095700" cy="2179068"/>
          </a:xfrm>
        </p:grpSpPr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AE8EC3DE-E566-4548-837E-41F10FAF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4492" y="5529426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Restricted, repetitive patterns of behaviour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D8FC9BB-44A6-4511-B51D-68748982D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09888">
              <a:off x="4180157" y="4181355"/>
              <a:ext cx="1332815" cy="1332815"/>
            </a:xfrm>
            <a:prstGeom prst="rect">
              <a:avLst/>
            </a:prstGeom>
          </p:spPr>
        </p:pic>
      </p:grpSp>
      <p:grpSp>
        <p:nvGrpSpPr>
          <p:cNvPr id="6149" name="Group 6148">
            <a:extLst>
              <a:ext uri="{FF2B5EF4-FFF2-40B4-BE49-F238E27FC236}">
                <a16:creationId xmlns:a16="http://schemas.microsoft.com/office/drawing/2014/main" id="{8BB5AEE3-4785-411C-88C4-0474D5DEA4D9}"/>
              </a:ext>
            </a:extLst>
          </p:cNvPr>
          <p:cNvGrpSpPr/>
          <p:nvPr/>
        </p:nvGrpSpPr>
        <p:grpSpPr>
          <a:xfrm>
            <a:off x="0" y="4121062"/>
            <a:ext cx="3095700" cy="2239361"/>
            <a:chOff x="0" y="4121062"/>
            <a:chExt cx="3095700" cy="2239361"/>
          </a:xfrm>
        </p:grpSpPr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7EA21163-F341-439A-BB4D-1365BA12F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529426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Restricted, repetitive interests or activities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2DB842A-C805-4E52-B084-422201668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121062"/>
              <a:ext cx="1352440" cy="13524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E839DC-E987-4B99-9B07-FB04CE92EA1E}"/>
              </a:ext>
            </a:extLst>
          </p:cNvPr>
          <p:cNvGrpSpPr/>
          <p:nvPr/>
        </p:nvGrpSpPr>
        <p:grpSpPr>
          <a:xfrm>
            <a:off x="5004048" y="1462885"/>
            <a:ext cx="3095700" cy="2021139"/>
            <a:chOff x="5004048" y="1462885"/>
            <a:chExt cx="3095700" cy="2021139"/>
          </a:xfrm>
        </p:grpSpPr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FC6032F4-BF49-43BD-9A58-4B3C856D6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2653027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Social Imagination and Flexibility of Thought</a:t>
              </a:r>
            </a:p>
          </p:txBody>
        </p:sp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4897701A-56B1-45F3-8AE3-5DDF770A927B}"/>
                </a:ext>
              </a:extLst>
            </p:cNvPr>
            <p:cNvSpPr/>
            <p:nvPr/>
          </p:nvSpPr>
          <p:spPr>
            <a:xfrm>
              <a:off x="5940152" y="1462885"/>
              <a:ext cx="1512168" cy="1024227"/>
            </a:xfrm>
            <a:prstGeom prst="cloudCallout">
              <a:avLst>
                <a:gd name="adj1" fmla="val -61146"/>
                <a:gd name="adj2" fmla="val 578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DA0BB0-6DFB-4706-823C-D211DF90312D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2C7500F2-7FBF-4509-8B9E-7C749828685B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5" name="Title 2">
              <a:extLst>
                <a:ext uri="{FF2B5EF4-FFF2-40B4-BE49-F238E27FC236}">
                  <a16:creationId xmlns:a16="http://schemas.microsoft.com/office/drawing/2014/main" id="{D60504AD-647F-44B0-9D67-1F928155147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5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25774B-88D9-4635-9C1B-800BAEF07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8908" r="2203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BD9576E8-4A67-425F-A122-8369231D70AA}"/>
              </a:ext>
            </a:extLst>
          </p:cNvPr>
          <p:cNvSpPr/>
          <p:nvPr/>
        </p:nvSpPr>
        <p:spPr>
          <a:xfrm>
            <a:off x="809" y="4114"/>
            <a:ext cx="6227375" cy="1192638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35A4E47-8477-4970-9B41-8D6AB9509E31}"/>
              </a:ext>
            </a:extLst>
          </p:cNvPr>
          <p:cNvSpPr txBox="1">
            <a:spLocks/>
          </p:cNvSpPr>
          <p:nvPr/>
        </p:nvSpPr>
        <p:spPr>
          <a:xfrm>
            <a:off x="-12211" y="-113527"/>
            <a:ext cx="6659424" cy="16703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Communication &amp; Social Interaction</a:t>
            </a:r>
          </a:p>
        </p:txBody>
      </p:sp>
    </p:spTree>
    <p:extLst>
      <p:ext uri="{BB962C8B-B14F-4D97-AF65-F5344CB8AC3E}">
        <p14:creationId xmlns:p14="http://schemas.microsoft.com/office/powerpoint/2010/main" val="36680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958" y="764704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Autistic people experience social communication differences.</a:t>
            </a:r>
            <a:b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</a:b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The way this affects a person can vary, and can include difference in the use and understanding of: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54F968-8448-4569-91AD-BEBA780B5854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9" name="Rounded Rectangle 18"/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Title 2"/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06382736-0AA8-4872-ACCB-449D968B3828}"/>
              </a:ext>
            </a:extLst>
          </p:cNvPr>
          <p:cNvSpPr/>
          <p:nvPr/>
        </p:nvSpPr>
        <p:spPr>
          <a:xfrm>
            <a:off x="4544682" y="2829591"/>
            <a:ext cx="4579564" cy="381868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1666A4"/>
                </a:solidFill>
              </a:rPr>
              <a:t>language</a:t>
            </a:r>
            <a:r>
              <a:rPr lang="en-GB" sz="4400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3BD3F45F-EE5B-4D70-BF97-9A915B1F4D06}"/>
              </a:ext>
            </a:extLst>
          </p:cNvPr>
          <p:cNvSpPr/>
          <p:nvPr/>
        </p:nvSpPr>
        <p:spPr>
          <a:xfrm>
            <a:off x="5076056" y="5020852"/>
            <a:ext cx="4570724" cy="39549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D40429"/>
                </a:solidFill>
              </a:rPr>
              <a:t>tone</a:t>
            </a:r>
            <a:r>
              <a:rPr lang="en-GB" sz="2400" b="1" dirty="0">
                <a:solidFill>
                  <a:srgbClr val="D40429"/>
                </a:solidFill>
              </a:rPr>
              <a:t> </a:t>
            </a:r>
            <a:r>
              <a:rPr lang="en-GB" sz="6000" b="1" dirty="0">
                <a:solidFill>
                  <a:srgbClr val="D40429"/>
                </a:solidFill>
              </a:rPr>
              <a:t>of</a:t>
            </a:r>
            <a:r>
              <a:rPr lang="en-GB" sz="2400" b="1" dirty="0">
                <a:solidFill>
                  <a:srgbClr val="D40429"/>
                </a:solidFill>
              </a:rPr>
              <a:t> </a:t>
            </a:r>
            <a:r>
              <a:rPr lang="en-GB" sz="6000" b="1" dirty="0">
                <a:solidFill>
                  <a:srgbClr val="D40429"/>
                </a:solidFill>
              </a:rPr>
              <a:t>voice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1A734753-A900-4518-9FC7-523EC424F1F7}"/>
              </a:ext>
            </a:extLst>
          </p:cNvPr>
          <p:cNvSpPr/>
          <p:nvPr/>
        </p:nvSpPr>
        <p:spPr>
          <a:xfrm>
            <a:off x="456928" y="5416345"/>
            <a:ext cx="4834655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61AB38"/>
                </a:solidFill>
              </a:rPr>
              <a:t>eye</a:t>
            </a:r>
            <a:r>
              <a:rPr lang="en-GB" sz="2400" b="1" dirty="0">
                <a:solidFill>
                  <a:schemeClr val="accent3"/>
                </a:solidFill>
              </a:rPr>
              <a:t> </a:t>
            </a:r>
            <a:r>
              <a:rPr lang="en-GB" sz="6000" b="1" dirty="0">
                <a:solidFill>
                  <a:srgbClr val="61AB38"/>
                </a:solidFill>
              </a:rPr>
              <a:t>contact</a:t>
            </a: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6A568F01-E4AC-416C-99E1-AD42BE53FE9D}"/>
              </a:ext>
            </a:extLst>
          </p:cNvPr>
          <p:cNvSpPr/>
          <p:nvPr/>
        </p:nvSpPr>
        <p:spPr>
          <a:xfrm>
            <a:off x="107504" y="3841251"/>
            <a:ext cx="3454659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DB9C2D"/>
                </a:solidFill>
              </a:rPr>
              <a:t>gestures</a:t>
            </a: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9F2DFC68-F1B6-4634-B5ED-2E7304770FCB}"/>
              </a:ext>
            </a:extLst>
          </p:cNvPr>
          <p:cNvSpPr/>
          <p:nvPr/>
        </p:nvSpPr>
        <p:spPr>
          <a:xfrm>
            <a:off x="950333" y="2243774"/>
            <a:ext cx="3430347" cy="39966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D40429"/>
                </a:solidFill>
              </a:rPr>
              <a:t>speech</a:t>
            </a:r>
          </a:p>
        </p:txBody>
      </p:sp>
    </p:spTree>
    <p:extLst>
      <p:ext uri="{BB962C8B-B14F-4D97-AF65-F5344CB8AC3E}">
        <p14:creationId xmlns:p14="http://schemas.microsoft.com/office/powerpoint/2010/main" val="12372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84" y="764704"/>
            <a:ext cx="49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0E9FE3-4A9D-46C2-B8A1-BA053AAB953E}"/>
              </a:ext>
            </a:extLst>
          </p:cNvPr>
          <p:cNvSpPr/>
          <p:nvPr/>
        </p:nvSpPr>
        <p:spPr>
          <a:xfrm>
            <a:off x="220579" y="1598221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3175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People often use body language and sarcasm to convey something.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600" b="0" kern="1200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often find these difficult to understand.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B0DB272-1088-48C8-B35D-1D3376B78ED9}"/>
              </a:ext>
            </a:extLst>
          </p:cNvPr>
          <p:cNvSpPr/>
          <p:nvPr/>
        </p:nvSpPr>
        <p:spPr>
          <a:xfrm>
            <a:off x="3208675" y="1598221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be perceived as rude because they avoid eye contact.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4EB0446-6FC1-435D-A606-DB9704EAF4DF}"/>
              </a:ext>
            </a:extLst>
          </p:cNvPr>
          <p:cNvSpPr/>
          <p:nvPr/>
        </p:nvSpPr>
        <p:spPr>
          <a:xfrm>
            <a:off x="6196770" y="1598221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Their tone of voice may not always reflect the way an autistic person is feeling.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CA71BD5-FA11-4805-87D5-A0AE7D8BC61E}"/>
              </a:ext>
            </a:extLst>
          </p:cNvPr>
          <p:cNvSpPr/>
          <p:nvPr/>
        </p:nvSpPr>
        <p:spPr>
          <a:xfrm>
            <a:off x="1714627" y="3909312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 autistic person may not be able to use gestures or interpret other people’s gestures.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65962C-38A1-45DC-9172-A8CFA360F8AA}"/>
              </a:ext>
            </a:extLst>
          </p:cNvPr>
          <p:cNvSpPr/>
          <p:nvPr/>
        </p:nvSpPr>
        <p:spPr>
          <a:xfrm>
            <a:off x="4702723" y="3909312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interpret language literally and so may misunderstand idioms (“pull your socks up”) and metaphors (“my head was spinning”).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DA582A-2E50-4EB3-8B20-7FD065ED128B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45A2089B-7DFB-4B1C-A7EE-4E5B0A867AFC}"/>
                </a:ext>
              </a:extLst>
            </p:cNvPr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3BC8FBF5-2A38-42AA-A168-21B7B528D089}"/>
                </a:ext>
              </a:extLst>
            </p:cNvPr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2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92696"/>
            <a:ext cx="89644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Autistic people experience social interaction differences.</a:t>
            </a:r>
            <a:b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The way this affects a person can vary, and can include difference in the use and understanding of:</a:t>
            </a:r>
          </a:p>
          <a:p>
            <a:pPr algn="l"/>
            <a:endParaRPr lang="en-US" sz="2400" b="0" dirty="0">
              <a:ln w="1905"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AAE43434-AA8A-4408-99A3-CFFA234B59BF}"/>
              </a:ext>
            </a:extLst>
          </p:cNvPr>
          <p:cNvSpPr txBox="1"/>
          <p:nvPr/>
        </p:nvSpPr>
        <p:spPr>
          <a:xfrm>
            <a:off x="1850965" y="5877869"/>
            <a:ext cx="7778054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</a:rPr>
              <a:t>showing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concern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for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others</a:t>
            </a:r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900D3CEF-A79E-4519-8777-ED4F7C72CD2E}"/>
              </a:ext>
            </a:extLst>
          </p:cNvPr>
          <p:cNvSpPr txBox="1"/>
          <p:nvPr/>
        </p:nvSpPr>
        <p:spPr>
          <a:xfrm>
            <a:off x="-237213" y="2708920"/>
            <a:ext cx="5817865" cy="4538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</a:rPr>
              <a:t>building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and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sustaining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relationships</a:t>
            </a:r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AB756189-2342-410E-A6EC-F9D2D863E983}"/>
              </a:ext>
            </a:extLst>
          </p:cNvPr>
          <p:cNvSpPr txBox="1"/>
          <p:nvPr/>
        </p:nvSpPr>
        <p:spPr>
          <a:xfrm>
            <a:off x="-689459" y="4497536"/>
            <a:ext cx="6424576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1666A4"/>
                </a:solidFill>
                <a:ea typeface="Century Gothic" charset="0"/>
                <a:cs typeface="Century Gothic" charset="0"/>
              </a:rPr>
              <a:t>giving and receiving compliments</a:t>
            </a:r>
          </a:p>
        </p:txBody>
      </p:sp>
      <p:sp>
        <p:nvSpPr>
          <p:cNvPr id="39" name="Rounded Rectangle 12">
            <a:extLst>
              <a:ext uri="{FF2B5EF4-FFF2-40B4-BE49-F238E27FC236}">
                <a16:creationId xmlns:a16="http://schemas.microsoft.com/office/drawing/2014/main" id="{DD45BEB9-3CD8-4992-84A1-F9717967CA1D}"/>
              </a:ext>
            </a:extLst>
          </p:cNvPr>
          <p:cNvSpPr txBox="1"/>
          <p:nvPr/>
        </p:nvSpPr>
        <p:spPr>
          <a:xfrm>
            <a:off x="5402263" y="2082254"/>
            <a:ext cx="3562225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61AB38"/>
                </a:solidFill>
              </a:rPr>
              <a:t>engaging in</a:t>
            </a:r>
            <a:r>
              <a:rPr lang="en-GB" sz="4400" b="1" dirty="0">
                <a:solidFill>
                  <a:srgbClr val="61AB38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61AB38"/>
                </a:solidFill>
              </a:rPr>
              <a:t>conversation</a:t>
            </a: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354184DC-119B-4EFF-8766-F99599C47D82}"/>
              </a:ext>
            </a:extLst>
          </p:cNvPr>
          <p:cNvSpPr txBox="1"/>
          <p:nvPr/>
        </p:nvSpPr>
        <p:spPr>
          <a:xfrm>
            <a:off x="4858867" y="4033017"/>
            <a:ext cx="4285133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B9C2D"/>
                </a:solidFill>
              </a:rPr>
              <a:t>understanding</a:t>
            </a:r>
            <a:r>
              <a:rPr lang="en-GB" sz="4400" b="1" dirty="0">
                <a:solidFill>
                  <a:srgbClr val="DB9C2D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B9C2D"/>
                </a:solidFill>
              </a:rPr>
              <a:t>humour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3A40CC-A4D3-464C-B370-10D1D6144535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B0584D21-A4A4-476E-8931-A49F3A383D78}"/>
                </a:ext>
              </a:extLst>
            </p:cNvPr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id="{ECA61E45-2E87-4D3F-BC51-0B7743F057D8}"/>
                </a:ext>
              </a:extLst>
            </p:cNvPr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5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rainbow matche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932092"/>
      </a:accent1>
      <a:accent2>
        <a:srgbClr val="D31F29"/>
      </a:accent2>
      <a:accent3>
        <a:srgbClr val="D5953C"/>
      </a:accent3>
      <a:accent4>
        <a:srgbClr val="D9D721"/>
      </a:accent4>
      <a:accent5>
        <a:srgbClr val="70A33E"/>
      </a:accent5>
      <a:accent6>
        <a:srgbClr val="1A61A2"/>
      </a:accent6>
      <a:hlink>
        <a:srgbClr val="1A61A2"/>
      </a:hlink>
      <a:folHlink>
        <a:srgbClr val="70A33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74FFA3E105F43BF9FDE09E1831024" ma:contentTypeVersion="7" ma:contentTypeDescription="Create a new document." ma:contentTypeScope="" ma:versionID="309586dad22eecde5aea039644562740">
  <xsd:schema xmlns:xsd="http://www.w3.org/2001/XMLSchema" xmlns:xs="http://www.w3.org/2001/XMLSchema" xmlns:p="http://schemas.microsoft.com/office/2006/metadata/properties" xmlns:ns3="6293e505-157f-4600-84c4-d54b23e3bea5" targetNamespace="http://schemas.microsoft.com/office/2006/metadata/properties" ma:root="true" ma:fieldsID="299b0608f8cfea141a73400c0a8dad97" ns3:_="">
    <xsd:import namespace="6293e505-157f-4600-84c4-d54b23e3be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3e505-157f-4600-84c4-d54b23e3b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30909B-2C71-481B-8C44-B178F203E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3e505-157f-4600-84c4-d54b23e3b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A7AE1E-F3D5-4A95-90A9-DE81DFAD938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6293e505-157f-4600-84c4-d54b23e3bea5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E27D77-EAA7-49DF-A1AB-349876E189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11180</TotalTime>
  <Words>1164</Words>
  <Application>Microsoft Office PowerPoint</Application>
  <PresentationFormat>On-screen Show (4:3)</PresentationFormat>
  <Paragraphs>170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An Introduction to  Autism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</dc:creator>
  <cp:lastModifiedBy>Ieuan Rees</cp:lastModifiedBy>
  <cp:revision>218</cp:revision>
  <cp:lastPrinted>2019-07-25T09:10:07Z</cp:lastPrinted>
  <dcterms:created xsi:type="dcterms:W3CDTF">2015-01-12T09:34:45Z</dcterms:created>
  <dcterms:modified xsi:type="dcterms:W3CDTF">2019-09-04T09:42:34Z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0x010100D3874FFA3E105F43BF9FDE09E1831024</vt:lpwstr>
  </property>
  <property fmtid="{D5CDD505-2E9C-101B-9397-08002B2CF9AE}" name="NXPowerLiteLastOptimized" pid="3">
    <vt:lpwstr>1357233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S8.2.3</vt:lpwstr>
  </property>
</Properties>
</file>