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handoutMasterIdLst>
    <p:handoutMasterId r:id="rId37"/>
  </p:handoutMasterIdLst>
  <p:sldIdLst>
    <p:sldId id="256" r:id="rId5"/>
    <p:sldId id="257" r:id="rId6"/>
    <p:sldId id="284" r:id="rId7"/>
    <p:sldId id="288" r:id="rId8"/>
    <p:sldId id="260" r:id="rId9"/>
    <p:sldId id="291" r:id="rId10"/>
    <p:sldId id="290" r:id="rId11"/>
    <p:sldId id="297" r:id="rId12"/>
    <p:sldId id="304" r:id="rId13"/>
    <p:sldId id="310" r:id="rId14"/>
    <p:sldId id="311" r:id="rId15"/>
    <p:sldId id="293" r:id="rId16"/>
    <p:sldId id="294" r:id="rId17"/>
    <p:sldId id="300" r:id="rId18"/>
    <p:sldId id="312" r:id="rId19"/>
    <p:sldId id="313" r:id="rId20"/>
    <p:sldId id="303" r:id="rId21"/>
    <p:sldId id="302" r:id="rId22"/>
    <p:sldId id="305" r:id="rId23"/>
    <p:sldId id="314" r:id="rId24"/>
    <p:sldId id="315" r:id="rId25"/>
    <p:sldId id="306" r:id="rId26"/>
    <p:sldId id="307" r:id="rId27"/>
    <p:sldId id="316" r:id="rId28"/>
    <p:sldId id="317" r:id="rId29"/>
    <p:sldId id="295" r:id="rId30"/>
    <p:sldId id="301" r:id="rId31"/>
    <p:sldId id="318" r:id="rId32"/>
    <p:sldId id="319" r:id="rId33"/>
    <p:sldId id="296" r:id="rId34"/>
    <p:sldId id="309" r:id="rId35"/>
  </p:sldIdLst>
  <p:sldSz cx="9144000" cy="6858000" type="screen4x3"/>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62A2"/>
    <a:srgbClr val="008000"/>
    <a:srgbClr val="70A43E"/>
    <a:srgbClr val="DAD821"/>
    <a:srgbClr val="D5963C"/>
    <a:srgbClr val="D41F29"/>
    <a:srgbClr val="006600"/>
    <a:srgbClr val="336600"/>
    <a:srgbClr val="00CC66"/>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31"/>
    <p:restoredTop sz="94643"/>
  </p:normalViewPr>
  <p:slideViewPr>
    <p:cSldViewPr>
      <p:cViewPr varScale="1">
        <p:scale>
          <a:sx n="101" d="100"/>
          <a:sy n="101" d="100"/>
        </p:scale>
        <p:origin x="114" y="108"/>
      </p:cViewPr>
      <p:guideLst>
        <p:guide orient="horz" pos="2160"/>
        <p:guide pos="2880"/>
      </p:guideLst>
    </p:cSldViewPr>
  </p:slideViewPr>
  <p:notesTextViewPr>
    <p:cViewPr>
      <p:scale>
        <a:sx n="1" d="1"/>
        <a:sy n="1" d="1"/>
      </p:scale>
      <p:origin x="0" y="0"/>
    </p:cViewPr>
  </p:notesTextViewPr>
  <p:notesViewPr>
    <p:cSldViewPr>
      <p:cViewPr varScale="1">
        <p:scale>
          <a:sx n="67" d="100"/>
          <a:sy n="67" d="100"/>
        </p:scale>
        <p:origin x="2496"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diagrams/_rels/data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4.jpeg"/><Relationship Id="rId5" Type="http://schemas.openxmlformats.org/officeDocument/2006/relationships/image" Target="../media/image8.jpeg"/><Relationship Id="rId4" Type="http://schemas.openxmlformats.org/officeDocument/2006/relationships/image" Target="../media/image7.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image" Target="../media/image4.jpeg"/><Relationship Id="rId5" Type="http://schemas.openxmlformats.org/officeDocument/2006/relationships/image" Target="../media/image8.jpeg"/><Relationship Id="rId4" Type="http://schemas.openxmlformats.org/officeDocument/2006/relationships/image" Target="../media/image7.jpe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90380C-179E-4B03-B131-4C69188C23CF}" type="doc">
      <dgm:prSet loTypeId="urn:microsoft.com/office/officeart/2005/8/layout/vList2" loCatId="list" qsTypeId="urn:microsoft.com/office/officeart/2005/8/quickstyle/simple3" qsCatId="simple" csTypeId="urn:microsoft.com/office/officeart/2005/8/colors/colorful3" csCatId="colorful" phldr="1"/>
      <dgm:spPr/>
      <dgm:t>
        <a:bodyPr/>
        <a:lstStyle/>
        <a:p>
          <a:endParaRPr lang="en-GB"/>
        </a:p>
      </dgm:t>
    </dgm:pt>
    <dgm:pt modelId="{1621B4BE-7605-4F07-B82B-778DA8274C92}">
      <dgm:prSet custT="1"/>
      <dgm:spPr>
        <a:solidFill>
          <a:srgbClr val="D41F29"/>
        </a:solidFill>
      </dgm:spPr>
      <dgm:t>
        <a:bodyPr/>
        <a:lstStyle/>
        <a:p>
          <a:pPr algn="ctr" rtl="0">
            <a:lnSpc>
              <a:spcPct val="100000"/>
            </a:lnSpc>
            <a:spcBef>
              <a:spcPts val="500"/>
            </a:spcBef>
          </a:pPr>
          <a:r>
            <a:rPr lang="en-GB" sz="2000" dirty="0">
              <a:solidFill>
                <a:schemeClr val="bg1"/>
              </a:solidFill>
              <a:latin typeface="Calibri" panose="020F0502020204030204" pitchFamily="34" charset="0"/>
              <a:ea typeface="Century Gothic" charset="0"/>
              <a:cs typeface="Century Gothic" charset="0"/>
            </a:rPr>
            <a:t>It is estimated that 1 in every 100 people in the UK have Autism</a:t>
          </a:r>
        </a:p>
      </dgm:t>
    </dgm:pt>
    <dgm:pt modelId="{CF91861B-5A9D-47C2-96B6-468083298F8E}" type="parTrans" cxnId="{F9FB2859-AAFD-4AA5-A4C4-6C4BB0B0165E}">
      <dgm:prSet/>
      <dgm:spPr/>
      <dgm:t>
        <a:bodyPr/>
        <a:lstStyle/>
        <a:p>
          <a:pPr algn="ctr">
            <a:lnSpc>
              <a:spcPct val="100000"/>
            </a:lnSpc>
            <a:spcBef>
              <a:spcPts val="500"/>
            </a:spcBef>
          </a:pPr>
          <a:endParaRPr lang="en-GB" sz="2000">
            <a:solidFill>
              <a:schemeClr val="bg1"/>
            </a:solidFill>
          </a:endParaRPr>
        </a:p>
      </dgm:t>
    </dgm:pt>
    <dgm:pt modelId="{F65E31FE-9250-4794-9911-EC5BD8917C1F}" type="sibTrans" cxnId="{F9FB2859-AAFD-4AA5-A4C4-6C4BB0B0165E}">
      <dgm:prSet/>
      <dgm:spPr/>
      <dgm:t>
        <a:bodyPr/>
        <a:lstStyle/>
        <a:p>
          <a:pPr algn="ctr">
            <a:lnSpc>
              <a:spcPct val="100000"/>
            </a:lnSpc>
            <a:spcBef>
              <a:spcPts val="500"/>
            </a:spcBef>
          </a:pPr>
          <a:endParaRPr lang="en-GB" sz="2000">
            <a:solidFill>
              <a:schemeClr val="bg1"/>
            </a:solidFill>
          </a:endParaRPr>
        </a:p>
      </dgm:t>
    </dgm:pt>
    <dgm:pt modelId="{9120893D-5466-42E7-AD13-9E4397D127FA}">
      <dgm:prSet custT="1"/>
      <dgm:spPr>
        <a:solidFill>
          <a:srgbClr val="D5963C"/>
        </a:solidFill>
      </dgm:spPr>
      <dgm:t>
        <a:bodyPr/>
        <a:lstStyle/>
        <a:p>
          <a:pPr algn="ctr" rtl="0">
            <a:lnSpc>
              <a:spcPct val="100000"/>
            </a:lnSpc>
            <a:spcBef>
              <a:spcPts val="500"/>
            </a:spcBef>
          </a:pPr>
          <a:r>
            <a:rPr lang="en-GB" sz="2000" dirty="0">
              <a:solidFill>
                <a:schemeClr val="bg1"/>
              </a:solidFill>
              <a:latin typeface="Calibri" panose="020F0502020204030204" pitchFamily="34" charset="0"/>
              <a:ea typeface="Century Gothic" charset="0"/>
              <a:cs typeface="Century Gothic" charset="0"/>
            </a:rPr>
            <a:t>Autism is a lifelong condition and affects people from all backgrounds</a:t>
          </a:r>
        </a:p>
      </dgm:t>
    </dgm:pt>
    <dgm:pt modelId="{87F4CECE-3563-4902-B0F4-A0E17FC10CC8}" type="parTrans" cxnId="{DFA4AB18-DD19-42C4-A4FA-2966F625604F}">
      <dgm:prSet/>
      <dgm:spPr/>
      <dgm:t>
        <a:bodyPr/>
        <a:lstStyle/>
        <a:p>
          <a:pPr algn="ctr">
            <a:lnSpc>
              <a:spcPct val="100000"/>
            </a:lnSpc>
            <a:spcBef>
              <a:spcPts val="500"/>
            </a:spcBef>
          </a:pPr>
          <a:endParaRPr lang="en-GB" sz="2000">
            <a:solidFill>
              <a:schemeClr val="bg1"/>
            </a:solidFill>
          </a:endParaRPr>
        </a:p>
      </dgm:t>
    </dgm:pt>
    <dgm:pt modelId="{4AA06002-8F50-4230-A5B3-EA08844A971D}" type="sibTrans" cxnId="{DFA4AB18-DD19-42C4-A4FA-2966F625604F}">
      <dgm:prSet/>
      <dgm:spPr/>
      <dgm:t>
        <a:bodyPr/>
        <a:lstStyle/>
        <a:p>
          <a:pPr algn="ctr">
            <a:lnSpc>
              <a:spcPct val="100000"/>
            </a:lnSpc>
            <a:spcBef>
              <a:spcPts val="500"/>
            </a:spcBef>
          </a:pPr>
          <a:endParaRPr lang="en-GB" sz="2000">
            <a:solidFill>
              <a:schemeClr val="bg1"/>
            </a:solidFill>
          </a:endParaRPr>
        </a:p>
      </dgm:t>
    </dgm:pt>
    <dgm:pt modelId="{BDEBFF8D-C94B-47B1-B576-C76DE672C471}">
      <dgm:prSet custT="1"/>
      <dgm:spPr>
        <a:solidFill>
          <a:srgbClr val="DAD821"/>
        </a:solidFill>
      </dgm:spPr>
      <dgm:t>
        <a:bodyPr/>
        <a:lstStyle/>
        <a:p>
          <a:pPr algn="ctr" rtl="0">
            <a:lnSpc>
              <a:spcPct val="100000"/>
            </a:lnSpc>
            <a:spcBef>
              <a:spcPts val="500"/>
            </a:spcBef>
          </a:pPr>
          <a:r>
            <a:rPr lang="en-GB" sz="2000" dirty="0">
              <a:solidFill>
                <a:schemeClr val="bg1"/>
              </a:solidFill>
              <a:latin typeface="Calibri" panose="020F0502020204030204" pitchFamily="34" charset="0"/>
              <a:ea typeface="Century Gothic" charset="0"/>
              <a:cs typeface="Century Gothic" charset="0"/>
            </a:rPr>
            <a:t>Autism affects more males than females</a:t>
          </a:r>
        </a:p>
      </dgm:t>
    </dgm:pt>
    <dgm:pt modelId="{DFEAFFF1-42B6-4B44-8B84-C40C12B97486}" type="parTrans" cxnId="{DE459D12-6403-494C-A1C6-E2701E1DB86A}">
      <dgm:prSet/>
      <dgm:spPr/>
      <dgm:t>
        <a:bodyPr/>
        <a:lstStyle/>
        <a:p>
          <a:pPr algn="ctr">
            <a:lnSpc>
              <a:spcPct val="100000"/>
            </a:lnSpc>
            <a:spcBef>
              <a:spcPts val="500"/>
            </a:spcBef>
          </a:pPr>
          <a:endParaRPr lang="en-GB" sz="2000">
            <a:solidFill>
              <a:schemeClr val="bg1"/>
            </a:solidFill>
          </a:endParaRPr>
        </a:p>
      </dgm:t>
    </dgm:pt>
    <dgm:pt modelId="{61AE82A8-E1F0-4683-9D40-79C98EBBDF55}" type="sibTrans" cxnId="{DE459D12-6403-494C-A1C6-E2701E1DB86A}">
      <dgm:prSet/>
      <dgm:spPr/>
      <dgm:t>
        <a:bodyPr/>
        <a:lstStyle/>
        <a:p>
          <a:pPr algn="ctr">
            <a:lnSpc>
              <a:spcPct val="100000"/>
            </a:lnSpc>
            <a:spcBef>
              <a:spcPts val="500"/>
            </a:spcBef>
          </a:pPr>
          <a:endParaRPr lang="en-GB" sz="2000">
            <a:solidFill>
              <a:schemeClr val="bg1"/>
            </a:solidFill>
          </a:endParaRPr>
        </a:p>
      </dgm:t>
    </dgm:pt>
    <dgm:pt modelId="{20A7CE3D-8722-4205-A072-A782C1A63CD5}">
      <dgm:prSet custT="1"/>
      <dgm:spPr>
        <a:solidFill>
          <a:srgbClr val="70A43E"/>
        </a:solidFill>
      </dgm:spPr>
      <dgm:t>
        <a:bodyPr/>
        <a:lstStyle/>
        <a:p>
          <a:pPr algn="ctr" rtl="0">
            <a:lnSpc>
              <a:spcPct val="100000"/>
            </a:lnSpc>
            <a:spcBef>
              <a:spcPts val="500"/>
            </a:spcBef>
          </a:pPr>
          <a:r>
            <a:rPr lang="en-GB" sz="2000" dirty="0">
              <a:solidFill>
                <a:schemeClr val="bg1"/>
              </a:solidFill>
              <a:latin typeface="Calibri" panose="020F0502020204030204" pitchFamily="34" charset="0"/>
              <a:ea typeface="Century Gothic" charset="0"/>
              <a:cs typeface="Century Gothic" charset="0"/>
            </a:rPr>
            <a:t>Many people with autism have not been diagnosed, and therefore may not realise they have the condition</a:t>
          </a:r>
        </a:p>
      </dgm:t>
    </dgm:pt>
    <dgm:pt modelId="{0AA14EFD-6BAF-43CD-BD6E-6C1DF2DFC433}" type="parTrans" cxnId="{6E8FECBB-1CB9-4F8A-A71F-5E82B7A3BC3B}">
      <dgm:prSet/>
      <dgm:spPr/>
      <dgm:t>
        <a:bodyPr/>
        <a:lstStyle/>
        <a:p>
          <a:pPr algn="ctr">
            <a:lnSpc>
              <a:spcPct val="100000"/>
            </a:lnSpc>
            <a:spcBef>
              <a:spcPts val="500"/>
            </a:spcBef>
          </a:pPr>
          <a:endParaRPr lang="en-GB" sz="2000">
            <a:solidFill>
              <a:schemeClr val="bg1"/>
            </a:solidFill>
          </a:endParaRPr>
        </a:p>
      </dgm:t>
    </dgm:pt>
    <dgm:pt modelId="{13164E76-A2FB-4DCA-9B11-9D615805082C}" type="sibTrans" cxnId="{6E8FECBB-1CB9-4F8A-A71F-5E82B7A3BC3B}">
      <dgm:prSet/>
      <dgm:spPr/>
      <dgm:t>
        <a:bodyPr/>
        <a:lstStyle/>
        <a:p>
          <a:pPr algn="ctr">
            <a:lnSpc>
              <a:spcPct val="100000"/>
            </a:lnSpc>
            <a:spcBef>
              <a:spcPts val="500"/>
            </a:spcBef>
          </a:pPr>
          <a:endParaRPr lang="en-GB" sz="2000">
            <a:solidFill>
              <a:schemeClr val="bg1"/>
            </a:solidFill>
          </a:endParaRPr>
        </a:p>
      </dgm:t>
    </dgm:pt>
    <dgm:pt modelId="{B2E2ED16-7055-4AC5-A8EC-7AF1B57B79A4}" type="pres">
      <dgm:prSet presAssocID="{9290380C-179E-4B03-B131-4C69188C23CF}" presName="linear" presStyleCnt="0">
        <dgm:presLayoutVars>
          <dgm:animLvl val="lvl"/>
          <dgm:resizeHandles val="exact"/>
        </dgm:presLayoutVars>
      </dgm:prSet>
      <dgm:spPr/>
    </dgm:pt>
    <dgm:pt modelId="{A57949B4-3E3A-400C-B12E-E58609BC90A0}" type="pres">
      <dgm:prSet presAssocID="{1621B4BE-7605-4F07-B82B-778DA8274C92}" presName="parentText" presStyleLbl="node1" presStyleIdx="0" presStyleCnt="4" custLinFactNeighborX="77" custLinFactNeighborY="-19068">
        <dgm:presLayoutVars>
          <dgm:chMax val="0"/>
          <dgm:bulletEnabled val="1"/>
        </dgm:presLayoutVars>
      </dgm:prSet>
      <dgm:spPr/>
    </dgm:pt>
    <dgm:pt modelId="{C69763B1-126B-48A1-9F76-07CC7B9B93BE}" type="pres">
      <dgm:prSet presAssocID="{F65E31FE-9250-4794-9911-EC5BD8917C1F}" presName="spacer" presStyleCnt="0"/>
      <dgm:spPr/>
    </dgm:pt>
    <dgm:pt modelId="{C2A45298-B07F-495A-A500-A76889132E85}" type="pres">
      <dgm:prSet presAssocID="{9120893D-5466-42E7-AD13-9E4397D127FA}" presName="parentText" presStyleLbl="node1" presStyleIdx="1" presStyleCnt="4" custLinFactNeighborX="-16" custLinFactNeighborY="-26212">
        <dgm:presLayoutVars>
          <dgm:chMax val="0"/>
          <dgm:bulletEnabled val="1"/>
        </dgm:presLayoutVars>
      </dgm:prSet>
      <dgm:spPr/>
    </dgm:pt>
    <dgm:pt modelId="{DDF2B649-A8FF-492C-8342-91E4BC2D7481}" type="pres">
      <dgm:prSet presAssocID="{4AA06002-8F50-4230-A5B3-EA08844A971D}" presName="spacer" presStyleCnt="0"/>
      <dgm:spPr/>
    </dgm:pt>
    <dgm:pt modelId="{786A791D-40D4-43BF-8045-CCEE56644D27}" type="pres">
      <dgm:prSet presAssocID="{BDEBFF8D-C94B-47B1-B576-C76DE672C471}" presName="parentText" presStyleLbl="node1" presStyleIdx="2" presStyleCnt="4" custLinFactNeighborY="-296">
        <dgm:presLayoutVars>
          <dgm:chMax val="0"/>
          <dgm:bulletEnabled val="1"/>
        </dgm:presLayoutVars>
      </dgm:prSet>
      <dgm:spPr/>
    </dgm:pt>
    <dgm:pt modelId="{E87340A9-09D4-4B9C-89C0-EBBEC84F77CE}" type="pres">
      <dgm:prSet presAssocID="{61AE82A8-E1F0-4683-9D40-79C98EBBDF55}" presName="spacer" presStyleCnt="0"/>
      <dgm:spPr/>
    </dgm:pt>
    <dgm:pt modelId="{E2260704-B24E-4B33-BF88-6B1E8D92DA78}" type="pres">
      <dgm:prSet presAssocID="{20A7CE3D-8722-4205-A072-A782C1A63CD5}" presName="parentText" presStyleLbl="node1" presStyleIdx="3" presStyleCnt="4" custLinFactNeighborX="77" custLinFactNeighborY="18764">
        <dgm:presLayoutVars>
          <dgm:chMax val="0"/>
          <dgm:bulletEnabled val="1"/>
        </dgm:presLayoutVars>
      </dgm:prSet>
      <dgm:spPr/>
    </dgm:pt>
  </dgm:ptLst>
  <dgm:cxnLst>
    <dgm:cxn modelId="{DE459D12-6403-494C-A1C6-E2701E1DB86A}" srcId="{9290380C-179E-4B03-B131-4C69188C23CF}" destId="{BDEBFF8D-C94B-47B1-B576-C76DE672C471}" srcOrd="2" destOrd="0" parTransId="{DFEAFFF1-42B6-4B44-8B84-C40C12B97486}" sibTransId="{61AE82A8-E1F0-4683-9D40-79C98EBBDF55}"/>
    <dgm:cxn modelId="{DFA4AB18-DD19-42C4-A4FA-2966F625604F}" srcId="{9290380C-179E-4B03-B131-4C69188C23CF}" destId="{9120893D-5466-42E7-AD13-9E4397D127FA}" srcOrd="1" destOrd="0" parTransId="{87F4CECE-3563-4902-B0F4-A0E17FC10CC8}" sibTransId="{4AA06002-8F50-4230-A5B3-EA08844A971D}"/>
    <dgm:cxn modelId="{AF563F62-A099-41CD-A9B5-87ED8925F5AD}" type="presOf" srcId="{9120893D-5466-42E7-AD13-9E4397D127FA}" destId="{C2A45298-B07F-495A-A500-A76889132E85}" srcOrd="0" destOrd="0" presId="urn:microsoft.com/office/officeart/2005/8/layout/vList2"/>
    <dgm:cxn modelId="{F9FB2859-AAFD-4AA5-A4C4-6C4BB0B0165E}" srcId="{9290380C-179E-4B03-B131-4C69188C23CF}" destId="{1621B4BE-7605-4F07-B82B-778DA8274C92}" srcOrd="0" destOrd="0" parTransId="{CF91861B-5A9D-47C2-96B6-468083298F8E}" sibTransId="{F65E31FE-9250-4794-9911-EC5BD8917C1F}"/>
    <dgm:cxn modelId="{66142188-DBA9-41E6-AE87-73825155AD3F}" type="presOf" srcId="{1621B4BE-7605-4F07-B82B-778DA8274C92}" destId="{A57949B4-3E3A-400C-B12E-E58609BC90A0}" srcOrd="0" destOrd="0" presId="urn:microsoft.com/office/officeart/2005/8/layout/vList2"/>
    <dgm:cxn modelId="{23F6BE90-3B50-4BFE-B18F-9EF0C5606738}" type="presOf" srcId="{20A7CE3D-8722-4205-A072-A782C1A63CD5}" destId="{E2260704-B24E-4B33-BF88-6B1E8D92DA78}" srcOrd="0" destOrd="0" presId="urn:microsoft.com/office/officeart/2005/8/layout/vList2"/>
    <dgm:cxn modelId="{6E8FECBB-1CB9-4F8A-A71F-5E82B7A3BC3B}" srcId="{9290380C-179E-4B03-B131-4C69188C23CF}" destId="{20A7CE3D-8722-4205-A072-A782C1A63CD5}" srcOrd="3" destOrd="0" parTransId="{0AA14EFD-6BAF-43CD-BD6E-6C1DF2DFC433}" sibTransId="{13164E76-A2FB-4DCA-9B11-9D615805082C}"/>
    <dgm:cxn modelId="{9C1E01C8-CC2F-46E2-968D-41B8780D76D3}" type="presOf" srcId="{9290380C-179E-4B03-B131-4C69188C23CF}" destId="{B2E2ED16-7055-4AC5-A8EC-7AF1B57B79A4}" srcOrd="0" destOrd="0" presId="urn:microsoft.com/office/officeart/2005/8/layout/vList2"/>
    <dgm:cxn modelId="{635B7EF5-4712-4DBC-927B-2BD63870B1C2}" type="presOf" srcId="{BDEBFF8D-C94B-47B1-B576-C76DE672C471}" destId="{786A791D-40D4-43BF-8045-CCEE56644D27}" srcOrd="0" destOrd="0" presId="urn:microsoft.com/office/officeart/2005/8/layout/vList2"/>
    <dgm:cxn modelId="{66653EEA-B084-4B00-A94C-C10A3ECF64E0}" type="presParOf" srcId="{B2E2ED16-7055-4AC5-A8EC-7AF1B57B79A4}" destId="{A57949B4-3E3A-400C-B12E-E58609BC90A0}" srcOrd="0" destOrd="0" presId="urn:microsoft.com/office/officeart/2005/8/layout/vList2"/>
    <dgm:cxn modelId="{A69A2998-3D50-4AC3-BF20-093D65293C2D}" type="presParOf" srcId="{B2E2ED16-7055-4AC5-A8EC-7AF1B57B79A4}" destId="{C69763B1-126B-48A1-9F76-07CC7B9B93BE}" srcOrd="1" destOrd="0" presId="urn:microsoft.com/office/officeart/2005/8/layout/vList2"/>
    <dgm:cxn modelId="{7C72F1AD-F69A-4C3F-BF80-5545047B80E6}" type="presParOf" srcId="{B2E2ED16-7055-4AC5-A8EC-7AF1B57B79A4}" destId="{C2A45298-B07F-495A-A500-A76889132E85}" srcOrd="2" destOrd="0" presId="urn:microsoft.com/office/officeart/2005/8/layout/vList2"/>
    <dgm:cxn modelId="{D770A4CD-12A7-401F-B73D-F911EC72CA89}" type="presParOf" srcId="{B2E2ED16-7055-4AC5-A8EC-7AF1B57B79A4}" destId="{DDF2B649-A8FF-492C-8342-91E4BC2D7481}" srcOrd="3" destOrd="0" presId="urn:microsoft.com/office/officeart/2005/8/layout/vList2"/>
    <dgm:cxn modelId="{EE788B9D-3D6C-465C-8B80-1C26EE111558}" type="presParOf" srcId="{B2E2ED16-7055-4AC5-A8EC-7AF1B57B79A4}" destId="{786A791D-40D4-43BF-8045-CCEE56644D27}" srcOrd="4" destOrd="0" presId="urn:microsoft.com/office/officeart/2005/8/layout/vList2"/>
    <dgm:cxn modelId="{F2A65DD2-9704-44EB-8D12-295FF0E0D64C}" type="presParOf" srcId="{B2E2ED16-7055-4AC5-A8EC-7AF1B57B79A4}" destId="{E87340A9-09D4-4B9C-89C0-EBBEC84F77CE}" srcOrd="5" destOrd="0" presId="urn:microsoft.com/office/officeart/2005/8/layout/vList2"/>
    <dgm:cxn modelId="{AC0120E2-D0E5-41E7-B3A0-D336AF9F1F47}" type="presParOf" srcId="{B2E2ED16-7055-4AC5-A8EC-7AF1B57B79A4}" destId="{E2260704-B24E-4B33-BF88-6B1E8D92DA7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F2D3BBD3-1BB9-3B4E-97C2-D53302F3CE31}" type="doc">
      <dgm:prSet loTypeId="urn:microsoft.com/office/officeart/2005/8/layout/default" loCatId="" qsTypeId="urn:microsoft.com/office/officeart/2005/8/quickstyle/simple4" qsCatId="simple" csTypeId="urn:microsoft.com/office/officeart/2005/8/colors/colorful1" csCatId="colorful" phldr="1"/>
      <dgm:spPr/>
      <dgm:t>
        <a:bodyPr/>
        <a:lstStyle/>
        <a:p>
          <a:endParaRPr lang="en-US"/>
        </a:p>
      </dgm:t>
    </dgm:pt>
    <dgm:pt modelId="{B4B9AE30-9F40-374A-81E8-F205329824D0}">
      <dgm:prSet phldrT="[Text]" custT="1"/>
      <dgm:spPr/>
      <dgm:t>
        <a:bodyPr/>
        <a:lstStyle/>
        <a:p>
          <a:r>
            <a:rPr lang="en-US" sz="2000" dirty="0">
              <a:latin typeface="Calibri" panose="020F0502020204030204" pitchFamily="34" charset="0"/>
            </a:rPr>
            <a:t>Autism Spectrum Disorder (ASD)</a:t>
          </a:r>
        </a:p>
      </dgm:t>
    </dgm:pt>
    <dgm:pt modelId="{7EE37AC6-2709-4641-BFD6-6C2D8D200E13}" type="parTrans" cxnId="{9AB809E0-C9F1-124A-8823-DF42FCA9837D}">
      <dgm:prSet/>
      <dgm:spPr/>
      <dgm:t>
        <a:bodyPr/>
        <a:lstStyle/>
        <a:p>
          <a:endParaRPr lang="en-US" sz="2000">
            <a:latin typeface="Calibri" panose="020F0502020204030204" pitchFamily="34" charset="0"/>
          </a:endParaRPr>
        </a:p>
      </dgm:t>
    </dgm:pt>
    <dgm:pt modelId="{D15CE6E9-B932-FD47-A27F-739E334FA504}" type="sibTrans" cxnId="{9AB809E0-C9F1-124A-8823-DF42FCA9837D}">
      <dgm:prSet/>
      <dgm:spPr/>
      <dgm:t>
        <a:bodyPr/>
        <a:lstStyle/>
        <a:p>
          <a:endParaRPr lang="en-US" sz="2000">
            <a:latin typeface="Calibri" panose="020F0502020204030204" pitchFamily="34" charset="0"/>
          </a:endParaRPr>
        </a:p>
      </dgm:t>
    </dgm:pt>
    <dgm:pt modelId="{C6F356E9-18C1-A346-9B1D-A5255B2A70F1}">
      <dgm:prSet phldrT="[Text]" custT="1"/>
      <dgm:spPr/>
      <dgm:t>
        <a:bodyPr/>
        <a:lstStyle/>
        <a:p>
          <a:r>
            <a:rPr lang="en-US" sz="2000" dirty="0">
              <a:latin typeface="Calibri" panose="020F0502020204030204" pitchFamily="34" charset="0"/>
            </a:rPr>
            <a:t>Asperger’s Syndrome</a:t>
          </a:r>
        </a:p>
      </dgm:t>
    </dgm:pt>
    <dgm:pt modelId="{90BF3B68-04A5-0B4D-8597-09E92CC28BFD}" type="parTrans" cxnId="{68D8F02A-8925-0F4B-8869-EDECE2168A72}">
      <dgm:prSet/>
      <dgm:spPr/>
      <dgm:t>
        <a:bodyPr/>
        <a:lstStyle/>
        <a:p>
          <a:endParaRPr lang="en-US" sz="2000">
            <a:latin typeface="Calibri" panose="020F0502020204030204" pitchFamily="34" charset="0"/>
          </a:endParaRPr>
        </a:p>
      </dgm:t>
    </dgm:pt>
    <dgm:pt modelId="{76BEC95A-C751-C044-B490-3CB503D5B73A}" type="sibTrans" cxnId="{68D8F02A-8925-0F4B-8869-EDECE2168A72}">
      <dgm:prSet/>
      <dgm:spPr/>
      <dgm:t>
        <a:bodyPr/>
        <a:lstStyle/>
        <a:p>
          <a:endParaRPr lang="en-US" sz="2000">
            <a:latin typeface="Calibri" panose="020F0502020204030204" pitchFamily="34" charset="0"/>
          </a:endParaRPr>
        </a:p>
      </dgm:t>
    </dgm:pt>
    <dgm:pt modelId="{11C9416E-FC93-434F-82B4-01D102A78CF5}">
      <dgm:prSet phldrT="[Text]" custT="1"/>
      <dgm:spPr/>
      <dgm:t>
        <a:bodyPr/>
        <a:lstStyle/>
        <a:p>
          <a:r>
            <a:rPr lang="en-US" sz="2000" dirty="0">
              <a:latin typeface="Calibri" panose="020F0502020204030204" pitchFamily="34" charset="0"/>
            </a:rPr>
            <a:t>Autistic Spectrum Condition (ASC)</a:t>
          </a:r>
        </a:p>
      </dgm:t>
    </dgm:pt>
    <dgm:pt modelId="{08A52574-53F2-754C-9A37-BED671D9DCFD}" type="parTrans" cxnId="{131027AA-82C8-3E45-8A60-17D257B2A149}">
      <dgm:prSet/>
      <dgm:spPr/>
      <dgm:t>
        <a:bodyPr/>
        <a:lstStyle/>
        <a:p>
          <a:endParaRPr lang="en-US" sz="2000">
            <a:latin typeface="Calibri" panose="020F0502020204030204" pitchFamily="34" charset="0"/>
          </a:endParaRPr>
        </a:p>
      </dgm:t>
    </dgm:pt>
    <dgm:pt modelId="{66C55FA4-79EB-D54B-B911-13A1A7DA00B5}" type="sibTrans" cxnId="{131027AA-82C8-3E45-8A60-17D257B2A149}">
      <dgm:prSet/>
      <dgm:spPr/>
      <dgm:t>
        <a:bodyPr/>
        <a:lstStyle/>
        <a:p>
          <a:endParaRPr lang="en-US" sz="2000">
            <a:latin typeface="Calibri" panose="020F0502020204030204" pitchFamily="34" charset="0"/>
          </a:endParaRPr>
        </a:p>
      </dgm:t>
    </dgm:pt>
    <dgm:pt modelId="{470F5A89-710B-3C46-B74E-990EF4F36DC4}">
      <dgm:prSet phldrT="[Text]" custT="1"/>
      <dgm:spPr/>
      <dgm:t>
        <a:bodyPr/>
        <a:lstStyle/>
        <a:p>
          <a:r>
            <a:rPr lang="en-US" sz="2000" dirty="0">
              <a:latin typeface="Calibri" panose="020F0502020204030204" pitchFamily="34" charset="0"/>
            </a:rPr>
            <a:t>Childhood Autism</a:t>
          </a:r>
        </a:p>
      </dgm:t>
    </dgm:pt>
    <dgm:pt modelId="{9CB1D1CB-961A-BA43-807A-7FDCECAF9D04}" type="parTrans" cxnId="{F0504C5F-0874-BC4D-A919-EA4A0711A784}">
      <dgm:prSet/>
      <dgm:spPr/>
      <dgm:t>
        <a:bodyPr/>
        <a:lstStyle/>
        <a:p>
          <a:endParaRPr lang="en-US" sz="2000">
            <a:latin typeface="Calibri" panose="020F0502020204030204" pitchFamily="34" charset="0"/>
          </a:endParaRPr>
        </a:p>
      </dgm:t>
    </dgm:pt>
    <dgm:pt modelId="{12AB5937-60C8-CF4C-AE2B-57B889824D4F}" type="sibTrans" cxnId="{F0504C5F-0874-BC4D-A919-EA4A0711A784}">
      <dgm:prSet/>
      <dgm:spPr/>
      <dgm:t>
        <a:bodyPr/>
        <a:lstStyle/>
        <a:p>
          <a:endParaRPr lang="en-US" sz="2000">
            <a:latin typeface="Calibri" panose="020F0502020204030204" pitchFamily="34" charset="0"/>
          </a:endParaRPr>
        </a:p>
      </dgm:t>
    </dgm:pt>
    <dgm:pt modelId="{A9151465-8498-DE48-9FA7-F6ADC7279F47}">
      <dgm:prSet phldrT="[Text]" custT="1"/>
      <dgm:spPr/>
      <dgm:t>
        <a:bodyPr/>
        <a:lstStyle/>
        <a:p>
          <a:r>
            <a:rPr lang="en-US" sz="2000" dirty="0">
              <a:latin typeface="Calibri" panose="020F0502020204030204" pitchFamily="34" charset="0"/>
            </a:rPr>
            <a:t>Pervasive Developmental Disorder</a:t>
          </a:r>
        </a:p>
      </dgm:t>
    </dgm:pt>
    <dgm:pt modelId="{6E95B10E-4BE5-4149-83F2-719ED6299AE8}" type="parTrans" cxnId="{DB93EA4B-418A-C84F-B61B-F8DE1A434588}">
      <dgm:prSet/>
      <dgm:spPr/>
      <dgm:t>
        <a:bodyPr/>
        <a:lstStyle/>
        <a:p>
          <a:endParaRPr lang="en-US" sz="2000">
            <a:latin typeface="Calibri" panose="020F0502020204030204" pitchFamily="34" charset="0"/>
          </a:endParaRPr>
        </a:p>
      </dgm:t>
    </dgm:pt>
    <dgm:pt modelId="{B9DE324B-89EB-6D4B-9CB6-1D40530F5E96}" type="sibTrans" cxnId="{DB93EA4B-418A-C84F-B61B-F8DE1A434588}">
      <dgm:prSet/>
      <dgm:spPr/>
      <dgm:t>
        <a:bodyPr/>
        <a:lstStyle/>
        <a:p>
          <a:endParaRPr lang="en-US" sz="2000">
            <a:latin typeface="Calibri" panose="020F0502020204030204" pitchFamily="34" charset="0"/>
          </a:endParaRPr>
        </a:p>
      </dgm:t>
    </dgm:pt>
    <dgm:pt modelId="{FBA59BD3-2657-AE4C-8C25-64C08EC6AE6D}" type="pres">
      <dgm:prSet presAssocID="{F2D3BBD3-1BB9-3B4E-97C2-D53302F3CE31}" presName="diagram" presStyleCnt="0">
        <dgm:presLayoutVars>
          <dgm:dir/>
          <dgm:resizeHandles val="exact"/>
        </dgm:presLayoutVars>
      </dgm:prSet>
      <dgm:spPr/>
    </dgm:pt>
    <dgm:pt modelId="{5564C5F8-D23D-2846-B855-0F1713DD3FBB}" type="pres">
      <dgm:prSet presAssocID="{B4B9AE30-9F40-374A-81E8-F205329824D0}" presName="node" presStyleLbl="node1" presStyleIdx="0" presStyleCnt="5" custScaleX="102932" custScaleY="104157" custLinFactNeighborX="3541" custLinFactNeighborY="7943">
        <dgm:presLayoutVars>
          <dgm:bulletEnabled val="1"/>
        </dgm:presLayoutVars>
      </dgm:prSet>
      <dgm:spPr/>
    </dgm:pt>
    <dgm:pt modelId="{D10522CA-1A3B-A846-8123-A9D9BB63F752}" type="pres">
      <dgm:prSet presAssocID="{D15CE6E9-B932-FD47-A27F-739E334FA504}" presName="sibTrans" presStyleCnt="0"/>
      <dgm:spPr/>
    </dgm:pt>
    <dgm:pt modelId="{5F0239F3-E989-DB47-9DEC-F2B95DBBD04F}" type="pres">
      <dgm:prSet presAssocID="{C6F356E9-18C1-A346-9B1D-A5255B2A70F1}" presName="node" presStyleLbl="node1" presStyleIdx="1" presStyleCnt="5" custScaleX="102932" custScaleY="104157" custLinFactNeighborX="687" custLinFactNeighborY="8016">
        <dgm:presLayoutVars>
          <dgm:bulletEnabled val="1"/>
        </dgm:presLayoutVars>
      </dgm:prSet>
      <dgm:spPr/>
    </dgm:pt>
    <dgm:pt modelId="{00BBE567-07B9-7143-BA5F-A49EE9ED4B62}" type="pres">
      <dgm:prSet presAssocID="{76BEC95A-C751-C044-B490-3CB503D5B73A}" presName="sibTrans" presStyleCnt="0"/>
      <dgm:spPr/>
    </dgm:pt>
    <dgm:pt modelId="{64086311-279F-9E4C-893C-B3A5914F3EE8}" type="pres">
      <dgm:prSet presAssocID="{11C9416E-FC93-434F-82B4-01D102A78CF5}" presName="node" presStyleLbl="node1" presStyleIdx="2" presStyleCnt="5" custScaleX="102932" custScaleY="104157" custLinFactNeighborX="3541" custLinFactNeighborY="3555">
        <dgm:presLayoutVars>
          <dgm:bulletEnabled val="1"/>
        </dgm:presLayoutVars>
      </dgm:prSet>
      <dgm:spPr/>
    </dgm:pt>
    <dgm:pt modelId="{4CE06005-A716-5142-BAB6-B72A1761D065}" type="pres">
      <dgm:prSet presAssocID="{66C55FA4-79EB-D54B-B911-13A1A7DA00B5}" presName="sibTrans" presStyleCnt="0"/>
      <dgm:spPr/>
    </dgm:pt>
    <dgm:pt modelId="{3A8AF02B-B89C-5F4B-8C1C-ECA1422E3C1B}" type="pres">
      <dgm:prSet presAssocID="{470F5A89-710B-3C46-B74E-990EF4F36DC4}" presName="node" presStyleLbl="node1" presStyleIdx="3" presStyleCnt="5" custScaleX="102932" custScaleY="104157" custLinFactNeighborX="894" custLinFactNeighborY="3543">
        <dgm:presLayoutVars>
          <dgm:bulletEnabled val="1"/>
        </dgm:presLayoutVars>
      </dgm:prSet>
      <dgm:spPr/>
    </dgm:pt>
    <dgm:pt modelId="{40F86856-366F-6446-9B87-A425BE000EB7}" type="pres">
      <dgm:prSet presAssocID="{12AB5937-60C8-CF4C-AE2B-57B889824D4F}" presName="sibTrans" presStyleCnt="0"/>
      <dgm:spPr/>
    </dgm:pt>
    <dgm:pt modelId="{F21368B1-0785-714F-8686-82FC5FDE5F2F}" type="pres">
      <dgm:prSet presAssocID="{A9151465-8498-DE48-9FA7-F6ADC7279F47}" presName="node" presStyleLbl="node1" presStyleIdx="4" presStyleCnt="5" custScaleX="102932" custScaleY="104157" custLinFactNeighborX="2212" custLinFactNeighborY="-856">
        <dgm:presLayoutVars>
          <dgm:bulletEnabled val="1"/>
        </dgm:presLayoutVars>
      </dgm:prSet>
      <dgm:spPr/>
    </dgm:pt>
  </dgm:ptLst>
  <dgm:cxnLst>
    <dgm:cxn modelId="{1F75AE09-7BD9-D34C-A449-9C10F0F9F4DE}" type="presOf" srcId="{B4B9AE30-9F40-374A-81E8-F205329824D0}" destId="{5564C5F8-D23D-2846-B855-0F1713DD3FBB}" srcOrd="0" destOrd="0" presId="urn:microsoft.com/office/officeart/2005/8/layout/default"/>
    <dgm:cxn modelId="{B7EA200A-2F08-2848-B465-C1D24290B47C}" type="presOf" srcId="{11C9416E-FC93-434F-82B4-01D102A78CF5}" destId="{64086311-279F-9E4C-893C-B3A5914F3EE8}" srcOrd="0" destOrd="0" presId="urn:microsoft.com/office/officeart/2005/8/layout/default"/>
    <dgm:cxn modelId="{68D8F02A-8925-0F4B-8869-EDECE2168A72}" srcId="{F2D3BBD3-1BB9-3B4E-97C2-D53302F3CE31}" destId="{C6F356E9-18C1-A346-9B1D-A5255B2A70F1}" srcOrd="1" destOrd="0" parTransId="{90BF3B68-04A5-0B4D-8597-09E92CC28BFD}" sibTransId="{76BEC95A-C751-C044-B490-3CB503D5B73A}"/>
    <dgm:cxn modelId="{74FEF040-40B8-F34F-933B-AC268976E076}" type="presOf" srcId="{C6F356E9-18C1-A346-9B1D-A5255B2A70F1}" destId="{5F0239F3-E989-DB47-9DEC-F2B95DBBD04F}" srcOrd="0" destOrd="0" presId="urn:microsoft.com/office/officeart/2005/8/layout/default"/>
    <dgm:cxn modelId="{91BFD65E-A114-4D40-A0E8-1A26D4082386}" type="presOf" srcId="{470F5A89-710B-3C46-B74E-990EF4F36DC4}" destId="{3A8AF02B-B89C-5F4B-8C1C-ECA1422E3C1B}" srcOrd="0" destOrd="0" presId="urn:microsoft.com/office/officeart/2005/8/layout/default"/>
    <dgm:cxn modelId="{F0504C5F-0874-BC4D-A919-EA4A0711A784}" srcId="{F2D3BBD3-1BB9-3B4E-97C2-D53302F3CE31}" destId="{470F5A89-710B-3C46-B74E-990EF4F36DC4}" srcOrd="3" destOrd="0" parTransId="{9CB1D1CB-961A-BA43-807A-7FDCECAF9D04}" sibTransId="{12AB5937-60C8-CF4C-AE2B-57B889824D4F}"/>
    <dgm:cxn modelId="{DB93EA4B-418A-C84F-B61B-F8DE1A434588}" srcId="{F2D3BBD3-1BB9-3B4E-97C2-D53302F3CE31}" destId="{A9151465-8498-DE48-9FA7-F6ADC7279F47}" srcOrd="4" destOrd="0" parTransId="{6E95B10E-4BE5-4149-83F2-719ED6299AE8}" sibTransId="{B9DE324B-89EB-6D4B-9CB6-1D40530F5E96}"/>
    <dgm:cxn modelId="{2B0B2986-AE48-174F-9ED1-0E112E61BD2E}" type="presOf" srcId="{A9151465-8498-DE48-9FA7-F6ADC7279F47}" destId="{F21368B1-0785-714F-8686-82FC5FDE5F2F}" srcOrd="0" destOrd="0" presId="urn:microsoft.com/office/officeart/2005/8/layout/default"/>
    <dgm:cxn modelId="{131027AA-82C8-3E45-8A60-17D257B2A149}" srcId="{F2D3BBD3-1BB9-3B4E-97C2-D53302F3CE31}" destId="{11C9416E-FC93-434F-82B4-01D102A78CF5}" srcOrd="2" destOrd="0" parTransId="{08A52574-53F2-754C-9A37-BED671D9DCFD}" sibTransId="{66C55FA4-79EB-D54B-B911-13A1A7DA00B5}"/>
    <dgm:cxn modelId="{9AB809E0-C9F1-124A-8823-DF42FCA9837D}" srcId="{F2D3BBD3-1BB9-3B4E-97C2-D53302F3CE31}" destId="{B4B9AE30-9F40-374A-81E8-F205329824D0}" srcOrd="0" destOrd="0" parTransId="{7EE37AC6-2709-4641-BFD6-6C2D8D200E13}" sibTransId="{D15CE6E9-B932-FD47-A27F-739E334FA504}"/>
    <dgm:cxn modelId="{024280E9-8386-5846-85DE-506696E276D2}" type="presOf" srcId="{F2D3BBD3-1BB9-3B4E-97C2-D53302F3CE31}" destId="{FBA59BD3-2657-AE4C-8C25-64C08EC6AE6D}" srcOrd="0" destOrd="0" presId="urn:microsoft.com/office/officeart/2005/8/layout/default"/>
    <dgm:cxn modelId="{3241E5F8-4CB7-924B-A669-4615BB46AD8D}" type="presParOf" srcId="{FBA59BD3-2657-AE4C-8C25-64C08EC6AE6D}" destId="{5564C5F8-D23D-2846-B855-0F1713DD3FBB}" srcOrd="0" destOrd="0" presId="urn:microsoft.com/office/officeart/2005/8/layout/default"/>
    <dgm:cxn modelId="{F5765C7C-C9B6-3845-BDC6-B0EC81650B69}" type="presParOf" srcId="{FBA59BD3-2657-AE4C-8C25-64C08EC6AE6D}" destId="{D10522CA-1A3B-A846-8123-A9D9BB63F752}" srcOrd="1" destOrd="0" presId="urn:microsoft.com/office/officeart/2005/8/layout/default"/>
    <dgm:cxn modelId="{40E1BE26-C7B4-F448-9A3B-B446F1B68668}" type="presParOf" srcId="{FBA59BD3-2657-AE4C-8C25-64C08EC6AE6D}" destId="{5F0239F3-E989-DB47-9DEC-F2B95DBBD04F}" srcOrd="2" destOrd="0" presId="urn:microsoft.com/office/officeart/2005/8/layout/default"/>
    <dgm:cxn modelId="{F7FE2E3B-59A7-DE4B-A53C-753A230D8A8E}" type="presParOf" srcId="{FBA59BD3-2657-AE4C-8C25-64C08EC6AE6D}" destId="{00BBE567-07B9-7143-BA5F-A49EE9ED4B62}" srcOrd="3" destOrd="0" presId="urn:microsoft.com/office/officeart/2005/8/layout/default"/>
    <dgm:cxn modelId="{B27C8BEC-E7CE-9748-AA8C-829A99E60B4D}" type="presParOf" srcId="{FBA59BD3-2657-AE4C-8C25-64C08EC6AE6D}" destId="{64086311-279F-9E4C-893C-B3A5914F3EE8}" srcOrd="4" destOrd="0" presId="urn:microsoft.com/office/officeart/2005/8/layout/default"/>
    <dgm:cxn modelId="{A9400A04-E03A-D148-A798-AC7C5D1E3F8E}" type="presParOf" srcId="{FBA59BD3-2657-AE4C-8C25-64C08EC6AE6D}" destId="{4CE06005-A716-5142-BAB6-B72A1761D065}" srcOrd="5" destOrd="0" presId="urn:microsoft.com/office/officeart/2005/8/layout/default"/>
    <dgm:cxn modelId="{22AAEC10-03B6-9649-A2B6-98AF41439993}" type="presParOf" srcId="{FBA59BD3-2657-AE4C-8C25-64C08EC6AE6D}" destId="{3A8AF02B-B89C-5F4B-8C1C-ECA1422E3C1B}" srcOrd="6" destOrd="0" presId="urn:microsoft.com/office/officeart/2005/8/layout/default"/>
    <dgm:cxn modelId="{FEFC215F-CF56-904C-9CEB-0869D03F5956}" type="presParOf" srcId="{FBA59BD3-2657-AE4C-8C25-64C08EC6AE6D}" destId="{40F86856-366F-6446-9B87-A425BE000EB7}" srcOrd="7" destOrd="0" presId="urn:microsoft.com/office/officeart/2005/8/layout/default"/>
    <dgm:cxn modelId="{961B0450-77CC-0447-92AD-847F22E778FC}" type="presParOf" srcId="{FBA59BD3-2657-AE4C-8C25-64C08EC6AE6D}" destId="{F21368B1-0785-714F-8686-82FC5FDE5F2F}" srcOrd="8" destOrd="0" presId="urn:microsoft.com/office/officeart/2005/8/layout/default"/>
  </dgm:cxnLst>
  <dgm:bg>
    <a:noFill/>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C1CFCADF-E93A-4CAE-BF88-16A9CD702220}" type="doc">
      <dgm:prSet loTypeId="urn:microsoft.com/office/officeart/2005/8/layout/vList4" loCatId="list" qsTypeId="urn:microsoft.com/office/officeart/2005/8/quickstyle/simple1" qsCatId="simple" csTypeId="urn:microsoft.com/office/officeart/2005/8/colors/colorful1" csCatId="colorful" phldr="1"/>
      <dgm:spPr/>
      <dgm:t>
        <a:bodyPr/>
        <a:lstStyle/>
        <a:p>
          <a:endParaRPr lang="en-GB"/>
        </a:p>
      </dgm:t>
    </dgm:pt>
    <dgm:pt modelId="{E299CF95-A2BC-40A1-A52E-4ED552701560}">
      <dgm:prSet phldrT="[Text]" custT="1"/>
      <dgm:spPr/>
      <dgm:t>
        <a:bodyPr/>
        <a:lstStyle/>
        <a:p>
          <a:r>
            <a:rPr lang="en-GB" sz="2800" b="1" dirty="0">
              <a:latin typeface="Calibri" panose="020F0502020204030204" pitchFamily="34" charset="0"/>
              <a:ea typeface="Century Gothic" charset="0"/>
              <a:cs typeface="Century Gothic" charset="0"/>
            </a:rPr>
            <a:t>S</a:t>
          </a:r>
          <a:r>
            <a:rPr lang="en-GB" sz="1800" dirty="0">
              <a:latin typeface="Calibri" panose="020F0502020204030204" pitchFamily="34" charset="0"/>
              <a:ea typeface="Century Gothic" charset="0"/>
              <a:cs typeface="Century Gothic" charset="0"/>
            </a:rPr>
            <a:t>ocial Interaction and Verbal Communication are Impaired </a:t>
          </a:r>
        </a:p>
      </dgm:t>
    </dgm:pt>
    <dgm:pt modelId="{02B9D27B-1300-4D29-892F-6ECDF15B09F2}" type="parTrans" cxnId="{1C8C8CB1-FE0A-4D1B-A98F-1D2107349A0F}">
      <dgm:prSet/>
      <dgm:spPr/>
      <dgm:t>
        <a:bodyPr/>
        <a:lstStyle/>
        <a:p>
          <a:endParaRPr lang="en-GB">
            <a:latin typeface="Century Gothic" charset="0"/>
            <a:ea typeface="Century Gothic" charset="0"/>
            <a:cs typeface="Century Gothic" charset="0"/>
          </a:endParaRPr>
        </a:p>
      </dgm:t>
    </dgm:pt>
    <dgm:pt modelId="{D939AF9D-2175-4F94-986B-08E5293FF903}" type="sibTrans" cxnId="{1C8C8CB1-FE0A-4D1B-A98F-1D2107349A0F}">
      <dgm:prSet/>
      <dgm:spPr/>
      <dgm:t>
        <a:bodyPr/>
        <a:lstStyle/>
        <a:p>
          <a:endParaRPr lang="en-GB">
            <a:latin typeface="Century Gothic" charset="0"/>
            <a:ea typeface="Century Gothic" charset="0"/>
            <a:cs typeface="Century Gothic" charset="0"/>
          </a:endParaRPr>
        </a:p>
      </dgm:t>
    </dgm:pt>
    <dgm:pt modelId="{D2EF8321-261A-4937-9DDA-B25912BCC9BA}">
      <dgm:prSet phldrT="[Text]" custT="1"/>
      <dgm:spPr/>
      <dgm:t>
        <a:bodyPr/>
        <a:lstStyle/>
        <a:p>
          <a:r>
            <a:rPr lang="en-GB" sz="2800" b="1" dirty="0">
              <a:latin typeface="Calibri" panose="020F0502020204030204" pitchFamily="34" charset="0"/>
              <a:ea typeface="Century Gothic" charset="0"/>
              <a:cs typeface="Century Gothic" charset="0"/>
            </a:rPr>
            <a:t>N</a:t>
          </a:r>
          <a:r>
            <a:rPr lang="en-GB" sz="1800" dirty="0">
              <a:latin typeface="Calibri" panose="020F0502020204030204" pitchFamily="34" charset="0"/>
              <a:ea typeface="Century Gothic" charset="0"/>
              <a:cs typeface="Century Gothic" charset="0"/>
            </a:rPr>
            <a:t>arrow range of interests, routines and repetitive behaviours </a:t>
          </a:r>
        </a:p>
      </dgm:t>
    </dgm:pt>
    <dgm:pt modelId="{904BE53B-D6B4-4CD3-AE05-7CADF9F6355A}" type="parTrans" cxnId="{B1A2630B-BC9D-4B3B-B0EA-756EDF2EB8ED}">
      <dgm:prSet/>
      <dgm:spPr/>
      <dgm:t>
        <a:bodyPr/>
        <a:lstStyle/>
        <a:p>
          <a:endParaRPr lang="en-GB">
            <a:latin typeface="Century Gothic" charset="0"/>
            <a:ea typeface="Century Gothic" charset="0"/>
            <a:cs typeface="Century Gothic" charset="0"/>
          </a:endParaRPr>
        </a:p>
      </dgm:t>
    </dgm:pt>
    <dgm:pt modelId="{F3F1A9FB-A39B-445D-A736-9185D0614793}" type="sibTrans" cxnId="{B1A2630B-BC9D-4B3B-B0EA-756EDF2EB8ED}">
      <dgm:prSet/>
      <dgm:spPr/>
      <dgm:t>
        <a:bodyPr/>
        <a:lstStyle/>
        <a:p>
          <a:endParaRPr lang="en-GB">
            <a:latin typeface="Century Gothic" charset="0"/>
            <a:ea typeface="Century Gothic" charset="0"/>
            <a:cs typeface="Century Gothic" charset="0"/>
          </a:endParaRPr>
        </a:p>
      </dgm:t>
    </dgm:pt>
    <dgm:pt modelId="{7C4D7D3A-0719-47A4-9DFA-D2A90051CA9C}">
      <dgm:prSet phldrT="[Text]" custT="1"/>
      <dgm:spPr/>
      <dgm:t>
        <a:bodyPr/>
        <a:lstStyle/>
        <a:p>
          <a:r>
            <a:rPr lang="en-GB" sz="2800" b="1" dirty="0">
              <a:latin typeface="Calibri" panose="020F0502020204030204" pitchFamily="34" charset="0"/>
              <a:ea typeface="Century Gothic" charset="0"/>
              <a:cs typeface="Century Gothic" charset="0"/>
            </a:rPr>
            <a:t>S</a:t>
          </a:r>
          <a:r>
            <a:rPr lang="en-GB" sz="1800" dirty="0">
              <a:latin typeface="Calibri" panose="020F0502020204030204" pitchFamily="34" charset="0"/>
              <a:ea typeface="Century Gothic" charset="0"/>
              <a:cs typeface="Century Gothic" charset="0"/>
            </a:rPr>
            <a:t>ensory responses are unusual </a:t>
          </a:r>
          <a:endParaRPr lang="en-GB" sz="3200" dirty="0">
            <a:latin typeface="Calibri" panose="020F0502020204030204" pitchFamily="34" charset="0"/>
            <a:ea typeface="Century Gothic" charset="0"/>
            <a:cs typeface="Century Gothic" charset="0"/>
          </a:endParaRPr>
        </a:p>
      </dgm:t>
    </dgm:pt>
    <dgm:pt modelId="{B68F2338-5052-438B-A538-D43C198AD12D}" type="parTrans" cxnId="{80EE2525-C28C-4D2D-AB61-80F5DEA9CEE9}">
      <dgm:prSet/>
      <dgm:spPr/>
      <dgm:t>
        <a:bodyPr/>
        <a:lstStyle/>
        <a:p>
          <a:endParaRPr lang="en-GB">
            <a:latin typeface="Century Gothic" charset="0"/>
            <a:ea typeface="Century Gothic" charset="0"/>
            <a:cs typeface="Century Gothic" charset="0"/>
          </a:endParaRPr>
        </a:p>
      </dgm:t>
    </dgm:pt>
    <dgm:pt modelId="{B04542FA-4A7B-412D-B581-4BB7A06FD5C7}" type="sibTrans" cxnId="{80EE2525-C28C-4D2D-AB61-80F5DEA9CEE9}">
      <dgm:prSet/>
      <dgm:spPr/>
      <dgm:t>
        <a:bodyPr/>
        <a:lstStyle/>
        <a:p>
          <a:endParaRPr lang="en-GB">
            <a:latin typeface="Century Gothic" charset="0"/>
            <a:ea typeface="Century Gothic" charset="0"/>
            <a:cs typeface="Century Gothic" charset="0"/>
          </a:endParaRPr>
        </a:p>
      </dgm:t>
    </dgm:pt>
    <dgm:pt modelId="{CEED471D-22F6-4B78-94C2-B87F00F1A1AB}">
      <dgm:prSet custT="1"/>
      <dgm:spPr/>
      <dgm:t>
        <a:bodyPr/>
        <a:lstStyle/>
        <a:p>
          <a:r>
            <a:rPr lang="en-GB" sz="2800" b="1" dirty="0">
              <a:latin typeface="Calibri" panose="020F0502020204030204" pitchFamily="34" charset="0"/>
              <a:ea typeface="Century Gothic" charset="0"/>
              <a:cs typeface="Century Gothic" charset="0"/>
            </a:rPr>
            <a:t>I</a:t>
          </a:r>
          <a:r>
            <a:rPr lang="en-GB" sz="1800" dirty="0">
              <a:latin typeface="Calibri" panose="020F0502020204030204" pitchFamily="34" charset="0"/>
              <a:ea typeface="Century Gothic" charset="0"/>
              <a:cs typeface="Century Gothic" charset="0"/>
            </a:rPr>
            <a:t>magination, ideas and creativity are reduced </a:t>
          </a:r>
          <a:endParaRPr lang="en-US" sz="1800" dirty="0">
            <a:latin typeface="Calibri" panose="020F0502020204030204" pitchFamily="34" charset="0"/>
            <a:ea typeface="Century Gothic" charset="0"/>
            <a:cs typeface="Century Gothic" charset="0"/>
          </a:endParaRPr>
        </a:p>
      </dgm:t>
    </dgm:pt>
    <dgm:pt modelId="{DD9133D7-3B78-47E3-AED9-6C021FCC23D6}" type="parTrans" cxnId="{4F5C8DFD-7548-408C-9F72-789257BAC353}">
      <dgm:prSet/>
      <dgm:spPr/>
      <dgm:t>
        <a:bodyPr/>
        <a:lstStyle/>
        <a:p>
          <a:endParaRPr lang="en-US">
            <a:latin typeface="Century Gothic" charset="0"/>
            <a:ea typeface="Century Gothic" charset="0"/>
            <a:cs typeface="Century Gothic" charset="0"/>
          </a:endParaRPr>
        </a:p>
      </dgm:t>
    </dgm:pt>
    <dgm:pt modelId="{2C68A220-ACBE-406E-B366-63093488F44B}" type="sibTrans" cxnId="{4F5C8DFD-7548-408C-9F72-789257BAC353}">
      <dgm:prSet/>
      <dgm:spPr/>
      <dgm:t>
        <a:bodyPr/>
        <a:lstStyle/>
        <a:p>
          <a:endParaRPr lang="en-US">
            <a:latin typeface="Century Gothic" charset="0"/>
            <a:ea typeface="Century Gothic" charset="0"/>
            <a:cs typeface="Century Gothic" charset="0"/>
          </a:endParaRPr>
        </a:p>
      </dgm:t>
    </dgm:pt>
    <dgm:pt modelId="{078D98F4-B3B4-470E-A044-AC514A5FFE18}">
      <dgm:prSet phldrT="[Text]" custT="1"/>
      <dgm:spPr/>
      <dgm:t>
        <a:bodyPr/>
        <a:lstStyle/>
        <a:p>
          <a:r>
            <a:rPr lang="en-GB" sz="2800" b="1" dirty="0">
              <a:latin typeface="Calibri" panose="020F0502020204030204" pitchFamily="34" charset="0"/>
              <a:ea typeface="Century Gothic" charset="0"/>
              <a:cs typeface="Century Gothic" charset="0"/>
            </a:rPr>
            <a:t>G</a:t>
          </a:r>
          <a:r>
            <a:rPr lang="en-GB" sz="1800" dirty="0">
              <a:latin typeface="Calibri" panose="020F0502020204030204" pitchFamily="34" charset="0"/>
              <a:ea typeface="Century Gothic" charset="0"/>
              <a:cs typeface="Century Gothic" charset="0"/>
            </a:rPr>
            <a:t>estures and non verbal communication are limited </a:t>
          </a:r>
        </a:p>
      </dgm:t>
    </dgm:pt>
    <dgm:pt modelId="{B9024C4C-5DBA-4811-B398-D9F3ACE87293}" type="parTrans" cxnId="{C0DDD894-BB80-49CF-851B-E96EF609C9D7}">
      <dgm:prSet/>
      <dgm:spPr/>
      <dgm:t>
        <a:bodyPr/>
        <a:lstStyle/>
        <a:p>
          <a:endParaRPr lang="en-US">
            <a:latin typeface="Century Gothic" charset="0"/>
            <a:ea typeface="Century Gothic" charset="0"/>
            <a:cs typeface="Century Gothic" charset="0"/>
          </a:endParaRPr>
        </a:p>
      </dgm:t>
    </dgm:pt>
    <dgm:pt modelId="{BEEFF5B8-741A-4B60-A411-52452478DBBD}" type="sibTrans" cxnId="{C0DDD894-BB80-49CF-851B-E96EF609C9D7}">
      <dgm:prSet/>
      <dgm:spPr/>
      <dgm:t>
        <a:bodyPr/>
        <a:lstStyle/>
        <a:p>
          <a:endParaRPr lang="en-US">
            <a:latin typeface="Century Gothic" charset="0"/>
            <a:ea typeface="Century Gothic" charset="0"/>
            <a:cs typeface="Century Gothic" charset="0"/>
          </a:endParaRPr>
        </a:p>
      </dgm:t>
    </dgm:pt>
    <dgm:pt modelId="{44966FDD-E356-D142-AA51-3FAE70E2E4A3}" type="pres">
      <dgm:prSet presAssocID="{C1CFCADF-E93A-4CAE-BF88-16A9CD702220}" presName="linear" presStyleCnt="0">
        <dgm:presLayoutVars>
          <dgm:dir/>
          <dgm:resizeHandles val="exact"/>
        </dgm:presLayoutVars>
      </dgm:prSet>
      <dgm:spPr/>
    </dgm:pt>
    <dgm:pt modelId="{FA1E4EDD-DAF8-E74E-9FE4-1C5D2A7415DD}" type="pres">
      <dgm:prSet presAssocID="{E299CF95-A2BC-40A1-A52E-4ED552701560}" presName="comp" presStyleCnt="0"/>
      <dgm:spPr/>
    </dgm:pt>
    <dgm:pt modelId="{B130628D-95FA-E741-8C05-DB14FEB318BB}" type="pres">
      <dgm:prSet presAssocID="{E299CF95-A2BC-40A1-A52E-4ED552701560}" presName="box" presStyleLbl="node1" presStyleIdx="0" presStyleCnt="5" custLinFactNeighborY="0"/>
      <dgm:spPr/>
    </dgm:pt>
    <dgm:pt modelId="{0E26BE41-D710-AF41-B4F9-EE0E836F7E42}" type="pres">
      <dgm:prSet presAssocID="{E299CF95-A2BC-40A1-A52E-4ED552701560}" presName="img" presStyleLbl="fgImgPlace1" presStyleIdx="0" presStyleCnt="5" custLinFactNeighborX="666" custLinFactNeighborY="-389"/>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t="-49000" b="-49000"/>
          </a:stretch>
        </a:blipFill>
      </dgm:spPr>
    </dgm:pt>
    <dgm:pt modelId="{FEBD9D6D-E016-F04E-A96F-0F2833A59262}" type="pres">
      <dgm:prSet presAssocID="{E299CF95-A2BC-40A1-A52E-4ED552701560}" presName="text" presStyleLbl="node1" presStyleIdx="0" presStyleCnt="5">
        <dgm:presLayoutVars>
          <dgm:bulletEnabled val="1"/>
        </dgm:presLayoutVars>
      </dgm:prSet>
      <dgm:spPr/>
    </dgm:pt>
    <dgm:pt modelId="{327B22CB-203F-DB44-B0B2-00DC5657E77F}" type="pres">
      <dgm:prSet presAssocID="{D939AF9D-2175-4F94-986B-08E5293FF903}" presName="spacer" presStyleCnt="0"/>
      <dgm:spPr/>
    </dgm:pt>
    <dgm:pt modelId="{36DDAD27-5B38-C04B-9420-AEFC5522964E}" type="pres">
      <dgm:prSet presAssocID="{CEED471D-22F6-4B78-94C2-B87F00F1A1AB}" presName="comp" presStyleCnt="0"/>
      <dgm:spPr/>
    </dgm:pt>
    <dgm:pt modelId="{18A3E817-2E4B-A54A-8268-5D0A6CD33B10}" type="pres">
      <dgm:prSet presAssocID="{CEED471D-22F6-4B78-94C2-B87F00F1A1AB}" presName="box" presStyleLbl="node1" presStyleIdx="1" presStyleCnt="5" custLinFactNeighborY="-1306"/>
      <dgm:spPr/>
    </dgm:pt>
    <dgm:pt modelId="{D7D6B002-04C9-F248-B6E6-E962D9225E33}" type="pres">
      <dgm:prSet presAssocID="{CEED471D-22F6-4B78-94C2-B87F00F1A1AB}" presName="img" presStyleLbl="fgImgPlace1" presStyleIdx="1" presStyleCnt="5" custAng="0" custLinFactNeighborX="-1636" custLinFactNeighborY="1654"/>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16000" b="-16000"/>
          </a:stretch>
        </a:blipFill>
      </dgm:spPr>
    </dgm:pt>
    <dgm:pt modelId="{A2C40BAA-03E7-7C4E-84F9-4432CBE4158B}" type="pres">
      <dgm:prSet presAssocID="{CEED471D-22F6-4B78-94C2-B87F00F1A1AB}" presName="text" presStyleLbl="node1" presStyleIdx="1" presStyleCnt="5">
        <dgm:presLayoutVars>
          <dgm:bulletEnabled val="1"/>
        </dgm:presLayoutVars>
      </dgm:prSet>
      <dgm:spPr/>
    </dgm:pt>
    <dgm:pt modelId="{EB0DDA0A-1F8F-A647-80B7-92029E472FB2}" type="pres">
      <dgm:prSet presAssocID="{2C68A220-ACBE-406E-B366-63093488F44B}" presName="spacer" presStyleCnt="0"/>
      <dgm:spPr/>
    </dgm:pt>
    <dgm:pt modelId="{53A26982-2459-BF42-875F-17494DC28B38}" type="pres">
      <dgm:prSet presAssocID="{078D98F4-B3B4-470E-A044-AC514A5FFE18}" presName="comp" presStyleCnt="0"/>
      <dgm:spPr/>
    </dgm:pt>
    <dgm:pt modelId="{48063540-A97E-2840-A64E-45B7E209D1E8}" type="pres">
      <dgm:prSet presAssocID="{078D98F4-B3B4-470E-A044-AC514A5FFE18}" presName="box" presStyleLbl="node1" presStyleIdx="2" presStyleCnt="5" custLinFactNeighborY="-748"/>
      <dgm:spPr/>
    </dgm:pt>
    <dgm:pt modelId="{79CE5369-D25F-7343-BDCB-DD7448C5CA36}" type="pres">
      <dgm:prSet presAssocID="{078D98F4-B3B4-470E-A044-AC514A5FFE18}" presName="img" presStyleLbl="fgImgPlace1" presStyleIdx="2" presStyleCnt="5" custLinFactNeighborX="-1636"/>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t="-16000" b="-16000"/>
          </a:stretch>
        </a:blipFill>
      </dgm:spPr>
    </dgm:pt>
    <dgm:pt modelId="{2FA9EE1E-9CC2-C14E-B3BC-1607034F9258}" type="pres">
      <dgm:prSet presAssocID="{078D98F4-B3B4-470E-A044-AC514A5FFE18}" presName="text" presStyleLbl="node1" presStyleIdx="2" presStyleCnt="5">
        <dgm:presLayoutVars>
          <dgm:bulletEnabled val="1"/>
        </dgm:presLayoutVars>
      </dgm:prSet>
      <dgm:spPr/>
    </dgm:pt>
    <dgm:pt modelId="{64337C6B-299D-3846-8A10-2034EEBDA14C}" type="pres">
      <dgm:prSet presAssocID="{BEEFF5B8-741A-4B60-A411-52452478DBBD}" presName="spacer" presStyleCnt="0"/>
      <dgm:spPr/>
    </dgm:pt>
    <dgm:pt modelId="{0187C5CA-6189-A84C-89EC-B9C9DEA7470F}" type="pres">
      <dgm:prSet presAssocID="{D2EF8321-261A-4937-9DDA-B25912BCC9BA}" presName="comp" presStyleCnt="0"/>
      <dgm:spPr/>
    </dgm:pt>
    <dgm:pt modelId="{64489C13-379B-2149-AB53-A73CB00AF088}" type="pres">
      <dgm:prSet presAssocID="{D2EF8321-261A-4937-9DDA-B25912BCC9BA}" presName="box" presStyleLbl="node1" presStyleIdx="3" presStyleCnt="5" custLinFactNeighborY="-189"/>
      <dgm:spPr/>
    </dgm:pt>
    <dgm:pt modelId="{924182AF-A6BC-F042-BA44-8803AF7E717E}" type="pres">
      <dgm:prSet presAssocID="{D2EF8321-261A-4937-9DDA-B25912BCC9BA}" presName="img" presStyleLbl="fgImgPlace1" presStyleIdx="3" presStyleCnt="5" custLinFactNeighborX="-1636"/>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t="-86000" b="-86000"/>
          </a:stretch>
        </a:blipFill>
      </dgm:spPr>
    </dgm:pt>
    <dgm:pt modelId="{C8B94D93-CC47-714C-9121-E3BD73493574}" type="pres">
      <dgm:prSet presAssocID="{D2EF8321-261A-4937-9DDA-B25912BCC9BA}" presName="text" presStyleLbl="node1" presStyleIdx="3" presStyleCnt="5">
        <dgm:presLayoutVars>
          <dgm:bulletEnabled val="1"/>
        </dgm:presLayoutVars>
      </dgm:prSet>
      <dgm:spPr/>
    </dgm:pt>
    <dgm:pt modelId="{975CE8B0-FE6E-1D46-8065-4F17668A3F32}" type="pres">
      <dgm:prSet presAssocID="{F3F1A9FB-A39B-445D-A736-9185D0614793}" presName="spacer" presStyleCnt="0"/>
      <dgm:spPr/>
    </dgm:pt>
    <dgm:pt modelId="{BD5FC841-984F-6149-843C-63A3E22E5492}" type="pres">
      <dgm:prSet presAssocID="{7C4D7D3A-0719-47A4-9DFA-D2A90051CA9C}" presName="comp" presStyleCnt="0"/>
      <dgm:spPr/>
    </dgm:pt>
    <dgm:pt modelId="{D173FD87-DB72-454F-8D88-C334481B06A4}" type="pres">
      <dgm:prSet presAssocID="{7C4D7D3A-0719-47A4-9DFA-D2A90051CA9C}" presName="box" presStyleLbl="node1" presStyleIdx="4" presStyleCnt="5" custLinFactNeighborY="369"/>
      <dgm:spPr/>
    </dgm:pt>
    <dgm:pt modelId="{1806E549-AD9C-F047-BCA6-CD548400E5BF}" type="pres">
      <dgm:prSet presAssocID="{7C4D7D3A-0719-47A4-9DFA-D2A90051CA9C}" presName="img" presStyleLbl="fgImgPlace1" presStyleIdx="4" presStyleCnt="5" custLinFactNeighborX="-1636"/>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t="-16000" b="-16000"/>
          </a:stretch>
        </a:blipFill>
      </dgm:spPr>
    </dgm:pt>
    <dgm:pt modelId="{B3DB3304-EFB2-4E48-A97C-E00217F63CBB}" type="pres">
      <dgm:prSet presAssocID="{7C4D7D3A-0719-47A4-9DFA-D2A90051CA9C}" presName="text" presStyleLbl="node1" presStyleIdx="4" presStyleCnt="5">
        <dgm:presLayoutVars>
          <dgm:bulletEnabled val="1"/>
        </dgm:presLayoutVars>
      </dgm:prSet>
      <dgm:spPr/>
    </dgm:pt>
  </dgm:ptLst>
  <dgm:cxnLst>
    <dgm:cxn modelId="{B1A2630B-BC9D-4B3B-B0EA-756EDF2EB8ED}" srcId="{C1CFCADF-E93A-4CAE-BF88-16A9CD702220}" destId="{D2EF8321-261A-4937-9DDA-B25912BCC9BA}" srcOrd="3" destOrd="0" parTransId="{904BE53B-D6B4-4CD3-AE05-7CADF9F6355A}" sibTransId="{F3F1A9FB-A39B-445D-A736-9185D0614793}"/>
    <dgm:cxn modelId="{12DE1215-8991-EE41-8F47-D6EC6754ACAC}" type="presOf" srcId="{E299CF95-A2BC-40A1-A52E-4ED552701560}" destId="{FEBD9D6D-E016-F04E-A96F-0F2833A59262}" srcOrd="1" destOrd="0" presId="urn:microsoft.com/office/officeart/2005/8/layout/vList4"/>
    <dgm:cxn modelId="{8FF3551A-B8C1-5342-A8E1-E80BE1584900}" type="presOf" srcId="{D2EF8321-261A-4937-9DDA-B25912BCC9BA}" destId="{64489C13-379B-2149-AB53-A73CB00AF088}" srcOrd="0" destOrd="0" presId="urn:microsoft.com/office/officeart/2005/8/layout/vList4"/>
    <dgm:cxn modelId="{8055711B-1EF3-FA43-A070-0EAEB43C8222}" type="presOf" srcId="{7C4D7D3A-0719-47A4-9DFA-D2A90051CA9C}" destId="{B3DB3304-EFB2-4E48-A97C-E00217F63CBB}" srcOrd="1" destOrd="0" presId="urn:microsoft.com/office/officeart/2005/8/layout/vList4"/>
    <dgm:cxn modelId="{80EE2525-C28C-4D2D-AB61-80F5DEA9CEE9}" srcId="{C1CFCADF-E93A-4CAE-BF88-16A9CD702220}" destId="{7C4D7D3A-0719-47A4-9DFA-D2A90051CA9C}" srcOrd="4" destOrd="0" parTransId="{B68F2338-5052-438B-A538-D43C198AD12D}" sibTransId="{B04542FA-4A7B-412D-B581-4BB7A06FD5C7}"/>
    <dgm:cxn modelId="{41AED261-3903-8C43-815E-21E57AD5EC25}" type="presOf" srcId="{E299CF95-A2BC-40A1-A52E-4ED552701560}" destId="{B130628D-95FA-E741-8C05-DB14FEB318BB}" srcOrd="0" destOrd="0" presId="urn:microsoft.com/office/officeart/2005/8/layout/vList4"/>
    <dgm:cxn modelId="{94B9D67D-C727-A147-8E53-654E3931E8AA}" type="presOf" srcId="{7C4D7D3A-0719-47A4-9DFA-D2A90051CA9C}" destId="{D173FD87-DB72-454F-8D88-C334481B06A4}" srcOrd="0" destOrd="0" presId="urn:microsoft.com/office/officeart/2005/8/layout/vList4"/>
    <dgm:cxn modelId="{8E5B0B8F-22EB-734B-ABBD-03427D5CF4AC}" type="presOf" srcId="{CEED471D-22F6-4B78-94C2-B87F00F1A1AB}" destId="{18A3E817-2E4B-A54A-8268-5D0A6CD33B10}" srcOrd="0" destOrd="0" presId="urn:microsoft.com/office/officeart/2005/8/layout/vList4"/>
    <dgm:cxn modelId="{C0DDD894-BB80-49CF-851B-E96EF609C9D7}" srcId="{C1CFCADF-E93A-4CAE-BF88-16A9CD702220}" destId="{078D98F4-B3B4-470E-A044-AC514A5FFE18}" srcOrd="2" destOrd="0" parTransId="{B9024C4C-5DBA-4811-B398-D9F3ACE87293}" sibTransId="{BEEFF5B8-741A-4B60-A411-52452478DBBD}"/>
    <dgm:cxn modelId="{34E29D95-4DA5-7A45-B662-4F0A3A12ACDB}" type="presOf" srcId="{078D98F4-B3B4-470E-A044-AC514A5FFE18}" destId="{2FA9EE1E-9CC2-C14E-B3BC-1607034F9258}" srcOrd="1" destOrd="0" presId="urn:microsoft.com/office/officeart/2005/8/layout/vList4"/>
    <dgm:cxn modelId="{1C8C8CB1-FE0A-4D1B-A98F-1D2107349A0F}" srcId="{C1CFCADF-E93A-4CAE-BF88-16A9CD702220}" destId="{E299CF95-A2BC-40A1-A52E-4ED552701560}" srcOrd="0" destOrd="0" parTransId="{02B9D27B-1300-4D29-892F-6ECDF15B09F2}" sibTransId="{D939AF9D-2175-4F94-986B-08E5293FF903}"/>
    <dgm:cxn modelId="{3E3BB8C0-14AB-EE4C-A049-F7E36D20BAF4}" type="presOf" srcId="{CEED471D-22F6-4B78-94C2-B87F00F1A1AB}" destId="{A2C40BAA-03E7-7C4E-84F9-4432CBE4158B}" srcOrd="1" destOrd="0" presId="urn:microsoft.com/office/officeart/2005/8/layout/vList4"/>
    <dgm:cxn modelId="{9922B1E0-D582-6C49-A356-67C2669CA329}" type="presOf" srcId="{C1CFCADF-E93A-4CAE-BF88-16A9CD702220}" destId="{44966FDD-E356-D142-AA51-3FAE70E2E4A3}" srcOrd="0" destOrd="0" presId="urn:microsoft.com/office/officeart/2005/8/layout/vList4"/>
    <dgm:cxn modelId="{C31C89E4-6A43-C844-8BFB-D310BF9B4353}" type="presOf" srcId="{078D98F4-B3B4-470E-A044-AC514A5FFE18}" destId="{48063540-A97E-2840-A64E-45B7E209D1E8}" srcOrd="0" destOrd="0" presId="urn:microsoft.com/office/officeart/2005/8/layout/vList4"/>
    <dgm:cxn modelId="{925A9BE5-0FBB-6845-8DDE-87E949E340FE}" type="presOf" srcId="{D2EF8321-261A-4937-9DDA-B25912BCC9BA}" destId="{C8B94D93-CC47-714C-9121-E3BD73493574}" srcOrd="1" destOrd="0" presId="urn:microsoft.com/office/officeart/2005/8/layout/vList4"/>
    <dgm:cxn modelId="{4F5C8DFD-7548-408C-9F72-789257BAC353}" srcId="{C1CFCADF-E93A-4CAE-BF88-16A9CD702220}" destId="{CEED471D-22F6-4B78-94C2-B87F00F1A1AB}" srcOrd="1" destOrd="0" parTransId="{DD9133D7-3B78-47E3-AED9-6C021FCC23D6}" sibTransId="{2C68A220-ACBE-406E-B366-63093488F44B}"/>
    <dgm:cxn modelId="{74A7401F-88BF-644D-9F58-C4DB98DE8AD1}" type="presParOf" srcId="{44966FDD-E356-D142-AA51-3FAE70E2E4A3}" destId="{FA1E4EDD-DAF8-E74E-9FE4-1C5D2A7415DD}" srcOrd="0" destOrd="0" presId="urn:microsoft.com/office/officeart/2005/8/layout/vList4"/>
    <dgm:cxn modelId="{6F5D1F96-0065-0546-B311-3105DC8BF648}" type="presParOf" srcId="{FA1E4EDD-DAF8-E74E-9FE4-1C5D2A7415DD}" destId="{B130628D-95FA-E741-8C05-DB14FEB318BB}" srcOrd="0" destOrd="0" presId="urn:microsoft.com/office/officeart/2005/8/layout/vList4"/>
    <dgm:cxn modelId="{4EA82FC2-6C33-C948-838A-F7DEE5FD3A05}" type="presParOf" srcId="{FA1E4EDD-DAF8-E74E-9FE4-1C5D2A7415DD}" destId="{0E26BE41-D710-AF41-B4F9-EE0E836F7E42}" srcOrd="1" destOrd="0" presId="urn:microsoft.com/office/officeart/2005/8/layout/vList4"/>
    <dgm:cxn modelId="{054A990D-E642-944A-8FF2-71E56454F770}" type="presParOf" srcId="{FA1E4EDD-DAF8-E74E-9FE4-1C5D2A7415DD}" destId="{FEBD9D6D-E016-F04E-A96F-0F2833A59262}" srcOrd="2" destOrd="0" presId="urn:microsoft.com/office/officeart/2005/8/layout/vList4"/>
    <dgm:cxn modelId="{237BEA92-B414-8140-8B4B-BB590CD285DF}" type="presParOf" srcId="{44966FDD-E356-D142-AA51-3FAE70E2E4A3}" destId="{327B22CB-203F-DB44-B0B2-00DC5657E77F}" srcOrd="1" destOrd="0" presId="urn:microsoft.com/office/officeart/2005/8/layout/vList4"/>
    <dgm:cxn modelId="{95D523C4-42D2-EB4C-96B4-C6EBC0ACBB95}" type="presParOf" srcId="{44966FDD-E356-D142-AA51-3FAE70E2E4A3}" destId="{36DDAD27-5B38-C04B-9420-AEFC5522964E}" srcOrd="2" destOrd="0" presId="urn:microsoft.com/office/officeart/2005/8/layout/vList4"/>
    <dgm:cxn modelId="{67E20002-99A2-0344-9433-59D1DCD5F74B}" type="presParOf" srcId="{36DDAD27-5B38-C04B-9420-AEFC5522964E}" destId="{18A3E817-2E4B-A54A-8268-5D0A6CD33B10}" srcOrd="0" destOrd="0" presId="urn:microsoft.com/office/officeart/2005/8/layout/vList4"/>
    <dgm:cxn modelId="{1392C126-7D9D-EA4A-9F1F-A065139F60BD}" type="presParOf" srcId="{36DDAD27-5B38-C04B-9420-AEFC5522964E}" destId="{D7D6B002-04C9-F248-B6E6-E962D9225E33}" srcOrd="1" destOrd="0" presId="urn:microsoft.com/office/officeart/2005/8/layout/vList4"/>
    <dgm:cxn modelId="{42610D3B-99AD-FE48-8120-B4CB9DF7534F}" type="presParOf" srcId="{36DDAD27-5B38-C04B-9420-AEFC5522964E}" destId="{A2C40BAA-03E7-7C4E-84F9-4432CBE4158B}" srcOrd="2" destOrd="0" presId="urn:microsoft.com/office/officeart/2005/8/layout/vList4"/>
    <dgm:cxn modelId="{4E0FA943-6243-2A44-9FE8-702761F60DA7}" type="presParOf" srcId="{44966FDD-E356-D142-AA51-3FAE70E2E4A3}" destId="{EB0DDA0A-1F8F-A647-80B7-92029E472FB2}" srcOrd="3" destOrd="0" presId="urn:microsoft.com/office/officeart/2005/8/layout/vList4"/>
    <dgm:cxn modelId="{59A70535-52CA-1743-9D0C-6B8F3AF04FBC}" type="presParOf" srcId="{44966FDD-E356-D142-AA51-3FAE70E2E4A3}" destId="{53A26982-2459-BF42-875F-17494DC28B38}" srcOrd="4" destOrd="0" presId="urn:microsoft.com/office/officeart/2005/8/layout/vList4"/>
    <dgm:cxn modelId="{8412C28A-80F1-644B-8C58-E13D1A27231B}" type="presParOf" srcId="{53A26982-2459-BF42-875F-17494DC28B38}" destId="{48063540-A97E-2840-A64E-45B7E209D1E8}" srcOrd="0" destOrd="0" presId="urn:microsoft.com/office/officeart/2005/8/layout/vList4"/>
    <dgm:cxn modelId="{DC32D058-4FFB-4545-87FC-07A3941C36B4}" type="presParOf" srcId="{53A26982-2459-BF42-875F-17494DC28B38}" destId="{79CE5369-D25F-7343-BDCB-DD7448C5CA36}" srcOrd="1" destOrd="0" presId="urn:microsoft.com/office/officeart/2005/8/layout/vList4"/>
    <dgm:cxn modelId="{931CF3D9-E741-0747-9FA4-A837286461DA}" type="presParOf" srcId="{53A26982-2459-BF42-875F-17494DC28B38}" destId="{2FA9EE1E-9CC2-C14E-B3BC-1607034F9258}" srcOrd="2" destOrd="0" presId="urn:microsoft.com/office/officeart/2005/8/layout/vList4"/>
    <dgm:cxn modelId="{10E6D327-12CD-564E-97DD-73E746C53F70}" type="presParOf" srcId="{44966FDD-E356-D142-AA51-3FAE70E2E4A3}" destId="{64337C6B-299D-3846-8A10-2034EEBDA14C}" srcOrd="5" destOrd="0" presId="urn:microsoft.com/office/officeart/2005/8/layout/vList4"/>
    <dgm:cxn modelId="{F3DA22DE-4771-7F40-8FDB-8A755CEF3766}" type="presParOf" srcId="{44966FDD-E356-D142-AA51-3FAE70E2E4A3}" destId="{0187C5CA-6189-A84C-89EC-B9C9DEA7470F}" srcOrd="6" destOrd="0" presId="urn:microsoft.com/office/officeart/2005/8/layout/vList4"/>
    <dgm:cxn modelId="{CF36C7EB-7F1E-D04A-B48E-AD124D3DE590}" type="presParOf" srcId="{0187C5CA-6189-A84C-89EC-B9C9DEA7470F}" destId="{64489C13-379B-2149-AB53-A73CB00AF088}" srcOrd="0" destOrd="0" presId="urn:microsoft.com/office/officeart/2005/8/layout/vList4"/>
    <dgm:cxn modelId="{6085761D-8806-064D-B038-76DF8511B2CF}" type="presParOf" srcId="{0187C5CA-6189-A84C-89EC-B9C9DEA7470F}" destId="{924182AF-A6BC-F042-BA44-8803AF7E717E}" srcOrd="1" destOrd="0" presId="urn:microsoft.com/office/officeart/2005/8/layout/vList4"/>
    <dgm:cxn modelId="{5FAEFB34-BEDB-8542-AB63-27A425616E73}" type="presParOf" srcId="{0187C5CA-6189-A84C-89EC-B9C9DEA7470F}" destId="{C8B94D93-CC47-714C-9121-E3BD73493574}" srcOrd="2" destOrd="0" presId="urn:microsoft.com/office/officeart/2005/8/layout/vList4"/>
    <dgm:cxn modelId="{DEB0F1CA-FC29-1A4F-8697-4EA4F5B170C5}" type="presParOf" srcId="{44966FDD-E356-D142-AA51-3FAE70E2E4A3}" destId="{975CE8B0-FE6E-1D46-8065-4F17668A3F32}" srcOrd="7" destOrd="0" presId="urn:microsoft.com/office/officeart/2005/8/layout/vList4"/>
    <dgm:cxn modelId="{C4B79792-73E6-FE47-B391-EEEAA8ED4B1D}" type="presParOf" srcId="{44966FDD-E356-D142-AA51-3FAE70E2E4A3}" destId="{BD5FC841-984F-6149-843C-63A3E22E5492}" srcOrd="8" destOrd="0" presId="urn:microsoft.com/office/officeart/2005/8/layout/vList4"/>
    <dgm:cxn modelId="{2DFA2E46-CA45-814F-A510-07DF3324E5AF}" type="presParOf" srcId="{BD5FC841-984F-6149-843C-63A3E22E5492}" destId="{D173FD87-DB72-454F-8D88-C334481B06A4}" srcOrd="0" destOrd="0" presId="urn:microsoft.com/office/officeart/2005/8/layout/vList4"/>
    <dgm:cxn modelId="{ACABCC03-E22E-3549-B5C0-377586B47448}" type="presParOf" srcId="{BD5FC841-984F-6149-843C-63A3E22E5492}" destId="{1806E549-AD9C-F047-BCA6-CD548400E5BF}" srcOrd="1" destOrd="0" presId="urn:microsoft.com/office/officeart/2005/8/layout/vList4"/>
    <dgm:cxn modelId="{A7175EF4-699A-624B-925C-7A687F8FFBAD}" type="presParOf" srcId="{BD5FC841-984F-6149-843C-63A3E22E5492}" destId="{B3DB3304-EFB2-4E48-A97C-E00217F63CBB}"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en-GB" sz="2200" b="0" dirty="0">
              <a:latin typeface="Calibri" panose="020F0502020204030204" pitchFamily="34" charset="0"/>
            </a:rPr>
            <a:t>Speak slowly and clearly</a:t>
          </a:r>
        </a:p>
      </dgm:t>
    </dgm:pt>
    <dgm:pt modelId="{6CA4DEE7-62F1-4874-8E99-DC569E0CC0B7}" type="parTrans" cxnId="{EE868BF4-0632-4BBF-B808-48F9D4C77BC8}">
      <dgm:prSet/>
      <dgm:spPr/>
      <dgm:t>
        <a:bodyPr/>
        <a:lstStyle/>
        <a:p>
          <a:endParaRPr lang="en-GB" b="1"/>
        </a:p>
      </dgm:t>
    </dgm:pt>
    <dgm:pt modelId="{333C7AC5-3D4A-4E4E-8710-E7890A469F8B}" type="sibTrans" cxnId="{EE868BF4-0632-4BBF-B808-48F9D4C77BC8}">
      <dgm:prSet/>
      <dgm:spPr/>
      <dgm:t>
        <a:bodyPr/>
        <a:lstStyle/>
        <a:p>
          <a:endParaRPr lang="en-GB" b="1"/>
        </a:p>
      </dgm:t>
    </dgm:pt>
    <dgm:pt modelId="{6468D9AA-9FC9-4B47-B975-03BB7673B979}">
      <dgm:prSet custT="1"/>
      <dgm:spPr/>
      <dgm:t>
        <a:bodyPr/>
        <a:lstStyle/>
        <a:p>
          <a:pPr rtl="0">
            <a:lnSpc>
              <a:spcPct val="100000"/>
            </a:lnSpc>
            <a:spcBef>
              <a:spcPts val="500"/>
            </a:spcBef>
            <a:spcAft>
              <a:spcPts val="0"/>
            </a:spcAft>
          </a:pPr>
          <a:r>
            <a:rPr lang="en-GB" sz="2200" b="0" dirty="0">
              <a:latin typeface="Calibri" panose="020F0502020204030204" pitchFamily="34" charset="0"/>
            </a:rPr>
            <a:t>Don’t use idioms or metaphors</a:t>
          </a:r>
        </a:p>
      </dgm:t>
    </dgm:pt>
    <dgm:pt modelId="{C9187D9C-0549-4FA4-8818-9A5053A8B195}" type="parTrans" cxnId="{AF3DEE0C-46B5-4FBC-AA52-AEFC5BBC973A}">
      <dgm:prSet/>
      <dgm:spPr/>
      <dgm:t>
        <a:bodyPr/>
        <a:lstStyle/>
        <a:p>
          <a:endParaRPr lang="en-GB" b="1"/>
        </a:p>
      </dgm:t>
    </dgm:pt>
    <dgm:pt modelId="{A22DC672-1B58-4C1D-A266-9F5712E1047C}" type="sibTrans" cxnId="{AF3DEE0C-46B5-4FBC-AA52-AEFC5BBC973A}">
      <dgm:prSet/>
      <dgm:spPr/>
      <dgm:t>
        <a:bodyPr/>
        <a:lstStyle/>
        <a:p>
          <a:endParaRPr lang="en-GB" b="1"/>
        </a:p>
      </dgm:t>
    </dgm:pt>
    <dgm:pt modelId="{650147FA-237E-4FF4-BC75-9C6E40BAE278}">
      <dgm:prSet custT="1"/>
      <dgm:spPr/>
      <dgm:t>
        <a:bodyPr/>
        <a:lstStyle/>
        <a:p>
          <a:pPr rtl="0">
            <a:lnSpc>
              <a:spcPct val="100000"/>
            </a:lnSpc>
            <a:spcBef>
              <a:spcPts val="500"/>
            </a:spcBef>
            <a:spcAft>
              <a:spcPts val="0"/>
            </a:spcAft>
          </a:pPr>
          <a:r>
            <a:rPr lang="en-GB" sz="2200" b="0" dirty="0">
              <a:latin typeface="Calibri" panose="020F0502020204030204" pitchFamily="34" charset="0"/>
            </a:rPr>
            <a:t>Allow time for the person to process information</a:t>
          </a:r>
        </a:p>
      </dgm:t>
    </dgm:pt>
    <dgm:pt modelId="{900B200C-2C7C-4351-8541-11EC69CFD3AD}" type="parTrans" cxnId="{53032907-D802-45CA-B513-2D4247822969}">
      <dgm:prSet/>
      <dgm:spPr/>
      <dgm:t>
        <a:bodyPr/>
        <a:lstStyle/>
        <a:p>
          <a:endParaRPr lang="en-GB" b="1"/>
        </a:p>
      </dgm:t>
    </dgm:pt>
    <dgm:pt modelId="{22EFEAC5-490B-4B9F-ABB1-3E6117C8025D}" type="sibTrans" cxnId="{53032907-D802-45CA-B513-2D4247822969}">
      <dgm:prSet/>
      <dgm:spPr/>
      <dgm:t>
        <a:bodyPr/>
        <a:lstStyle/>
        <a:p>
          <a:endParaRPr lang="en-GB" b="1"/>
        </a:p>
      </dgm:t>
    </dgm:pt>
    <dgm:pt modelId="{8530F02E-7E12-40EA-9BBC-2A510E7F140E}">
      <dgm:prSet custT="1"/>
      <dgm:spPr/>
      <dgm:t>
        <a:bodyPr/>
        <a:lstStyle/>
        <a:p>
          <a:pPr rtl="0">
            <a:lnSpc>
              <a:spcPct val="100000"/>
            </a:lnSpc>
            <a:spcBef>
              <a:spcPts val="500"/>
            </a:spcBef>
            <a:spcAft>
              <a:spcPts val="0"/>
            </a:spcAft>
          </a:pPr>
          <a:r>
            <a:rPr lang="en-GB" sz="2200" b="0" dirty="0">
              <a:latin typeface="Calibri" panose="020F0502020204030204" pitchFamily="34" charset="0"/>
            </a:rPr>
            <a:t>Keep instructions short</a:t>
          </a:r>
        </a:p>
      </dgm:t>
    </dgm:pt>
    <dgm:pt modelId="{D4158BED-888C-4B0D-82A8-E37D989EF3F3}" type="parTrans" cxnId="{D2BFB716-276D-442D-9D02-C84970D19A3A}">
      <dgm:prSet/>
      <dgm:spPr/>
      <dgm:t>
        <a:bodyPr/>
        <a:lstStyle/>
        <a:p>
          <a:endParaRPr lang="en-GB" b="1"/>
        </a:p>
      </dgm:t>
    </dgm:pt>
    <dgm:pt modelId="{9B43ECD9-7B3D-4A8D-81FD-9C87D333E6FF}" type="sibTrans" cxnId="{D2BFB716-276D-442D-9D02-C84970D19A3A}">
      <dgm:prSet/>
      <dgm:spPr/>
      <dgm:t>
        <a:bodyPr/>
        <a:lstStyle/>
        <a:p>
          <a:endParaRPr lang="en-GB" b="1"/>
        </a:p>
      </dgm:t>
    </dgm:pt>
    <dgm:pt modelId="{DA60BE41-7739-4CCA-B27D-445672503379}">
      <dgm:prSet custT="1"/>
      <dgm:spPr/>
      <dgm:t>
        <a:bodyPr/>
        <a:lstStyle/>
        <a:p>
          <a:pPr rtl="0">
            <a:lnSpc>
              <a:spcPct val="100000"/>
            </a:lnSpc>
            <a:spcBef>
              <a:spcPts val="500"/>
            </a:spcBef>
            <a:spcAft>
              <a:spcPts val="0"/>
            </a:spcAft>
          </a:pPr>
          <a:r>
            <a:rPr lang="en-GB" sz="2200" b="0" dirty="0">
              <a:latin typeface="Calibri" panose="020F0502020204030204" pitchFamily="34" charset="0"/>
            </a:rPr>
            <a:t>Avoid relying on gesture, facial expression or tone of voice</a:t>
          </a:r>
        </a:p>
      </dgm:t>
    </dgm:pt>
    <dgm:pt modelId="{B0F01C6D-AB91-4249-9E12-F2985C8A0500}" type="parTrans" cxnId="{4BF337F8-D396-47FE-9600-ABBFD7962ED8}">
      <dgm:prSet/>
      <dgm:spPr/>
      <dgm:t>
        <a:bodyPr/>
        <a:lstStyle/>
        <a:p>
          <a:endParaRPr lang="en-GB" b="1"/>
        </a:p>
      </dgm:t>
    </dgm:pt>
    <dgm:pt modelId="{63B4BF20-EC8F-4848-9224-046501B6A2E3}" type="sibTrans" cxnId="{4BF337F8-D396-47FE-9600-ABBFD7962ED8}">
      <dgm:prSet/>
      <dgm:spPr/>
      <dgm:t>
        <a:bodyPr/>
        <a:lstStyle/>
        <a:p>
          <a:endParaRPr lang="en-GB" b="1"/>
        </a:p>
      </dgm:t>
    </dgm:pt>
    <dgm:pt modelId="{2DBFB013-0811-4FAB-A482-4DAED5F11C99}">
      <dgm:prSet custT="1"/>
      <dgm:spPr/>
      <dgm:t>
        <a:bodyPr/>
        <a:lstStyle/>
        <a:p>
          <a:pPr rtl="0">
            <a:lnSpc>
              <a:spcPct val="100000"/>
            </a:lnSpc>
            <a:spcBef>
              <a:spcPts val="500"/>
            </a:spcBef>
            <a:spcAft>
              <a:spcPts val="0"/>
            </a:spcAft>
          </a:pPr>
          <a:r>
            <a:rPr lang="en-GB" sz="2200" b="0" dirty="0">
              <a:latin typeface="Calibri" panose="020F0502020204030204" pitchFamily="34" charset="0"/>
            </a:rPr>
            <a:t>Ensure letters are clear, concise and structured</a:t>
          </a:r>
        </a:p>
      </dgm:t>
    </dgm:pt>
    <dgm:pt modelId="{E2D66219-AE4F-447D-A3AB-D26DBB9B3720}" type="parTrans" cxnId="{827CB9DE-F206-4DA1-91BC-23B448EE8607}">
      <dgm:prSet/>
      <dgm:spPr/>
      <dgm:t>
        <a:bodyPr/>
        <a:lstStyle/>
        <a:p>
          <a:endParaRPr lang="en-US"/>
        </a:p>
      </dgm:t>
    </dgm:pt>
    <dgm:pt modelId="{975EA360-15A0-41C4-B212-A93A31945350}" type="sibTrans" cxnId="{827CB9DE-F206-4DA1-91BC-23B448EE8607}">
      <dgm:prSet/>
      <dgm:spPr/>
      <dgm:t>
        <a:bodyPr/>
        <a:lstStyle/>
        <a:p>
          <a:endParaRPr lang="en-US"/>
        </a:p>
      </dgm:t>
    </dgm:pt>
    <dgm:pt modelId="{E22FDB5C-57BC-3443-A2AB-84F8A8FA8F6F}" type="pres">
      <dgm:prSet presAssocID="{A6BD579F-D4B6-493B-A7DE-61CAD395F527}" presName="diagram" presStyleCnt="0">
        <dgm:presLayoutVars>
          <dgm:dir/>
          <dgm:resizeHandles val="exact"/>
        </dgm:presLayoutVars>
      </dgm:prSet>
      <dgm:spPr/>
    </dgm:pt>
    <dgm:pt modelId="{C997B8AA-1007-F448-9FED-19DD31D3CB87}" type="pres">
      <dgm:prSet presAssocID="{9ADB313E-BF62-4FC0-8BEE-351B5D528875}" presName="node" presStyleLbl="node1" presStyleIdx="0" presStyleCnt="6">
        <dgm:presLayoutVars>
          <dgm:bulletEnabled val="1"/>
        </dgm:presLayoutVars>
      </dgm:prSet>
      <dgm:spPr/>
    </dgm:pt>
    <dgm:pt modelId="{372124F5-D674-FF49-8311-8EB37C34450C}" type="pres">
      <dgm:prSet presAssocID="{333C7AC5-3D4A-4E4E-8710-E7890A469F8B}" presName="sibTrans" presStyleCnt="0"/>
      <dgm:spPr/>
    </dgm:pt>
    <dgm:pt modelId="{69007284-89D4-0547-8567-41CB7DD2B5CF}" type="pres">
      <dgm:prSet presAssocID="{6468D9AA-9FC9-4B47-B975-03BB7673B979}" presName="node" presStyleLbl="node1" presStyleIdx="1" presStyleCnt="6">
        <dgm:presLayoutVars>
          <dgm:bulletEnabled val="1"/>
        </dgm:presLayoutVars>
      </dgm:prSet>
      <dgm:spPr/>
    </dgm:pt>
    <dgm:pt modelId="{10763F02-0FDC-6046-9CEA-C4B240EE57C3}" type="pres">
      <dgm:prSet presAssocID="{A22DC672-1B58-4C1D-A266-9F5712E1047C}" presName="sibTrans" presStyleCnt="0"/>
      <dgm:spPr/>
    </dgm:pt>
    <dgm:pt modelId="{8A9D93E9-572F-5A43-9DD2-C3989E76121B}" type="pres">
      <dgm:prSet presAssocID="{650147FA-237E-4FF4-BC75-9C6E40BAE278}" presName="node" presStyleLbl="node1" presStyleIdx="2" presStyleCnt="6">
        <dgm:presLayoutVars>
          <dgm:bulletEnabled val="1"/>
        </dgm:presLayoutVars>
      </dgm:prSet>
      <dgm:spPr/>
    </dgm:pt>
    <dgm:pt modelId="{AA39D7E8-6590-ED47-9E62-929D843D529B}" type="pres">
      <dgm:prSet presAssocID="{22EFEAC5-490B-4B9F-ABB1-3E6117C8025D}" presName="sibTrans" presStyleCnt="0"/>
      <dgm:spPr/>
    </dgm:pt>
    <dgm:pt modelId="{CC8D1091-A701-3042-8C06-8452A7DC3258}" type="pres">
      <dgm:prSet presAssocID="{8530F02E-7E12-40EA-9BBC-2A510E7F140E}" presName="node" presStyleLbl="node1" presStyleIdx="3" presStyleCnt="6">
        <dgm:presLayoutVars>
          <dgm:bulletEnabled val="1"/>
        </dgm:presLayoutVars>
      </dgm:prSet>
      <dgm:spPr/>
    </dgm:pt>
    <dgm:pt modelId="{E7E5BC24-EA2D-2241-AA25-83A4AEA483AF}" type="pres">
      <dgm:prSet presAssocID="{9B43ECD9-7B3D-4A8D-81FD-9C87D333E6FF}" presName="sibTrans" presStyleCnt="0"/>
      <dgm:spPr/>
    </dgm:pt>
    <dgm:pt modelId="{09775631-6F8C-CB4D-B218-CB41CBDDD29E}" type="pres">
      <dgm:prSet presAssocID="{DA60BE41-7739-4CCA-B27D-445672503379}" presName="node" presStyleLbl="node1" presStyleIdx="4" presStyleCnt="6">
        <dgm:presLayoutVars>
          <dgm:bulletEnabled val="1"/>
        </dgm:presLayoutVars>
      </dgm:prSet>
      <dgm:spPr/>
    </dgm:pt>
    <dgm:pt modelId="{00717F00-644C-4B47-8507-A67BD46D3B00}" type="pres">
      <dgm:prSet presAssocID="{63B4BF20-EC8F-4848-9224-046501B6A2E3}" presName="sibTrans" presStyleCnt="0"/>
      <dgm:spPr/>
    </dgm:pt>
    <dgm:pt modelId="{A33C0898-8D60-4B79-A541-24E9747522F7}" type="pres">
      <dgm:prSet presAssocID="{2DBFB013-0811-4FAB-A482-4DAED5F11C99}" presName="node" presStyleLbl="node1" presStyleIdx="5" presStyleCnt="6">
        <dgm:presLayoutVars>
          <dgm:bulletEnabled val="1"/>
        </dgm:presLayoutVars>
      </dgm:prSet>
      <dgm:spPr/>
    </dgm:pt>
  </dgm:ptLst>
  <dgm:cxnLst>
    <dgm:cxn modelId="{53032907-D802-45CA-B513-2D4247822969}" srcId="{A6BD579F-D4B6-493B-A7DE-61CAD395F527}" destId="{650147FA-237E-4FF4-BC75-9C6E40BAE278}" srcOrd="2" destOrd="0" parTransId="{900B200C-2C7C-4351-8541-11EC69CFD3AD}" sibTransId="{22EFEAC5-490B-4B9F-ABB1-3E6117C8025D}"/>
    <dgm:cxn modelId="{F854FC0B-7B00-1247-8386-67F33694E8B5}" type="presOf" srcId="{DA60BE41-7739-4CCA-B27D-445672503379}" destId="{09775631-6F8C-CB4D-B218-CB41CBDDD29E}" srcOrd="0" destOrd="0" presId="urn:microsoft.com/office/officeart/2005/8/layout/default"/>
    <dgm:cxn modelId="{34D7350C-7DBE-A24D-B7C6-C302AC0E4C4A}" type="presOf" srcId="{A6BD579F-D4B6-493B-A7DE-61CAD395F527}" destId="{E22FDB5C-57BC-3443-A2AB-84F8A8FA8F6F}" srcOrd="0" destOrd="0" presId="urn:microsoft.com/office/officeart/2005/8/layout/default"/>
    <dgm:cxn modelId="{AF3DEE0C-46B5-4FBC-AA52-AEFC5BBC973A}" srcId="{A6BD579F-D4B6-493B-A7DE-61CAD395F527}" destId="{6468D9AA-9FC9-4B47-B975-03BB7673B979}" srcOrd="1" destOrd="0" parTransId="{C9187D9C-0549-4FA4-8818-9A5053A8B195}" sibTransId="{A22DC672-1B58-4C1D-A266-9F5712E1047C}"/>
    <dgm:cxn modelId="{D2BFB716-276D-442D-9D02-C84970D19A3A}" srcId="{A6BD579F-D4B6-493B-A7DE-61CAD395F527}" destId="{8530F02E-7E12-40EA-9BBC-2A510E7F140E}" srcOrd="3" destOrd="0" parTransId="{D4158BED-888C-4B0D-82A8-E37D989EF3F3}" sibTransId="{9B43ECD9-7B3D-4A8D-81FD-9C87D333E6FF}"/>
    <dgm:cxn modelId="{F2A4B319-5A77-5A48-B966-8A28B3444DCA}" type="presOf" srcId="{9ADB313E-BF62-4FC0-8BEE-351B5D528875}" destId="{C997B8AA-1007-F448-9FED-19DD31D3CB87}" srcOrd="0" destOrd="0" presId="urn:microsoft.com/office/officeart/2005/8/layout/default"/>
    <dgm:cxn modelId="{A6C1B61F-45D5-42ED-AF25-4CB62950393A}" type="presOf" srcId="{2DBFB013-0811-4FAB-A482-4DAED5F11C99}" destId="{A33C0898-8D60-4B79-A541-24E9747522F7}" srcOrd="0" destOrd="0" presId="urn:microsoft.com/office/officeart/2005/8/layout/default"/>
    <dgm:cxn modelId="{827CB9DE-F206-4DA1-91BC-23B448EE8607}" srcId="{A6BD579F-D4B6-493B-A7DE-61CAD395F527}" destId="{2DBFB013-0811-4FAB-A482-4DAED5F11C99}" srcOrd="5" destOrd="0" parTransId="{E2D66219-AE4F-447D-A3AB-D26DBB9B3720}" sibTransId="{975EA360-15A0-41C4-B212-A93A31945350}"/>
    <dgm:cxn modelId="{2B7799DF-E665-824A-9AC1-E7F92CF84F79}" type="presOf" srcId="{6468D9AA-9FC9-4B47-B975-03BB7673B979}" destId="{69007284-89D4-0547-8567-41CB7DD2B5CF}" srcOrd="0" destOrd="0" presId="urn:microsoft.com/office/officeart/2005/8/layout/default"/>
    <dgm:cxn modelId="{2FE4B5E8-909D-DF49-A21E-89BAA05911A2}" type="presOf" srcId="{650147FA-237E-4FF4-BC75-9C6E40BAE278}" destId="{8A9D93E9-572F-5A43-9DD2-C3989E76121B}" srcOrd="0" destOrd="0" presId="urn:microsoft.com/office/officeart/2005/8/layout/default"/>
    <dgm:cxn modelId="{EE868BF4-0632-4BBF-B808-48F9D4C77BC8}" srcId="{A6BD579F-D4B6-493B-A7DE-61CAD395F527}" destId="{9ADB313E-BF62-4FC0-8BEE-351B5D528875}" srcOrd="0" destOrd="0" parTransId="{6CA4DEE7-62F1-4874-8E99-DC569E0CC0B7}" sibTransId="{333C7AC5-3D4A-4E4E-8710-E7890A469F8B}"/>
    <dgm:cxn modelId="{4BF337F8-D396-47FE-9600-ABBFD7962ED8}" srcId="{A6BD579F-D4B6-493B-A7DE-61CAD395F527}" destId="{DA60BE41-7739-4CCA-B27D-445672503379}" srcOrd="4" destOrd="0" parTransId="{B0F01C6D-AB91-4249-9E12-F2985C8A0500}" sibTransId="{63B4BF20-EC8F-4848-9224-046501B6A2E3}"/>
    <dgm:cxn modelId="{F3172DFA-179E-DD45-986A-0DB102A7341F}" type="presOf" srcId="{8530F02E-7E12-40EA-9BBC-2A510E7F140E}" destId="{CC8D1091-A701-3042-8C06-8452A7DC3258}" srcOrd="0" destOrd="0" presId="urn:microsoft.com/office/officeart/2005/8/layout/default"/>
    <dgm:cxn modelId="{5412DE95-D440-7D47-9A2C-7019F6C2195B}" type="presParOf" srcId="{E22FDB5C-57BC-3443-A2AB-84F8A8FA8F6F}" destId="{C997B8AA-1007-F448-9FED-19DD31D3CB87}" srcOrd="0" destOrd="0" presId="urn:microsoft.com/office/officeart/2005/8/layout/default"/>
    <dgm:cxn modelId="{3B0FEFE7-C759-8C4A-8158-E444F4001E4C}" type="presParOf" srcId="{E22FDB5C-57BC-3443-A2AB-84F8A8FA8F6F}" destId="{372124F5-D674-FF49-8311-8EB37C34450C}" srcOrd="1" destOrd="0" presId="urn:microsoft.com/office/officeart/2005/8/layout/default"/>
    <dgm:cxn modelId="{2E23C449-86C8-AF43-AC5D-BC5B38405665}" type="presParOf" srcId="{E22FDB5C-57BC-3443-A2AB-84F8A8FA8F6F}" destId="{69007284-89D4-0547-8567-41CB7DD2B5CF}" srcOrd="2" destOrd="0" presId="urn:microsoft.com/office/officeart/2005/8/layout/default"/>
    <dgm:cxn modelId="{7ED1FA4C-1819-7040-9C90-6CB4A3A62A86}" type="presParOf" srcId="{E22FDB5C-57BC-3443-A2AB-84F8A8FA8F6F}" destId="{10763F02-0FDC-6046-9CEA-C4B240EE57C3}" srcOrd="3" destOrd="0" presId="urn:microsoft.com/office/officeart/2005/8/layout/default"/>
    <dgm:cxn modelId="{1C86662B-2F99-1B4B-B286-466CBC5AC4AC}" type="presParOf" srcId="{E22FDB5C-57BC-3443-A2AB-84F8A8FA8F6F}" destId="{8A9D93E9-572F-5A43-9DD2-C3989E76121B}" srcOrd="4" destOrd="0" presId="urn:microsoft.com/office/officeart/2005/8/layout/default"/>
    <dgm:cxn modelId="{F390DE13-F05E-B640-88DE-FE7EAA201989}" type="presParOf" srcId="{E22FDB5C-57BC-3443-A2AB-84F8A8FA8F6F}" destId="{AA39D7E8-6590-ED47-9E62-929D843D529B}" srcOrd="5" destOrd="0" presId="urn:microsoft.com/office/officeart/2005/8/layout/default"/>
    <dgm:cxn modelId="{47FDC7C7-77B4-4342-84CF-E4582EC0077D}" type="presParOf" srcId="{E22FDB5C-57BC-3443-A2AB-84F8A8FA8F6F}" destId="{CC8D1091-A701-3042-8C06-8452A7DC3258}" srcOrd="6" destOrd="0" presId="urn:microsoft.com/office/officeart/2005/8/layout/default"/>
    <dgm:cxn modelId="{AA8D32CB-8D55-C34A-9A98-BC9A86D36DBE}" type="presParOf" srcId="{E22FDB5C-57BC-3443-A2AB-84F8A8FA8F6F}" destId="{E7E5BC24-EA2D-2241-AA25-83A4AEA483AF}" srcOrd="7" destOrd="0" presId="urn:microsoft.com/office/officeart/2005/8/layout/default"/>
    <dgm:cxn modelId="{3F21D6C5-4E71-9D4E-BE20-A58A042C764C}" type="presParOf" srcId="{E22FDB5C-57BC-3443-A2AB-84F8A8FA8F6F}" destId="{09775631-6F8C-CB4D-B218-CB41CBDDD29E}" srcOrd="8" destOrd="0" presId="urn:microsoft.com/office/officeart/2005/8/layout/default"/>
    <dgm:cxn modelId="{62A456D8-6AA4-49D8-BD00-6D36C79CC73B}" type="presParOf" srcId="{E22FDB5C-57BC-3443-A2AB-84F8A8FA8F6F}" destId="{00717F00-644C-4B47-8507-A67BD46D3B00}" srcOrd="9" destOrd="0" presId="urn:microsoft.com/office/officeart/2005/8/layout/default"/>
    <dgm:cxn modelId="{177986F6-CAB2-404A-8AC3-CD86F47515EC}" type="presParOf" srcId="{E22FDB5C-57BC-3443-A2AB-84F8A8FA8F6F}" destId="{A33C0898-8D60-4B79-A541-24E9747522F7}"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en-GB" sz="1800" b="0" dirty="0">
              <a:latin typeface="Calibri" panose="020F0502020204030204" pitchFamily="34" charset="0"/>
            </a:rPr>
            <a:t>Explain</a:t>
          </a:r>
          <a:r>
            <a:rPr lang="en-GB" sz="1800" b="0" baseline="0" dirty="0">
              <a:latin typeface="Calibri" panose="020F0502020204030204" pitchFamily="34" charset="0"/>
            </a:rPr>
            <a:t> “rules” rather than assuming they are understood</a:t>
          </a:r>
          <a:endParaRPr lang="en-GB" sz="1800" b="0" dirty="0">
            <a:latin typeface="Calibri" panose="020F0502020204030204" pitchFamily="34" charset="0"/>
          </a:endParaRPr>
        </a:p>
      </dgm:t>
    </dgm:pt>
    <dgm:pt modelId="{6CA4DEE7-62F1-4874-8E99-DC569E0CC0B7}" type="parTrans" cxnId="{EE868BF4-0632-4BBF-B808-48F9D4C77BC8}">
      <dgm:prSet/>
      <dgm:spPr/>
      <dgm:t>
        <a:bodyPr/>
        <a:lstStyle/>
        <a:p>
          <a:endParaRPr lang="en-GB" b="1"/>
        </a:p>
      </dgm:t>
    </dgm:pt>
    <dgm:pt modelId="{333C7AC5-3D4A-4E4E-8710-E7890A469F8B}" type="sibTrans" cxnId="{EE868BF4-0632-4BBF-B808-48F9D4C77BC8}">
      <dgm:prSet/>
      <dgm:spPr/>
      <dgm:t>
        <a:bodyPr/>
        <a:lstStyle/>
        <a:p>
          <a:endParaRPr lang="en-GB" b="1"/>
        </a:p>
      </dgm:t>
    </dgm:pt>
    <dgm:pt modelId="{6468D9AA-9FC9-4B47-B975-03BB7673B979}">
      <dgm:prSet custT="1"/>
      <dgm:spPr/>
      <dgm:t>
        <a:bodyPr/>
        <a:lstStyle/>
        <a:p>
          <a:pPr rtl="0">
            <a:lnSpc>
              <a:spcPct val="100000"/>
            </a:lnSpc>
            <a:spcBef>
              <a:spcPts val="500"/>
            </a:spcBef>
            <a:spcAft>
              <a:spcPts val="0"/>
            </a:spcAft>
          </a:pPr>
          <a:r>
            <a:rPr lang="en-GB" sz="1800" b="0" dirty="0">
              <a:latin typeface="Calibri" panose="020F0502020204030204" pitchFamily="34" charset="0"/>
            </a:rPr>
            <a:t>Initiate social interactions, if the person needs help they may not feel confident enough to ask </a:t>
          </a:r>
        </a:p>
      </dgm:t>
    </dgm:pt>
    <dgm:pt modelId="{C9187D9C-0549-4FA4-8818-9A5053A8B195}" type="parTrans" cxnId="{AF3DEE0C-46B5-4FBC-AA52-AEFC5BBC973A}">
      <dgm:prSet/>
      <dgm:spPr/>
      <dgm:t>
        <a:bodyPr/>
        <a:lstStyle/>
        <a:p>
          <a:endParaRPr lang="en-GB" b="1"/>
        </a:p>
      </dgm:t>
    </dgm:pt>
    <dgm:pt modelId="{A22DC672-1B58-4C1D-A266-9F5712E1047C}" type="sibTrans" cxnId="{AF3DEE0C-46B5-4FBC-AA52-AEFC5BBC973A}">
      <dgm:prSet/>
      <dgm:spPr/>
      <dgm:t>
        <a:bodyPr/>
        <a:lstStyle/>
        <a:p>
          <a:endParaRPr lang="en-GB" b="1"/>
        </a:p>
      </dgm:t>
    </dgm:pt>
    <dgm:pt modelId="{650147FA-237E-4FF4-BC75-9C6E40BAE278}">
      <dgm:prSet custT="1"/>
      <dgm:spPr/>
      <dgm:t>
        <a:bodyPr/>
        <a:lstStyle/>
        <a:p>
          <a:pPr rtl="0">
            <a:lnSpc>
              <a:spcPct val="100000"/>
            </a:lnSpc>
            <a:spcBef>
              <a:spcPts val="500"/>
            </a:spcBef>
            <a:spcAft>
              <a:spcPts val="0"/>
            </a:spcAft>
          </a:pPr>
          <a:r>
            <a:rPr lang="en-GB" sz="1800" b="0" dirty="0">
              <a:latin typeface="Calibri" panose="020F0502020204030204" pitchFamily="34" charset="0"/>
            </a:rPr>
            <a:t>Stick to facts and keep social chit chat to a minimum  </a:t>
          </a:r>
        </a:p>
      </dgm:t>
    </dgm:pt>
    <dgm:pt modelId="{900B200C-2C7C-4351-8541-11EC69CFD3AD}" type="parTrans" cxnId="{53032907-D802-45CA-B513-2D4247822969}">
      <dgm:prSet/>
      <dgm:spPr/>
      <dgm:t>
        <a:bodyPr/>
        <a:lstStyle/>
        <a:p>
          <a:endParaRPr lang="en-GB" b="1"/>
        </a:p>
      </dgm:t>
    </dgm:pt>
    <dgm:pt modelId="{22EFEAC5-490B-4B9F-ABB1-3E6117C8025D}" type="sibTrans" cxnId="{53032907-D802-45CA-B513-2D4247822969}">
      <dgm:prSet/>
      <dgm:spPr/>
      <dgm:t>
        <a:bodyPr/>
        <a:lstStyle/>
        <a:p>
          <a:endParaRPr lang="en-GB" b="1"/>
        </a:p>
      </dgm:t>
    </dgm:pt>
    <dgm:pt modelId="{8530F02E-7E12-40EA-9BBC-2A510E7F140E}">
      <dgm:prSet custT="1"/>
      <dgm:spPr/>
      <dgm:t>
        <a:bodyPr/>
        <a:lstStyle/>
        <a:p>
          <a:pPr rtl="0">
            <a:lnSpc>
              <a:spcPct val="100000"/>
            </a:lnSpc>
            <a:spcBef>
              <a:spcPts val="500"/>
            </a:spcBef>
            <a:spcAft>
              <a:spcPts val="0"/>
            </a:spcAft>
          </a:pPr>
          <a:r>
            <a:rPr lang="en-GB" sz="1800" b="0" dirty="0">
              <a:latin typeface="Calibri" panose="020F0502020204030204" pitchFamily="34" charset="0"/>
            </a:rPr>
            <a:t>Provide additional instruction or clear plans to help with paying bills or contacting others</a:t>
          </a:r>
        </a:p>
      </dgm:t>
    </dgm:pt>
    <dgm:pt modelId="{D4158BED-888C-4B0D-82A8-E37D989EF3F3}" type="parTrans" cxnId="{D2BFB716-276D-442D-9D02-C84970D19A3A}">
      <dgm:prSet/>
      <dgm:spPr/>
      <dgm:t>
        <a:bodyPr/>
        <a:lstStyle/>
        <a:p>
          <a:endParaRPr lang="en-GB" b="1"/>
        </a:p>
      </dgm:t>
    </dgm:pt>
    <dgm:pt modelId="{9B43ECD9-7B3D-4A8D-81FD-9C87D333E6FF}" type="sibTrans" cxnId="{D2BFB716-276D-442D-9D02-C84970D19A3A}">
      <dgm:prSet/>
      <dgm:spPr/>
      <dgm:t>
        <a:bodyPr/>
        <a:lstStyle/>
        <a:p>
          <a:endParaRPr lang="en-GB" b="1"/>
        </a:p>
      </dgm:t>
    </dgm:pt>
    <dgm:pt modelId="{DA60BE41-7739-4CCA-B27D-445672503379}">
      <dgm:prSet custT="1"/>
      <dgm:spPr/>
      <dgm:t>
        <a:bodyPr/>
        <a:lstStyle/>
        <a:p>
          <a:pPr rtl="0">
            <a:lnSpc>
              <a:spcPct val="100000"/>
            </a:lnSpc>
            <a:spcBef>
              <a:spcPts val="500"/>
            </a:spcBef>
            <a:spcAft>
              <a:spcPts val="0"/>
            </a:spcAft>
          </a:pPr>
          <a:r>
            <a:rPr lang="en-GB" sz="1800" b="0" dirty="0">
              <a:latin typeface="Calibri" panose="020F0502020204030204" pitchFamily="34" charset="0"/>
            </a:rPr>
            <a:t>Provide additional structure within activities involving turn taking or team activities</a:t>
          </a:r>
        </a:p>
      </dgm:t>
    </dgm:pt>
    <dgm:pt modelId="{B0F01C6D-AB91-4249-9E12-F2985C8A0500}" type="parTrans" cxnId="{4BF337F8-D396-47FE-9600-ABBFD7962ED8}">
      <dgm:prSet/>
      <dgm:spPr/>
      <dgm:t>
        <a:bodyPr/>
        <a:lstStyle/>
        <a:p>
          <a:endParaRPr lang="en-GB" b="1"/>
        </a:p>
      </dgm:t>
    </dgm:pt>
    <dgm:pt modelId="{63B4BF20-EC8F-4848-9224-046501B6A2E3}" type="sibTrans" cxnId="{4BF337F8-D396-47FE-9600-ABBFD7962ED8}">
      <dgm:prSet/>
      <dgm:spPr/>
      <dgm:t>
        <a:bodyPr/>
        <a:lstStyle/>
        <a:p>
          <a:endParaRPr lang="en-GB" b="1"/>
        </a:p>
      </dgm:t>
    </dgm:pt>
    <dgm:pt modelId="{92888FBE-4E00-9943-84E5-4C885B2C7F57}" type="pres">
      <dgm:prSet presAssocID="{A6BD579F-D4B6-493B-A7DE-61CAD395F527}" presName="diagram" presStyleCnt="0">
        <dgm:presLayoutVars>
          <dgm:dir/>
          <dgm:resizeHandles val="exact"/>
        </dgm:presLayoutVars>
      </dgm:prSet>
      <dgm:spPr/>
    </dgm:pt>
    <dgm:pt modelId="{884D72FF-60E0-F140-808B-7D9AA1769243}" type="pres">
      <dgm:prSet presAssocID="{9ADB313E-BF62-4FC0-8BEE-351B5D528875}" presName="node" presStyleLbl="node1" presStyleIdx="0" presStyleCnt="5">
        <dgm:presLayoutVars>
          <dgm:bulletEnabled val="1"/>
        </dgm:presLayoutVars>
      </dgm:prSet>
      <dgm:spPr/>
    </dgm:pt>
    <dgm:pt modelId="{9ABFA3D4-272B-3B46-BF83-7FFE0CDA53B7}" type="pres">
      <dgm:prSet presAssocID="{333C7AC5-3D4A-4E4E-8710-E7890A469F8B}" presName="sibTrans" presStyleCnt="0"/>
      <dgm:spPr/>
    </dgm:pt>
    <dgm:pt modelId="{592A0AD9-20E5-7245-8BAB-EC2C0BBF6391}" type="pres">
      <dgm:prSet presAssocID="{6468D9AA-9FC9-4B47-B975-03BB7673B979}" presName="node" presStyleLbl="node1" presStyleIdx="1" presStyleCnt="5">
        <dgm:presLayoutVars>
          <dgm:bulletEnabled val="1"/>
        </dgm:presLayoutVars>
      </dgm:prSet>
      <dgm:spPr/>
    </dgm:pt>
    <dgm:pt modelId="{9A8B8A52-6791-654E-970D-B7874AE269E6}" type="pres">
      <dgm:prSet presAssocID="{A22DC672-1B58-4C1D-A266-9F5712E1047C}" presName="sibTrans" presStyleCnt="0"/>
      <dgm:spPr/>
    </dgm:pt>
    <dgm:pt modelId="{B788A27E-9A52-A04D-989C-3B2A5D227312}" type="pres">
      <dgm:prSet presAssocID="{650147FA-237E-4FF4-BC75-9C6E40BAE278}" presName="node" presStyleLbl="node1" presStyleIdx="2" presStyleCnt="5">
        <dgm:presLayoutVars>
          <dgm:bulletEnabled val="1"/>
        </dgm:presLayoutVars>
      </dgm:prSet>
      <dgm:spPr/>
    </dgm:pt>
    <dgm:pt modelId="{32B10D5A-CB8B-6C46-B1EB-BB7A02CA0D98}" type="pres">
      <dgm:prSet presAssocID="{22EFEAC5-490B-4B9F-ABB1-3E6117C8025D}" presName="sibTrans" presStyleCnt="0"/>
      <dgm:spPr/>
    </dgm:pt>
    <dgm:pt modelId="{3CB78652-8B93-5C4A-8F90-D42461F0C0C9}" type="pres">
      <dgm:prSet presAssocID="{8530F02E-7E12-40EA-9BBC-2A510E7F140E}" presName="node" presStyleLbl="node1" presStyleIdx="3" presStyleCnt="5">
        <dgm:presLayoutVars>
          <dgm:bulletEnabled val="1"/>
        </dgm:presLayoutVars>
      </dgm:prSet>
      <dgm:spPr/>
    </dgm:pt>
    <dgm:pt modelId="{71F809B9-DF7C-FB43-B3C2-4FA92E91F7CF}" type="pres">
      <dgm:prSet presAssocID="{9B43ECD9-7B3D-4A8D-81FD-9C87D333E6FF}" presName="sibTrans" presStyleCnt="0"/>
      <dgm:spPr/>
    </dgm:pt>
    <dgm:pt modelId="{C49565F6-A544-DD4F-B1FA-9ED0DA1EBF47}" type="pres">
      <dgm:prSet presAssocID="{DA60BE41-7739-4CCA-B27D-445672503379}" presName="node" presStyleLbl="node1" presStyleIdx="4" presStyleCnt="5">
        <dgm:presLayoutVars>
          <dgm:bulletEnabled val="1"/>
        </dgm:presLayoutVars>
      </dgm:prSet>
      <dgm:spPr/>
    </dgm:pt>
  </dgm:ptLst>
  <dgm:cxnLst>
    <dgm:cxn modelId="{53032907-D802-45CA-B513-2D4247822969}" srcId="{A6BD579F-D4B6-493B-A7DE-61CAD395F527}" destId="{650147FA-237E-4FF4-BC75-9C6E40BAE278}" srcOrd="2" destOrd="0" parTransId="{900B200C-2C7C-4351-8541-11EC69CFD3AD}" sibTransId="{22EFEAC5-490B-4B9F-ABB1-3E6117C8025D}"/>
    <dgm:cxn modelId="{AF3DEE0C-46B5-4FBC-AA52-AEFC5BBC973A}" srcId="{A6BD579F-D4B6-493B-A7DE-61CAD395F527}" destId="{6468D9AA-9FC9-4B47-B975-03BB7673B979}" srcOrd="1" destOrd="0" parTransId="{C9187D9C-0549-4FA4-8818-9A5053A8B195}" sibTransId="{A22DC672-1B58-4C1D-A266-9F5712E1047C}"/>
    <dgm:cxn modelId="{D2BFB716-276D-442D-9D02-C84970D19A3A}" srcId="{A6BD579F-D4B6-493B-A7DE-61CAD395F527}" destId="{8530F02E-7E12-40EA-9BBC-2A510E7F140E}" srcOrd="3" destOrd="0" parTransId="{D4158BED-888C-4B0D-82A8-E37D989EF3F3}" sibTransId="{9B43ECD9-7B3D-4A8D-81FD-9C87D333E6FF}"/>
    <dgm:cxn modelId="{CBBF2F1A-6D83-AF49-ABC5-309D1405DE44}" type="presOf" srcId="{650147FA-237E-4FF4-BC75-9C6E40BAE278}" destId="{B788A27E-9A52-A04D-989C-3B2A5D227312}" srcOrd="0" destOrd="0" presId="urn:microsoft.com/office/officeart/2005/8/layout/default"/>
    <dgm:cxn modelId="{C354AD1D-B532-5D4A-A0CE-945AF88F3033}" type="presOf" srcId="{DA60BE41-7739-4CCA-B27D-445672503379}" destId="{C49565F6-A544-DD4F-B1FA-9ED0DA1EBF47}" srcOrd="0" destOrd="0" presId="urn:microsoft.com/office/officeart/2005/8/layout/default"/>
    <dgm:cxn modelId="{43CA9D3B-B902-964D-A86D-7CBB61E2E523}" type="presOf" srcId="{A6BD579F-D4B6-493B-A7DE-61CAD395F527}" destId="{92888FBE-4E00-9943-84E5-4C885B2C7F57}" srcOrd="0" destOrd="0" presId="urn:microsoft.com/office/officeart/2005/8/layout/default"/>
    <dgm:cxn modelId="{006D5960-4DEB-2342-8ECA-A3709D57FC9B}" type="presOf" srcId="{8530F02E-7E12-40EA-9BBC-2A510E7F140E}" destId="{3CB78652-8B93-5C4A-8F90-D42461F0C0C9}" srcOrd="0" destOrd="0" presId="urn:microsoft.com/office/officeart/2005/8/layout/default"/>
    <dgm:cxn modelId="{FBC2B387-290D-8449-9DC4-969ABDEE5683}" type="presOf" srcId="{9ADB313E-BF62-4FC0-8BEE-351B5D528875}" destId="{884D72FF-60E0-F140-808B-7D9AA1769243}" srcOrd="0" destOrd="0" presId="urn:microsoft.com/office/officeart/2005/8/layout/default"/>
    <dgm:cxn modelId="{85E7F4CF-000A-0C41-90AC-874EE9077974}" type="presOf" srcId="{6468D9AA-9FC9-4B47-B975-03BB7673B979}" destId="{592A0AD9-20E5-7245-8BAB-EC2C0BBF6391}" srcOrd="0" destOrd="0" presId="urn:microsoft.com/office/officeart/2005/8/layout/default"/>
    <dgm:cxn modelId="{EE868BF4-0632-4BBF-B808-48F9D4C77BC8}" srcId="{A6BD579F-D4B6-493B-A7DE-61CAD395F527}" destId="{9ADB313E-BF62-4FC0-8BEE-351B5D528875}" srcOrd="0" destOrd="0" parTransId="{6CA4DEE7-62F1-4874-8E99-DC569E0CC0B7}" sibTransId="{333C7AC5-3D4A-4E4E-8710-E7890A469F8B}"/>
    <dgm:cxn modelId="{4BF337F8-D396-47FE-9600-ABBFD7962ED8}" srcId="{A6BD579F-D4B6-493B-A7DE-61CAD395F527}" destId="{DA60BE41-7739-4CCA-B27D-445672503379}" srcOrd="4" destOrd="0" parTransId="{B0F01C6D-AB91-4249-9E12-F2985C8A0500}" sibTransId="{63B4BF20-EC8F-4848-9224-046501B6A2E3}"/>
    <dgm:cxn modelId="{F04AFF15-9A01-2847-8527-90904F84893A}" type="presParOf" srcId="{92888FBE-4E00-9943-84E5-4C885B2C7F57}" destId="{884D72FF-60E0-F140-808B-7D9AA1769243}" srcOrd="0" destOrd="0" presId="urn:microsoft.com/office/officeart/2005/8/layout/default"/>
    <dgm:cxn modelId="{62268EDD-30D2-F948-A205-2701AFC1A521}" type="presParOf" srcId="{92888FBE-4E00-9943-84E5-4C885B2C7F57}" destId="{9ABFA3D4-272B-3B46-BF83-7FFE0CDA53B7}" srcOrd="1" destOrd="0" presId="urn:microsoft.com/office/officeart/2005/8/layout/default"/>
    <dgm:cxn modelId="{0C7AEBFD-78CC-6245-9364-1262C26A736D}" type="presParOf" srcId="{92888FBE-4E00-9943-84E5-4C885B2C7F57}" destId="{592A0AD9-20E5-7245-8BAB-EC2C0BBF6391}" srcOrd="2" destOrd="0" presId="urn:microsoft.com/office/officeart/2005/8/layout/default"/>
    <dgm:cxn modelId="{8F9480C9-D8E2-5040-BF23-183B7ECF0CB1}" type="presParOf" srcId="{92888FBE-4E00-9943-84E5-4C885B2C7F57}" destId="{9A8B8A52-6791-654E-970D-B7874AE269E6}" srcOrd="3" destOrd="0" presId="urn:microsoft.com/office/officeart/2005/8/layout/default"/>
    <dgm:cxn modelId="{B48B1A82-2A0B-3C48-99EA-D7E6A4BFBA3E}" type="presParOf" srcId="{92888FBE-4E00-9943-84E5-4C885B2C7F57}" destId="{B788A27E-9A52-A04D-989C-3B2A5D227312}" srcOrd="4" destOrd="0" presId="urn:microsoft.com/office/officeart/2005/8/layout/default"/>
    <dgm:cxn modelId="{A4BA66B8-2293-9940-8B25-927FDCF8525B}" type="presParOf" srcId="{92888FBE-4E00-9943-84E5-4C885B2C7F57}" destId="{32B10D5A-CB8B-6C46-B1EB-BB7A02CA0D98}" srcOrd="5" destOrd="0" presId="urn:microsoft.com/office/officeart/2005/8/layout/default"/>
    <dgm:cxn modelId="{8D9E68AC-5CEC-7444-90C6-E4D8F09CB66E}" type="presParOf" srcId="{92888FBE-4E00-9943-84E5-4C885B2C7F57}" destId="{3CB78652-8B93-5C4A-8F90-D42461F0C0C9}" srcOrd="6" destOrd="0" presId="urn:microsoft.com/office/officeart/2005/8/layout/default"/>
    <dgm:cxn modelId="{415C039B-5925-2B4B-9DE6-4C394A47ABC4}" type="presParOf" srcId="{92888FBE-4E00-9943-84E5-4C885B2C7F57}" destId="{71F809B9-DF7C-FB43-B3C2-4FA92E91F7CF}" srcOrd="7" destOrd="0" presId="urn:microsoft.com/office/officeart/2005/8/layout/default"/>
    <dgm:cxn modelId="{0098D918-15C1-9F49-8A14-DD7804B1EA4E}" type="presParOf" srcId="{92888FBE-4E00-9943-84E5-4C885B2C7F57}" destId="{C49565F6-A544-DD4F-B1FA-9ED0DA1EBF47}"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en-GB" sz="2000" b="0" dirty="0">
              <a:latin typeface="Calibri" panose="020F0502020204030204" pitchFamily="34" charset="0"/>
            </a:rPr>
            <a:t>Give a limited number of choices when giving options</a:t>
          </a:r>
        </a:p>
      </dgm:t>
    </dgm:pt>
    <dgm:pt modelId="{6CA4DEE7-62F1-4874-8E99-DC569E0CC0B7}" type="parTrans" cxnId="{EE868BF4-0632-4BBF-B808-48F9D4C77BC8}">
      <dgm:prSet/>
      <dgm:spPr/>
      <dgm:t>
        <a:bodyPr/>
        <a:lstStyle/>
        <a:p>
          <a:endParaRPr lang="en-GB" b="0"/>
        </a:p>
      </dgm:t>
    </dgm:pt>
    <dgm:pt modelId="{333C7AC5-3D4A-4E4E-8710-E7890A469F8B}" type="sibTrans" cxnId="{EE868BF4-0632-4BBF-B808-48F9D4C77BC8}">
      <dgm:prSet/>
      <dgm:spPr/>
      <dgm:t>
        <a:bodyPr/>
        <a:lstStyle/>
        <a:p>
          <a:endParaRPr lang="en-GB" b="0"/>
        </a:p>
      </dgm:t>
    </dgm:pt>
    <dgm:pt modelId="{6468D9AA-9FC9-4B47-B975-03BB7673B979}">
      <dgm:prSet custT="1"/>
      <dgm:spPr/>
      <dgm:t>
        <a:bodyPr/>
        <a:lstStyle/>
        <a:p>
          <a:pPr rtl="0">
            <a:lnSpc>
              <a:spcPct val="100000"/>
            </a:lnSpc>
            <a:spcBef>
              <a:spcPts val="500"/>
            </a:spcBef>
            <a:spcAft>
              <a:spcPts val="0"/>
            </a:spcAft>
          </a:pPr>
          <a:r>
            <a:rPr lang="en-GB" sz="2000" b="0" dirty="0">
              <a:latin typeface="Calibri" panose="020F0502020204030204" pitchFamily="34" charset="0"/>
            </a:rPr>
            <a:t>Use specific questions and limit using open questions</a:t>
          </a:r>
        </a:p>
      </dgm:t>
    </dgm:pt>
    <dgm:pt modelId="{C9187D9C-0549-4FA4-8818-9A5053A8B195}" type="parTrans" cxnId="{AF3DEE0C-46B5-4FBC-AA52-AEFC5BBC973A}">
      <dgm:prSet/>
      <dgm:spPr/>
      <dgm:t>
        <a:bodyPr/>
        <a:lstStyle/>
        <a:p>
          <a:endParaRPr lang="en-GB" b="0"/>
        </a:p>
      </dgm:t>
    </dgm:pt>
    <dgm:pt modelId="{A22DC672-1B58-4C1D-A266-9F5712E1047C}" type="sibTrans" cxnId="{AF3DEE0C-46B5-4FBC-AA52-AEFC5BBC973A}">
      <dgm:prSet/>
      <dgm:spPr/>
      <dgm:t>
        <a:bodyPr/>
        <a:lstStyle/>
        <a:p>
          <a:endParaRPr lang="en-GB" b="0"/>
        </a:p>
      </dgm:t>
    </dgm:pt>
    <dgm:pt modelId="{650147FA-237E-4FF4-BC75-9C6E40BAE278}">
      <dgm:prSet custT="1"/>
      <dgm:spPr/>
      <dgm:t>
        <a:bodyPr/>
        <a:lstStyle/>
        <a:p>
          <a:pPr rtl="0">
            <a:lnSpc>
              <a:spcPct val="100000"/>
            </a:lnSpc>
            <a:spcBef>
              <a:spcPts val="500"/>
            </a:spcBef>
            <a:spcAft>
              <a:spcPts val="0"/>
            </a:spcAft>
          </a:pPr>
          <a:r>
            <a:rPr lang="en-GB" sz="2000" b="0" dirty="0">
              <a:latin typeface="Calibri" panose="020F0502020204030204" pitchFamily="34" charset="0"/>
            </a:rPr>
            <a:t>Break down instructions into smaller steps</a:t>
          </a:r>
        </a:p>
      </dgm:t>
    </dgm:pt>
    <dgm:pt modelId="{900B200C-2C7C-4351-8541-11EC69CFD3AD}" type="parTrans" cxnId="{53032907-D802-45CA-B513-2D4247822969}">
      <dgm:prSet/>
      <dgm:spPr/>
      <dgm:t>
        <a:bodyPr/>
        <a:lstStyle/>
        <a:p>
          <a:endParaRPr lang="en-GB" b="0"/>
        </a:p>
      </dgm:t>
    </dgm:pt>
    <dgm:pt modelId="{22EFEAC5-490B-4B9F-ABB1-3E6117C8025D}" type="sibTrans" cxnId="{53032907-D802-45CA-B513-2D4247822969}">
      <dgm:prSet/>
      <dgm:spPr/>
      <dgm:t>
        <a:bodyPr/>
        <a:lstStyle/>
        <a:p>
          <a:endParaRPr lang="en-GB" b="0"/>
        </a:p>
      </dgm:t>
    </dgm:pt>
    <dgm:pt modelId="{8530F02E-7E12-40EA-9BBC-2A510E7F140E}">
      <dgm:prSet custT="1"/>
      <dgm:spPr/>
      <dgm:t>
        <a:bodyPr/>
        <a:lstStyle/>
        <a:p>
          <a:pPr rtl="0">
            <a:lnSpc>
              <a:spcPct val="100000"/>
            </a:lnSpc>
            <a:spcBef>
              <a:spcPts val="500"/>
            </a:spcBef>
            <a:spcAft>
              <a:spcPts val="0"/>
            </a:spcAft>
          </a:pPr>
          <a:r>
            <a:rPr lang="en-GB" sz="2000" b="0" dirty="0">
              <a:latin typeface="Calibri" panose="020F0502020204030204" pitchFamily="34" charset="0"/>
            </a:rPr>
            <a:t>Support with problem solving</a:t>
          </a:r>
        </a:p>
      </dgm:t>
    </dgm:pt>
    <dgm:pt modelId="{D4158BED-888C-4B0D-82A8-E37D989EF3F3}" type="parTrans" cxnId="{D2BFB716-276D-442D-9D02-C84970D19A3A}">
      <dgm:prSet/>
      <dgm:spPr/>
      <dgm:t>
        <a:bodyPr/>
        <a:lstStyle/>
        <a:p>
          <a:endParaRPr lang="en-GB" b="0"/>
        </a:p>
      </dgm:t>
    </dgm:pt>
    <dgm:pt modelId="{9B43ECD9-7B3D-4A8D-81FD-9C87D333E6FF}" type="sibTrans" cxnId="{D2BFB716-276D-442D-9D02-C84970D19A3A}">
      <dgm:prSet/>
      <dgm:spPr/>
      <dgm:t>
        <a:bodyPr/>
        <a:lstStyle/>
        <a:p>
          <a:endParaRPr lang="en-GB" b="0"/>
        </a:p>
      </dgm:t>
    </dgm:pt>
    <dgm:pt modelId="{DA60BE41-7739-4CCA-B27D-445672503379}">
      <dgm:prSet custT="1"/>
      <dgm:spPr/>
      <dgm:t>
        <a:bodyPr/>
        <a:lstStyle/>
        <a:p>
          <a:pPr rtl="0">
            <a:lnSpc>
              <a:spcPct val="100000"/>
            </a:lnSpc>
            <a:spcBef>
              <a:spcPts val="500"/>
            </a:spcBef>
            <a:spcAft>
              <a:spcPts val="0"/>
            </a:spcAft>
          </a:pPr>
          <a:r>
            <a:rPr lang="en-GB" sz="2000" b="0" dirty="0">
              <a:latin typeface="Calibri" panose="020F0502020204030204" pitchFamily="34" charset="0"/>
            </a:rPr>
            <a:t>Provide</a:t>
          </a:r>
          <a:r>
            <a:rPr lang="en-GB" sz="2000" b="0" baseline="0" dirty="0">
              <a:latin typeface="Calibri" panose="020F0502020204030204" pitchFamily="34" charset="0"/>
            </a:rPr>
            <a:t> options rather than relying on the person to create an idea</a:t>
          </a:r>
          <a:endParaRPr lang="en-GB" sz="2000" b="0" dirty="0">
            <a:latin typeface="Calibri" panose="020F0502020204030204" pitchFamily="34" charset="0"/>
          </a:endParaRPr>
        </a:p>
      </dgm:t>
    </dgm:pt>
    <dgm:pt modelId="{B0F01C6D-AB91-4249-9E12-F2985C8A0500}" type="parTrans" cxnId="{4BF337F8-D396-47FE-9600-ABBFD7962ED8}">
      <dgm:prSet/>
      <dgm:spPr/>
      <dgm:t>
        <a:bodyPr/>
        <a:lstStyle/>
        <a:p>
          <a:endParaRPr lang="en-GB" b="0"/>
        </a:p>
      </dgm:t>
    </dgm:pt>
    <dgm:pt modelId="{63B4BF20-EC8F-4848-9224-046501B6A2E3}" type="sibTrans" cxnId="{4BF337F8-D396-47FE-9600-ABBFD7962ED8}">
      <dgm:prSet/>
      <dgm:spPr/>
      <dgm:t>
        <a:bodyPr/>
        <a:lstStyle/>
        <a:p>
          <a:endParaRPr lang="en-GB" b="0"/>
        </a:p>
      </dgm:t>
    </dgm:pt>
    <dgm:pt modelId="{0214E13E-7707-457C-B4C2-A8F733E81E72}">
      <dgm:prSet custT="1"/>
      <dgm:spPr/>
      <dgm:t>
        <a:bodyPr/>
        <a:lstStyle/>
        <a:p>
          <a:pPr rtl="0">
            <a:lnSpc>
              <a:spcPct val="100000"/>
            </a:lnSpc>
            <a:spcBef>
              <a:spcPts val="500"/>
            </a:spcBef>
            <a:spcAft>
              <a:spcPts val="0"/>
            </a:spcAft>
          </a:pPr>
          <a:r>
            <a:rPr lang="en-GB" sz="2000" b="0" dirty="0">
              <a:latin typeface="Calibri" panose="020F0502020204030204" pitchFamily="34" charset="0"/>
            </a:rPr>
            <a:t>Ensure correspondence outlines tasks to be completed – don’t assume the person knows</a:t>
          </a:r>
        </a:p>
      </dgm:t>
    </dgm:pt>
    <dgm:pt modelId="{4211614F-B3C3-42B0-8905-12239F1F4E43}" type="parTrans" cxnId="{2B41B564-5D4E-487E-B5F4-0DDF63D8CB6A}">
      <dgm:prSet/>
      <dgm:spPr/>
      <dgm:t>
        <a:bodyPr/>
        <a:lstStyle/>
        <a:p>
          <a:endParaRPr lang="en-US"/>
        </a:p>
      </dgm:t>
    </dgm:pt>
    <dgm:pt modelId="{C36E042A-0BFE-4EB1-91C6-9A9DF526F3B0}" type="sibTrans" cxnId="{2B41B564-5D4E-487E-B5F4-0DDF63D8CB6A}">
      <dgm:prSet/>
      <dgm:spPr/>
      <dgm:t>
        <a:bodyPr/>
        <a:lstStyle/>
        <a:p>
          <a:endParaRPr lang="en-US"/>
        </a:p>
      </dgm:t>
    </dgm:pt>
    <dgm:pt modelId="{355A478B-3A59-0045-A139-C11908542C60}" type="pres">
      <dgm:prSet presAssocID="{A6BD579F-D4B6-493B-A7DE-61CAD395F527}" presName="diagram" presStyleCnt="0">
        <dgm:presLayoutVars>
          <dgm:dir/>
          <dgm:resizeHandles val="exact"/>
        </dgm:presLayoutVars>
      </dgm:prSet>
      <dgm:spPr/>
    </dgm:pt>
    <dgm:pt modelId="{AD90E6E7-EF67-2E45-905F-630A0FD8E5CB}" type="pres">
      <dgm:prSet presAssocID="{9ADB313E-BF62-4FC0-8BEE-351B5D528875}" presName="node" presStyleLbl="node1" presStyleIdx="0" presStyleCnt="6" custLinFactNeighborY="718">
        <dgm:presLayoutVars>
          <dgm:bulletEnabled val="1"/>
        </dgm:presLayoutVars>
      </dgm:prSet>
      <dgm:spPr/>
    </dgm:pt>
    <dgm:pt modelId="{123B17DA-4FF3-7345-ACD1-852A461DCFA9}" type="pres">
      <dgm:prSet presAssocID="{333C7AC5-3D4A-4E4E-8710-E7890A469F8B}" presName="sibTrans" presStyleCnt="0"/>
      <dgm:spPr/>
    </dgm:pt>
    <dgm:pt modelId="{AA6B95E7-1EB5-E54D-B68E-3D580987BCE7}" type="pres">
      <dgm:prSet presAssocID="{6468D9AA-9FC9-4B47-B975-03BB7673B979}" presName="node" presStyleLbl="node1" presStyleIdx="1" presStyleCnt="6">
        <dgm:presLayoutVars>
          <dgm:bulletEnabled val="1"/>
        </dgm:presLayoutVars>
      </dgm:prSet>
      <dgm:spPr/>
    </dgm:pt>
    <dgm:pt modelId="{808F55CC-3FA4-1645-AE4E-5D76CCCFFEBE}" type="pres">
      <dgm:prSet presAssocID="{A22DC672-1B58-4C1D-A266-9F5712E1047C}" presName="sibTrans" presStyleCnt="0"/>
      <dgm:spPr/>
    </dgm:pt>
    <dgm:pt modelId="{F00CD6D1-6778-9948-884C-5DCD30434BCE}" type="pres">
      <dgm:prSet presAssocID="{650147FA-237E-4FF4-BC75-9C6E40BAE278}" presName="node" presStyleLbl="node1" presStyleIdx="2" presStyleCnt="6">
        <dgm:presLayoutVars>
          <dgm:bulletEnabled val="1"/>
        </dgm:presLayoutVars>
      </dgm:prSet>
      <dgm:spPr/>
    </dgm:pt>
    <dgm:pt modelId="{D20E6A07-9965-C04E-B592-03DD822290DA}" type="pres">
      <dgm:prSet presAssocID="{22EFEAC5-490B-4B9F-ABB1-3E6117C8025D}" presName="sibTrans" presStyleCnt="0"/>
      <dgm:spPr/>
    </dgm:pt>
    <dgm:pt modelId="{9C3E7FB8-EA13-304B-83A4-E931AC8AF4CE}" type="pres">
      <dgm:prSet presAssocID="{8530F02E-7E12-40EA-9BBC-2A510E7F140E}" presName="node" presStyleLbl="node1" presStyleIdx="3" presStyleCnt="6">
        <dgm:presLayoutVars>
          <dgm:bulletEnabled val="1"/>
        </dgm:presLayoutVars>
      </dgm:prSet>
      <dgm:spPr/>
    </dgm:pt>
    <dgm:pt modelId="{8670CF5A-2313-9847-A5BC-079EB2935DA3}" type="pres">
      <dgm:prSet presAssocID="{9B43ECD9-7B3D-4A8D-81FD-9C87D333E6FF}" presName="sibTrans" presStyleCnt="0"/>
      <dgm:spPr/>
    </dgm:pt>
    <dgm:pt modelId="{E14D0606-32AC-9A41-A9C6-BF3AD9C54309}" type="pres">
      <dgm:prSet presAssocID="{DA60BE41-7739-4CCA-B27D-445672503379}" presName="node" presStyleLbl="node1" presStyleIdx="4" presStyleCnt="6">
        <dgm:presLayoutVars>
          <dgm:bulletEnabled val="1"/>
        </dgm:presLayoutVars>
      </dgm:prSet>
      <dgm:spPr/>
    </dgm:pt>
    <dgm:pt modelId="{6B9FCF53-1D40-4FCF-8C26-02F46868F51C}" type="pres">
      <dgm:prSet presAssocID="{63B4BF20-EC8F-4848-9224-046501B6A2E3}" presName="sibTrans" presStyleCnt="0"/>
      <dgm:spPr/>
    </dgm:pt>
    <dgm:pt modelId="{9A7AFB34-C310-491B-A26A-72E2A229D531}" type="pres">
      <dgm:prSet presAssocID="{0214E13E-7707-457C-B4C2-A8F733E81E72}" presName="node" presStyleLbl="node1" presStyleIdx="5" presStyleCnt="6">
        <dgm:presLayoutVars>
          <dgm:bulletEnabled val="1"/>
        </dgm:presLayoutVars>
      </dgm:prSet>
      <dgm:spPr/>
    </dgm:pt>
  </dgm:ptLst>
  <dgm:cxnLst>
    <dgm:cxn modelId="{53032907-D802-45CA-B513-2D4247822969}" srcId="{A6BD579F-D4B6-493B-A7DE-61CAD395F527}" destId="{650147FA-237E-4FF4-BC75-9C6E40BAE278}" srcOrd="2" destOrd="0" parTransId="{900B200C-2C7C-4351-8541-11EC69CFD3AD}" sibTransId="{22EFEAC5-490B-4B9F-ABB1-3E6117C8025D}"/>
    <dgm:cxn modelId="{AF3DEE0C-46B5-4FBC-AA52-AEFC5BBC973A}" srcId="{A6BD579F-D4B6-493B-A7DE-61CAD395F527}" destId="{6468D9AA-9FC9-4B47-B975-03BB7673B979}" srcOrd="1" destOrd="0" parTransId="{C9187D9C-0549-4FA4-8818-9A5053A8B195}" sibTransId="{A22DC672-1B58-4C1D-A266-9F5712E1047C}"/>
    <dgm:cxn modelId="{D2BFB716-276D-442D-9D02-C84970D19A3A}" srcId="{A6BD579F-D4B6-493B-A7DE-61CAD395F527}" destId="{8530F02E-7E12-40EA-9BBC-2A510E7F140E}" srcOrd="3" destOrd="0" parTransId="{D4158BED-888C-4B0D-82A8-E37D989EF3F3}" sibTransId="{9B43ECD9-7B3D-4A8D-81FD-9C87D333E6FF}"/>
    <dgm:cxn modelId="{18C08B2D-9BDA-3E43-B272-6494A7BD6E98}" type="presOf" srcId="{9ADB313E-BF62-4FC0-8BEE-351B5D528875}" destId="{AD90E6E7-EF67-2E45-905F-630A0FD8E5CB}" srcOrd="0" destOrd="0" presId="urn:microsoft.com/office/officeart/2005/8/layout/default"/>
    <dgm:cxn modelId="{3E4E7A5D-D2D8-D24D-88E2-94261031ACEC}" type="presOf" srcId="{6468D9AA-9FC9-4B47-B975-03BB7673B979}" destId="{AA6B95E7-1EB5-E54D-B68E-3D580987BCE7}" srcOrd="0" destOrd="0" presId="urn:microsoft.com/office/officeart/2005/8/layout/default"/>
    <dgm:cxn modelId="{2B41B564-5D4E-487E-B5F4-0DDF63D8CB6A}" srcId="{A6BD579F-D4B6-493B-A7DE-61CAD395F527}" destId="{0214E13E-7707-457C-B4C2-A8F733E81E72}" srcOrd="5" destOrd="0" parTransId="{4211614F-B3C3-42B0-8905-12239F1F4E43}" sibTransId="{C36E042A-0BFE-4EB1-91C6-9A9DF526F3B0}"/>
    <dgm:cxn modelId="{1AF5D045-A780-6049-BF54-651362CA7C0A}" type="presOf" srcId="{A6BD579F-D4B6-493B-A7DE-61CAD395F527}" destId="{355A478B-3A59-0045-A139-C11908542C60}" srcOrd="0" destOrd="0" presId="urn:microsoft.com/office/officeart/2005/8/layout/default"/>
    <dgm:cxn modelId="{BB38DF72-F05A-4C5E-9D9F-CF97327495A5}" type="presOf" srcId="{0214E13E-7707-457C-B4C2-A8F733E81E72}" destId="{9A7AFB34-C310-491B-A26A-72E2A229D531}" srcOrd="0" destOrd="0" presId="urn:microsoft.com/office/officeart/2005/8/layout/default"/>
    <dgm:cxn modelId="{398610A9-7BA4-C44E-919E-07F5EAE98444}" type="presOf" srcId="{DA60BE41-7739-4CCA-B27D-445672503379}" destId="{E14D0606-32AC-9A41-A9C6-BF3AD9C54309}" srcOrd="0" destOrd="0" presId="urn:microsoft.com/office/officeart/2005/8/layout/default"/>
    <dgm:cxn modelId="{8256BDBA-91FA-4342-8409-A16561B38C36}" type="presOf" srcId="{8530F02E-7E12-40EA-9BBC-2A510E7F140E}" destId="{9C3E7FB8-EA13-304B-83A4-E931AC8AF4CE}" srcOrd="0" destOrd="0" presId="urn:microsoft.com/office/officeart/2005/8/layout/default"/>
    <dgm:cxn modelId="{CAFB9EC2-CF31-1347-A95A-7A572D6C517D}" type="presOf" srcId="{650147FA-237E-4FF4-BC75-9C6E40BAE278}" destId="{F00CD6D1-6778-9948-884C-5DCD30434BCE}" srcOrd="0" destOrd="0" presId="urn:microsoft.com/office/officeart/2005/8/layout/default"/>
    <dgm:cxn modelId="{EE868BF4-0632-4BBF-B808-48F9D4C77BC8}" srcId="{A6BD579F-D4B6-493B-A7DE-61CAD395F527}" destId="{9ADB313E-BF62-4FC0-8BEE-351B5D528875}" srcOrd="0" destOrd="0" parTransId="{6CA4DEE7-62F1-4874-8E99-DC569E0CC0B7}" sibTransId="{333C7AC5-3D4A-4E4E-8710-E7890A469F8B}"/>
    <dgm:cxn modelId="{4BF337F8-D396-47FE-9600-ABBFD7962ED8}" srcId="{A6BD579F-D4B6-493B-A7DE-61CAD395F527}" destId="{DA60BE41-7739-4CCA-B27D-445672503379}" srcOrd="4" destOrd="0" parTransId="{B0F01C6D-AB91-4249-9E12-F2985C8A0500}" sibTransId="{63B4BF20-EC8F-4848-9224-046501B6A2E3}"/>
    <dgm:cxn modelId="{FBAF3DB2-CA63-7449-BD79-A40DC77AC0A1}" type="presParOf" srcId="{355A478B-3A59-0045-A139-C11908542C60}" destId="{AD90E6E7-EF67-2E45-905F-630A0FD8E5CB}" srcOrd="0" destOrd="0" presId="urn:microsoft.com/office/officeart/2005/8/layout/default"/>
    <dgm:cxn modelId="{59BB281F-063E-4145-8F07-2BBBA5B6C3F3}" type="presParOf" srcId="{355A478B-3A59-0045-A139-C11908542C60}" destId="{123B17DA-4FF3-7345-ACD1-852A461DCFA9}" srcOrd="1" destOrd="0" presId="urn:microsoft.com/office/officeart/2005/8/layout/default"/>
    <dgm:cxn modelId="{6DAF6961-A1E5-274F-8EDF-00F9423F8647}" type="presParOf" srcId="{355A478B-3A59-0045-A139-C11908542C60}" destId="{AA6B95E7-1EB5-E54D-B68E-3D580987BCE7}" srcOrd="2" destOrd="0" presId="urn:microsoft.com/office/officeart/2005/8/layout/default"/>
    <dgm:cxn modelId="{386688BB-BA4A-1446-B88D-BF45DF5E614E}" type="presParOf" srcId="{355A478B-3A59-0045-A139-C11908542C60}" destId="{808F55CC-3FA4-1645-AE4E-5D76CCCFFEBE}" srcOrd="3" destOrd="0" presId="urn:microsoft.com/office/officeart/2005/8/layout/default"/>
    <dgm:cxn modelId="{75912944-7281-C54B-BC7D-591EBBCB8709}" type="presParOf" srcId="{355A478B-3A59-0045-A139-C11908542C60}" destId="{F00CD6D1-6778-9948-884C-5DCD30434BCE}" srcOrd="4" destOrd="0" presId="urn:microsoft.com/office/officeart/2005/8/layout/default"/>
    <dgm:cxn modelId="{ABA45466-CB9C-ED41-B608-59CB5D0F64EE}" type="presParOf" srcId="{355A478B-3A59-0045-A139-C11908542C60}" destId="{D20E6A07-9965-C04E-B592-03DD822290DA}" srcOrd="5" destOrd="0" presId="urn:microsoft.com/office/officeart/2005/8/layout/default"/>
    <dgm:cxn modelId="{2A137AD4-798B-3545-9DA8-28CFAA1A5EBC}" type="presParOf" srcId="{355A478B-3A59-0045-A139-C11908542C60}" destId="{9C3E7FB8-EA13-304B-83A4-E931AC8AF4CE}" srcOrd="6" destOrd="0" presId="urn:microsoft.com/office/officeart/2005/8/layout/default"/>
    <dgm:cxn modelId="{4F50A845-EB0F-8D40-9525-1F9F3FCAB35A}" type="presParOf" srcId="{355A478B-3A59-0045-A139-C11908542C60}" destId="{8670CF5A-2313-9847-A5BC-079EB2935DA3}" srcOrd="7" destOrd="0" presId="urn:microsoft.com/office/officeart/2005/8/layout/default"/>
    <dgm:cxn modelId="{200B1DDD-95A0-F945-BA34-95834DE10BAF}" type="presParOf" srcId="{355A478B-3A59-0045-A139-C11908542C60}" destId="{E14D0606-32AC-9A41-A9C6-BF3AD9C54309}" srcOrd="8" destOrd="0" presId="urn:microsoft.com/office/officeart/2005/8/layout/default"/>
    <dgm:cxn modelId="{E0688FC5-7BAB-4CF1-B3D3-404B5BDC69CD}" type="presParOf" srcId="{355A478B-3A59-0045-A139-C11908542C60}" destId="{6B9FCF53-1D40-4FCF-8C26-02F46868F51C}" srcOrd="9" destOrd="0" presId="urn:microsoft.com/office/officeart/2005/8/layout/default"/>
    <dgm:cxn modelId="{7FE32C58-52D5-4928-A1A4-85F39C5465AF}" type="presParOf" srcId="{355A478B-3A59-0045-A139-C11908542C60}" destId="{9A7AFB34-C310-491B-A26A-72E2A229D531}"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en-GB" sz="1800" b="0" dirty="0">
              <a:latin typeface="Calibri" panose="020F0502020204030204" pitchFamily="34" charset="0"/>
              <a:ea typeface="Century Gothic" charset="0"/>
              <a:cs typeface="Century Gothic" charset="0"/>
            </a:rPr>
            <a:t>Do not rely on gesture or body language to communicate or emphasise a point </a:t>
          </a:r>
        </a:p>
      </dgm:t>
    </dgm:pt>
    <dgm:pt modelId="{6CA4DEE7-62F1-4874-8E99-DC569E0CC0B7}" type="parTrans" cxnId="{EE868BF4-0632-4BBF-B808-48F9D4C77BC8}">
      <dgm:prSet/>
      <dgm:spPr/>
      <dgm:t>
        <a:bodyPr/>
        <a:lstStyle/>
        <a:p>
          <a:endParaRPr lang="en-GB" b="0">
            <a:latin typeface="Century Gothic" charset="0"/>
            <a:ea typeface="Century Gothic" charset="0"/>
            <a:cs typeface="Century Gothic" charset="0"/>
          </a:endParaRPr>
        </a:p>
      </dgm:t>
    </dgm:pt>
    <dgm:pt modelId="{333C7AC5-3D4A-4E4E-8710-E7890A469F8B}" type="sibTrans" cxnId="{EE868BF4-0632-4BBF-B808-48F9D4C77BC8}">
      <dgm:prSet/>
      <dgm:spPr/>
      <dgm:t>
        <a:bodyPr/>
        <a:lstStyle/>
        <a:p>
          <a:endParaRPr lang="en-GB" b="0">
            <a:latin typeface="Century Gothic" charset="0"/>
            <a:ea typeface="Century Gothic" charset="0"/>
            <a:cs typeface="Century Gothic" charset="0"/>
          </a:endParaRPr>
        </a:p>
      </dgm:t>
    </dgm:pt>
    <dgm:pt modelId="{6468D9AA-9FC9-4B47-B975-03BB7673B979}">
      <dgm:prSet custT="1"/>
      <dgm:spPr/>
      <dgm:t>
        <a:bodyPr/>
        <a:lstStyle/>
        <a:p>
          <a:pPr rtl="0">
            <a:lnSpc>
              <a:spcPct val="100000"/>
            </a:lnSpc>
            <a:spcBef>
              <a:spcPts val="500"/>
            </a:spcBef>
            <a:spcAft>
              <a:spcPts val="0"/>
            </a:spcAft>
          </a:pPr>
          <a:r>
            <a:rPr lang="en-GB" sz="1800" b="0" dirty="0">
              <a:latin typeface="Calibri" panose="020F0502020204030204" pitchFamily="34" charset="0"/>
              <a:ea typeface="Century Gothic" charset="0"/>
              <a:cs typeface="Century Gothic" charset="0"/>
            </a:rPr>
            <a:t>Understand many a</a:t>
          </a:r>
          <a:r>
            <a:rPr lang="en-GB" sz="1800" dirty="0">
              <a:latin typeface="Calibri" panose="020F0502020204030204" pitchFamily="34" charset="0"/>
              <a:ea typeface="Century Gothic" charset="0"/>
              <a:cs typeface="Century Gothic" charset="0"/>
            </a:rPr>
            <a:t>utistic people </a:t>
          </a:r>
          <a:r>
            <a:rPr lang="en-GB" sz="1800" b="0" dirty="0">
              <a:latin typeface="Calibri" panose="020F0502020204030204" pitchFamily="34" charset="0"/>
              <a:ea typeface="Century Gothic" charset="0"/>
              <a:cs typeface="Century Gothic" charset="0"/>
            </a:rPr>
            <a:t> do not like eye contact, they are not being rude </a:t>
          </a:r>
        </a:p>
      </dgm:t>
    </dgm:pt>
    <dgm:pt modelId="{C9187D9C-0549-4FA4-8818-9A5053A8B195}" type="parTrans" cxnId="{AF3DEE0C-46B5-4FBC-AA52-AEFC5BBC973A}">
      <dgm:prSet/>
      <dgm:spPr/>
      <dgm:t>
        <a:bodyPr/>
        <a:lstStyle/>
        <a:p>
          <a:endParaRPr lang="en-GB" b="0">
            <a:latin typeface="Century Gothic" charset="0"/>
            <a:ea typeface="Century Gothic" charset="0"/>
            <a:cs typeface="Century Gothic" charset="0"/>
          </a:endParaRPr>
        </a:p>
      </dgm:t>
    </dgm:pt>
    <dgm:pt modelId="{A22DC672-1B58-4C1D-A266-9F5712E1047C}" type="sibTrans" cxnId="{AF3DEE0C-46B5-4FBC-AA52-AEFC5BBC973A}">
      <dgm:prSet/>
      <dgm:spPr/>
      <dgm:t>
        <a:bodyPr/>
        <a:lstStyle/>
        <a:p>
          <a:endParaRPr lang="en-GB" b="0">
            <a:latin typeface="Century Gothic" charset="0"/>
            <a:ea typeface="Century Gothic" charset="0"/>
            <a:cs typeface="Century Gothic" charset="0"/>
          </a:endParaRPr>
        </a:p>
      </dgm:t>
    </dgm:pt>
    <dgm:pt modelId="{650147FA-237E-4FF4-BC75-9C6E40BAE278}">
      <dgm:prSet custT="1"/>
      <dgm:spPr/>
      <dgm:t>
        <a:bodyPr/>
        <a:lstStyle/>
        <a:p>
          <a:pPr rtl="0">
            <a:lnSpc>
              <a:spcPct val="100000"/>
            </a:lnSpc>
            <a:spcBef>
              <a:spcPts val="500"/>
            </a:spcBef>
            <a:spcAft>
              <a:spcPts val="0"/>
            </a:spcAft>
          </a:pPr>
          <a:r>
            <a:rPr lang="en-GB" sz="1800" b="0" dirty="0">
              <a:latin typeface="Calibri" panose="020F0502020204030204" pitchFamily="34" charset="0"/>
              <a:ea typeface="Century Gothic" charset="0"/>
              <a:cs typeface="Century Gothic" charset="0"/>
            </a:rPr>
            <a:t>Do not use gestures such as pointing in order to direct someone </a:t>
          </a:r>
        </a:p>
      </dgm:t>
    </dgm:pt>
    <dgm:pt modelId="{900B200C-2C7C-4351-8541-11EC69CFD3AD}" type="parTrans" cxnId="{53032907-D802-45CA-B513-2D4247822969}">
      <dgm:prSet/>
      <dgm:spPr/>
      <dgm:t>
        <a:bodyPr/>
        <a:lstStyle/>
        <a:p>
          <a:endParaRPr lang="en-GB" b="0">
            <a:latin typeface="Century Gothic" charset="0"/>
            <a:ea typeface="Century Gothic" charset="0"/>
            <a:cs typeface="Century Gothic" charset="0"/>
          </a:endParaRPr>
        </a:p>
      </dgm:t>
    </dgm:pt>
    <dgm:pt modelId="{22EFEAC5-490B-4B9F-ABB1-3E6117C8025D}" type="sibTrans" cxnId="{53032907-D802-45CA-B513-2D4247822969}">
      <dgm:prSet/>
      <dgm:spPr/>
      <dgm:t>
        <a:bodyPr/>
        <a:lstStyle/>
        <a:p>
          <a:endParaRPr lang="en-GB" b="0">
            <a:latin typeface="Century Gothic" charset="0"/>
            <a:ea typeface="Century Gothic" charset="0"/>
            <a:cs typeface="Century Gothic" charset="0"/>
          </a:endParaRPr>
        </a:p>
      </dgm:t>
    </dgm:pt>
    <dgm:pt modelId="{8530F02E-7E12-40EA-9BBC-2A510E7F140E}">
      <dgm:prSet custT="1"/>
      <dgm:spPr/>
      <dgm:t>
        <a:bodyPr/>
        <a:lstStyle/>
        <a:p>
          <a:pPr rtl="0">
            <a:lnSpc>
              <a:spcPct val="100000"/>
            </a:lnSpc>
            <a:spcBef>
              <a:spcPts val="500"/>
            </a:spcBef>
            <a:spcAft>
              <a:spcPts val="0"/>
            </a:spcAft>
          </a:pPr>
          <a:r>
            <a:rPr lang="en-GB" sz="1800" b="0" dirty="0">
              <a:latin typeface="Calibri" panose="020F0502020204030204" pitchFamily="34" charset="0"/>
              <a:ea typeface="Century Gothic" charset="0"/>
              <a:cs typeface="Century Gothic" charset="0"/>
            </a:rPr>
            <a:t>Try to keep an even tone of voice</a:t>
          </a:r>
        </a:p>
      </dgm:t>
    </dgm:pt>
    <dgm:pt modelId="{D4158BED-888C-4B0D-82A8-E37D989EF3F3}" type="parTrans" cxnId="{D2BFB716-276D-442D-9D02-C84970D19A3A}">
      <dgm:prSet/>
      <dgm:spPr/>
      <dgm:t>
        <a:bodyPr/>
        <a:lstStyle/>
        <a:p>
          <a:endParaRPr lang="en-GB" b="0">
            <a:latin typeface="Century Gothic" charset="0"/>
            <a:ea typeface="Century Gothic" charset="0"/>
            <a:cs typeface="Century Gothic" charset="0"/>
          </a:endParaRPr>
        </a:p>
      </dgm:t>
    </dgm:pt>
    <dgm:pt modelId="{9B43ECD9-7B3D-4A8D-81FD-9C87D333E6FF}" type="sibTrans" cxnId="{D2BFB716-276D-442D-9D02-C84970D19A3A}">
      <dgm:prSet/>
      <dgm:spPr/>
      <dgm:t>
        <a:bodyPr/>
        <a:lstStyle/>
        <a:p>
          <a:endParaRPr lang="en-GB" b="0">
            <a:latin typeface="Century Gothic" charset="0"/>
            <a:ea typeface="Century Gothic" charset="0"/>
            <a:cs typeface="Century Gothic" charset="0"/>
          </a:endParaRPr>
        </a:p>
      </dgm:t>
    </dgm:pt>
    <dgm:pt modelId="{BC83BCD8-7028-AD49-9C50-DC9A3FE25532}" type="pres">
      <dgm:prSet presAssocID="{A6BD579F-D4B6-493B-A7DE-61CAD395F527}" presName="diagram" presStyleCnt="0">
        <dgm:presLayoutVars>
          <dgm:dir/>
          <dgm:resizeHandles val="exact"/>
        </dgm:presLayoutVars>
      </dgm:prSet>
      <dgm:spPr/>
    </dgm:pt>
    <dgm:pt modelId="{773EB4FB-C221-AF49-ACB1-613A743D3B29}" type="pres">
      <dgm:prSet presAssocID="{9ADB313E-BF62-4FC0-8BEE-351B5D528875}" presName="node" presStyleLbl="node1" presStyleIdx="0" presStyleCnt="4" custScaleY="98871" custLinFactNeighborY="-3802">
        <dgm:presLayoutVars>
          <dgm:bulletEnabled val="1"/>
        </dgm:presLayoutVars>
      </dgm:prSet>
      <dgm:spPr/>
    </dgm:pt>
    <dgm:pt modelId="{2261742C-CA25-BB4A-BC5D-0A2543FCC588}" type="pres">
      <dgm:prSet presAssocID="{333C7AC5-3D4A-4E4E-8710-E7890A469F8B}" presName="sibTrans" presStyleCnt="0"/>
      <dgm:spPr/>
    </dgm:pt>
    <dgm:pt modelId="{B8C2CCDE-E3B4-CC43-B257-67FE47636A4E}" type="pres">
      <dgm:prSet presAssocID="{6468D9AA-9FC9-4B47-B975-03BB7673B979}" presName="node" presStyleLbl="node1" presStyleIdx="1" presStyleCnt="4" custScaleY="100001" custLinFactNeighborX="413" custLinFactNeighborY="-1388">
        <dgm:presLayoutVars>
          <dgm:bulletEnabled val="1"/>
        </dgm:presLayoutVars>
      </dgm:prSet>
      <dgm:spPr/>
    </dgm:pt>
    <dgm:pt modelId="{99E7C299-073A-754A-90F8-2BD6D1C3CEBD}" type="pres">
      <dgm:prSet presAssocID="{A22DC672-1B58-4C1D-A266-9F5712E1047C}" presName="sibTrans" presStyleCnt="0"/>
      <dgm:spPr/>
    </dgm:pt>
    <dgm:pt modelId="{8B83029C-3F8F-A940-81F3-148C97BDBE1E}" type="pres">
      <dgm:prSet presAssocID="{650147FA-237E-4FF4-BC75-9C6E40BAE278}" presName="node" presStyleLbl="node1" presStyleIdx="2" presStyleCnt="4" custLinFactNeighborY="-3802">
        <dgm:presLayoutVars>
          <dgm:bulletEnabled val="1"/>
        </dgm:presLayoutVars>
      </dgm:prSet>
      <dgm:spPr/>
    </dgm:pt>
    <dgm:pt modelId="{F3895158-C233-E345-8596-50E6568A30BB}" type="pres">
      <dgm:prSet presAssocID="{22EFEAC5-490B-4B9F-ABB1-3E6117C8025D}" presName="sibTrans" presStyleCnt="0"/>
      <dgm:spPr/>
    </dgm:pt>
    <dgm:pt modelId="{23A9AE97-11E8-FB4F-A751-FD4519FDF3EE}" type="pres">
      <dgm:prSet presAssocID="{8530F02E-7E12-40EA-9BBC-2A510E7F140E}" presName="node" presStyleLbl="node1" presStyleIdx="3" presStyleCnt="4">
        <dgm:presLayoutVars>
          <dgm:bulletEnabled val="1"/>
        </dgm:presLayoutVars>
      </dgm:prSet>
      <dgm:spPr/>
    </dgm:pt>
  </dgm:ptLst>
  <dgm:cxnLst>
    <dgm:cxn modelId="{53032907-D802-45CA-B513-2D4247822969}" srcId="{A6BD579F-D4B6-493B-A7DE-61CAD395F527}" destId="{650147FA-237E-4FF4-BC75-9C6E40BAE278}" srcOrd="2" destOrd="0" parTransId="{900B200C-2C7C-4351-8541-11EC69CFD3AD}" sibTransId="{22EFEAC5-490B-4B9F-ABB1-3E6117C8025D}"/>
    <dgm:cxn modelId="{AF3DEE0C-46B5-4FBC-AA52-AEFC5BBC973A}" srcId="{A6BD579F-D4B6-493B-A7DE-61CAD395F527}" destId="{6468D9AA-9FC9-4B47-B975-03BB7673B979}" srcOrd="1" destOrd="0" parTransId="{C9187D9C-0549-4FA4-8818-9A5053A8B195}" sibTransId="{A22DC672-1B58-4C1D-A266-9F5712E1047C}"/>
    <dgm:cxn modelId="{D2BFB716-276D-442D-9D02-C84970D19A3A}" srcId="{A6BD579F-D4B6-493B-A7DE-61CAD395F527}" destId="{8530F02E-7E12-40EA-9BBC-2A510E7F140E}" srcOrd="3" destOrd="0" parTransId="{D4158BED-888C-4B0D-82A8-E37D989EF3F3}" sibTransId="{9B43ECD9-7B3D-4A8D-81FD-9C87D333E6FF}"/>
    <dgm:cxn modelId="{EE77FD28-AF42-1243-91B4-9533D0DDF449}" type="presOf" srcId="{9ADB313E-BF62-4FC0-8BEE-351B5D528875}" destId="{773EB4FB-C221-AF49-ACB1-613A743D3B29}" srcOrd="0" destOrd="0" presId="urn:microsoft.com/office/officeart/2005/8/layout/default"/>
    <dgm:cxn modelId="{F20E0E4A-8326-AE4E-B4EE-1D3982BBC62D}" type="presOf" srcId="{650147FA-237E-4FF4-BC75-9C6E40BAE278}" destId="{8B83029C-3F8F-A940-81F3-148C97BDBE1E}" srcOrd="0" destOrd="0" presId="urn:microsoft.com/office/officeart/2005/8/layout/default"/>
    <dgm:cxn modelId="{72891AA9-E69D-D54F-AF0E-0612EAA0A84A}" type="presOf" srcId="{6468D9AA-9FC9-4B47-B975-03BB7673B979}" destId="{B8C2CCDE-E3B4-CC43-B257-67FE47636A4E}" srcOrd="0" destOrd="0" presId="urn:microsoft.com/office/officeart/2005/8/layout/default"/>
    <dgm:cxn modelId="{56AC2FCE-E041-E745-ADA2-2B07CB0BDF12}" type="presOf" srcId="{A6BD579F-D4B6-493B-A7DE-61CAD395F527}" destId="{BC83BCD8-7028-AD49-9C50-DC9A3FE25532}" srcOrd="0" destOrd="0" presId="urn:microsoft.com/office/officeart/2005/8/layout/default"/>
    <dgm:cxn modelId="{CAB96CEC-F2F7-3E43-965D-23544C95EEF6}" type="presOf" srcId="{8530F02E-7E12-40EA-9BBC-2A510E7F140E}" destId="{23A9AE97-11E8-FB4F-A751-FD4519FDF3EE}" srcOrd="0" destOrd="0" presId="urn:microsoft.com/office/officeart/2005/8/layout/default"/>
    <dgm:cxn modelId="{EE868BF4-0632-4BBF-B808-48F9D4C77BC8}" srcId="{A6BD579F-D4B6-493B-A7DE-61CAD395F527}" destId="{9ADB313E-BF62-4FC0-8BEE-351B5D528875}" srcOrd="0" destOrd="0" parTransId="{6CA4DEE7-62F1-4874-8E99-DC569E0CC0B7}" sibTransId="{333C7AC5-3D4A-4E4E-8710-E7890A469F8B}"/>
    <dgm:cxn modelId="{D619288C-EB6C-9046-A18E-65649175B3EF}" type="presParOf" srcId="{BC83BCD8-7028-AD49-9C50-DC9A3FE25532}" destId="{773EB4FB-C221-AF49-ACB1-613A743D3B29}" srcOrd="0" destOrd="0" presId="urn:microsoft.com/office/officeart/2005/8/layout/default"/>
    <dgm:cxn modelId="{E02088EB-A92C-1241-BF95-1E22EEDB3CA5}" type="presParOf" srcId="{BC83BCD8-7028-AD49-9C50-DC9A3FE25532}" destId="{2261742C-CA25-BB4A-BC5D-0A2543FCC588}" srcOrd="1" destOrd="0" presId="urn:microsoft.com/office/officeart/2005/8/layout/default"/>
    <dgm:cxn modelId="{83A2C919-BC4E-6E41-B546-7329EE06D73E}" type="presParOf" srcId="{BC83BCD8-7028-AD49-9C50-DC9A3FE25532}" destId="{B8C2CCDE-E3B4-CC43-B257-67FE47636A4E}" srcOrd="2" destOrd="0" presId="urn:microsoft.com/office/officeart/2005/8/layout/default"/>
    <dgm:cxn modelId="{581CEC36-89D1-464E-9BAE-4F3164B7CE5B}" type="presParOf" srcId="{BC83BCD8-7028-AD49-9C50-DC9A3FE25532}" destId="{99E7C299-073A-754A-90F8-2BD6D1C3CEBD}" srcOrd="3" destOrd="0" presId="urn:microsoft.com/office/officeart/2005/8/layout/default"/>
    <dgm:cxn modelId="{09E61025-FC9F-6743-8B94-322287E4645B}" type="presParOf" srcId="{BC83BCD8-7028-AD49-9C50-DC9A3FE25532}" destId="{8B83029C-3F8F-A940-81F3-148C97BDBE1E}" srcOrd="4" destOrd="0" presId="urn:microsoft.com/office/officeart/2005/8/layout/default"/>
    <dgm:cxn modelId="{44B176FA-3CBE-5F45-92DA-EDBE8CF7DF45}" type="presParOf" srcId="{BC83BCD8-7028-AD49-9C50-DC9A3FE25532}" destId="{F3895158-C233-E345-8596-50E6568A30BB}" srcOrd="5" destOrd="0" presId="urn:microsoft.com/office/officeart/2005/8/layout/default"/>
    <dgm:cxn modelId="{789AC421-B716-E244-BA26-26A50F905593}" type="presParOf" srcId="{BC83BCD8-7028-AD49-9C50-DC9A3FE25532}" destId="{23A9AE97-11E8-FB4F-A751-FD4519FDF3EE}"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en-GB" sz="2200" b="0" dirty="0">
              <a:latin typeface="Calibri" panose="020F0502020204030204" pitchFamily="34" charset="0"/>
            </a:rPr>
            <a:t>Explain</a:t>
          </a:r>
          <a:r>
            <a:rPr lang="en-GB" sz="2200" b="0" baseline="0" dirty="0">
              <a:latin typeface="Calibri" panose="020F0502020204030204" pitchFamily="34" charset="0"/>
            </a:rPr>
            <a:t> changes in advance </a:t>
          </a:r>
          <a:endParaRPr lang="en-GB" sz="2200" b="0" dirty="0">
            <a:latin typeface="Calibri" panose="020F0502020204030204" pitchFamily="34" charset="0"/>
          </a:endParaRPr>
        </a:p>
      </dgm:t>
    </dgm:pt>
    <dgm:pt modelId="{6CA4DEE7-62F1-4874-8E99-DC569E0CC0B7}" type="parTrans" cxnId="{EE868BF4-0632-4BBF-B808-48F9D4C77BC8}">
      <dgm:prSet/>
      <dgm:spPr/>
      <dgm:t>
        <a:bodyPr/>
        <a:lstStyle/>
        <a:p>
          <a:endParaRPr lang="en-GB" b="1"/>
        </a:p>
      </dgm:t>
    </dgm:pt>
    <dgm:pt modelId="{333C7AC5-3D4A-4E4E-8710-E7890A469F8B}" type="sibTrans" cxnId="{EE868BF4-0632-4BBF-B808-48F9D4C77BC8}">
      <dgm:prSet/>
      <dgm:spPr/>
      <dgm:t>
        <a:bodyPr/>
        <a:lstStyle/>
        <a:p>
          <a:endParaRPr lang="en-GB" b="1"/>
        </a:p>
      </dgm:t>
    </dgm:pt>
    <dgm:pt modelId="{6468D9AA-9FC9-4B47-B975-03BB7673B979}">
      <dgm:prSet custT="1"/>
      <dgm:spPr/>
      <dgm:t>
        <a:bodyPr/>
        <a:lstStyle/>
        <a:p>
          <a:pPr rtl="0">
            <a:lnSpc>
              <a:spcPct val="100000"/>
            </a:lnSpc>
            <a:spcBef>
              <a:spcPts val="500"/>
            </a:spcBef>
            <a:spcAft>
              <a:spcPts val="0"/>
            </a:spcAft>
          </a:pPr>
          <a:r>
            <a:rPr lang="en-GB" sz="2200" b="0" dirty="0">
              <a:latin typeface="Calibri" panose="020F0502020204030204" pitchFamily="34" charset="0"/>
            </a:rPr>
            <a:t>Use</a:t>
          </a:r>
          <a:r>
            <a:rPr lang="en-GB" sz="2200" b="0" baseline="0" dirty="0">
              <a:latin typeface="Calibri" panose="020F0502020204030204" pitchFamily="34" charset="0"/>
            </a:rPr>
            <a:t> planners and timetables to prepare for ad hoc events </a:t>
          </a:r>
          <a:endParaRPr lang="en-GB" sz="2200" b="0" dirty="0">
            <a:latin typeface="Calibri" panose="020F0502020204030204" pitchFamily="34" charset="0"/>
          </a:endParaRPr>
        </a:p>
      </dgm:t>
    </dgm:pt>
    <dgm:pt modelId="{C9187D9C-0549-4FA4-8818-9A5053A8B195}" type="parTrans" cxnId="{AF3DEE0C-46B5-4FBC-AA52-AEFC5BBC973A}">
      <dgm:prSet/>
      <dgm:spPr/>
      <dgm:t>
        <a:bodyPr/>
        <a:lstStyle/>
        <a:p>
          <a:endParaRPr lang="en-GB" b="1"/>
        </a:p>
      </dgm:t>
    </dgm:pt>
    <dgm:pt modelId="{A22DC672-1B58-4C1D-A266-9F5712E1047C}" type="sibTrans" cxnId="{AF3DEE0C-46B5-4FBC-AA52-AEFC5BBC973A}">
      <dgm:prSet/>
      <dgm:spPr/>
      <dgm:t>
        <a:bodyPr/>
        <a:lstStyle/>
        <a:p>
          <a:endParaRPr lang="en-GB" b="1"/>
        </a:p>
      </dgm:t>
    </dgm:pt>
    <dgm:pt modelId="{650147FA-237E-4FF4-BC75-9C6E40BAE278}">
      <dgm:prSet custT="1"/>
      <dgm:spPr/>
      <dgm:t>
        <a:bodyPr/>
        <a:lstStyle/>
        <a:p>
          <a:pPr rtl="0">
            <a:lnSpc>
              <a:spcPct val="100000"/>
            </a:lnSpc>
            <a:spcBef>
              <a:spcPts val="500"/>
            </a:spcBef>
            <a:spcAft>
              <a:spcPts val="0"/>
            </a:spcAft>
          </a:pPr>
          <a:r>
            <a:rPr lang="en-GB" sz="2200" b="0" dirty="0">
              <a:latin typeface="Calibri" panose="020F0502020204030204" pitchFamily="34" charset="0"/>
            </a:rPr>
            <a:t>Engage</a:t>
          </a:r>
          <a:r>
            <a:rPr lang="en-GB" sz="2200" b="0" baseline="0" dirty="0">
              <a:latin typeface="Calibri" panose="020F0502020204030204" pitchFamily="34" charset="0"/>
            </a:rPr>
            <a:t> in special interests</a:t>
          </a:r>
          <a:endParaRPr lang="en-GB" sz="2200" b="0" dirty="0">
            <a:latin typeface="Calibri" panose="020F0502020204030204" pitchFamily="34" charset="0"/>
          </a:endParaRPr>
        </a:p>
      </dgm:t>
    </dgm:pt>
    <dgm:pt modelId="{900B200C-2C7C-4351-8541-11EC69CFD3AD}" type="parTrans" cxnId="{53032907-D802-45CA-B513-2D4247822969}">
      <dgm:prSet/>
      <dgm:spPr/>
      <dgm:t>
        <a:bodyPr/>
        <a:lstStyle/>
        <a:p>
          <a:endParaRPr lang="en-GB" b="1"/>
        </a:p>
      </dgm:t>
    </dgm:pt>
    <dgm:pt modelId="{22EFEAC5-490B-4B9F-ABB1-3E6117C8025D}" type="sibTrans" cxnId="{53032907-D802-45CA-B513-2D4247822969}">
      <dgm:prSet/>
      <dgm:spPr/>
      <dgm:t>
        <a:bodyPr/>
        <a:lstStyle/>
        <a:p>
          <a:endParaRPr lang="en-GB" b="1"/>
        </a:p>
      </dgm:t>
    </dgm:pt>
    <dgm:pt modelId="{8530F02E-7E12-40EA-9BBC-2A510E7F140E}">
      <dgm:prSet custT="1"/>
      <dgm:spPr/>
      <dgm:t>
        <a:bodyPr/>
        <a:lstStyle/>
        <a:p>
          <a:pPr rtl="0">
            <a:lnSpc>
              <a:spcPct val="100000"/>
            </a:lnSpc>
            <a:spcBef>
              <a:spcPts val="500"/>
            </a:spcBef>
            <a:spcAft>
              <a:spcPts val="0"/>
            </a:spcAft>
          </a:pPr>
          <a:r>
            <a:rPr lang="en-GB" sz="2200" b="0" dirty="0">
              <a:latin typeface="Calibri" panose="020F0502020204030204" pitchFamily="34" charset="0"/>
            </a:rPr>
            <a:t>Stick to agreed times, and if running late let the person know ASAP</a:t>
          </a:r>
        </a:p>
      </dgm:t>
    </dgm:pt>
    <dgm:pt modelId="{D4158BED-888C-4B0D-82A8-E37D989EF3F3}" type="parTrans" cxnId="{D2BFB716-276D-442D-9D02-C84970D19A3A}">
      <dgm:prSet/>
      <dgm:spPr/>
      <dgm:t>
        <a:bodyPr/>
        <a:lstStyle/>
        <a:p>
          <a:endParaRPr lang="en-GB" b="1"/>
        </a:p>
      </dgm:t>
    </dgm:pt>
    <dgm:pt modelId="{9B43ECD9-7B3D-4A8D-81FD-9C87D333E6FF}" type="sibTrans" cxnId="{D2BFB716-276D-442D-9D02-C84970D19A3A}">
      <dgm:prSet/>
      <dgm:spPr/>
      <dgm:t>
        <a:bodyPr/>
        <a:lstStyle/>
        <a:p>
          <a:endParaRPr lang="en-GB" b="1"/>
        </a:p>
      </dgm:t>
    </dgm:pt>
    <dgm:pt modelId="{DA60BE41-7739-4CCA-B27D-445672503379}">
      <dgm:prSet custT="1"/>
      <dgm:spPr/>
      <dgm:t>
        <a:bodyPr/>
        <a:lstStyle/>
        <a:p>
          <a:pPr rtl="0">
            <a:lnSpc>
              <a:spcPct val="100000"/>
            </a:lnSpc>
            <a:spcBef>
              <a:spcPts val="500"/>
            </a:spcBef>
            <a:spcAft>
              <a:spcPts val="0"/>
            </a:spcAft>
          </a:pPr>
          <a:r>
            <a:rPr lang="en-GB" sz="2200" b="0" dirty="0">
              <a:latin typeface="Calibri" panose="020F0502020204030204" pitchFamily="34" charset="0"/>
            </a:rPr>
            <a:t>Understand that changes made to the home can be distressing</a:t>
          </a:r>
        </a:p>
      </dgm:t>
    </dgm:pt>
    <dgm:pt modelId="{B0F01C6D-AB91-4249-9E12-F2985C8A0500}" type="parTrans" cxnId="{4BF337F8-D396-47FE-9600-ABBFD7962ED8}">
      <dgm:prSet/>
      <dgm:spPr/>
      <dgm:t>
        <a:bodyPr/>
        <a:lstStyle/>
        <a:p>
          <a:endParaRPr lang="en-GB" b="1"/>
        </a:p>
      </dgm:t>
    </dgm:pt>
    <dgm:pt modelId="{63B4BF20-EC8F-4848-9224-046501B6A2E3}" type="sibTrans" cxnId="{4BF337F8-D396-47FE-9600-ABBFD7962ED8}">
      <dgm:prSet/>
      <dgm:spPr/>
      <dgm:t>
        <a:bodyPr/>
        <a:lstStyle/>
        <a:p>
          <a:endParaRPr lang="en-GB" b="1"/>
        </a:p>
      </dgm:t>
    </dgm:pt>
    <dgm:pt modelId="{714F2682-89E7-4892-8380-B65AE92D32F2}">
      <dgm:prSet custT="1"/>
      <dgm:spPr/>
      <dgm:t>
        <a:bodyPr/>
        <a:lstStyle/>
        <a:p>
          <a:pPr rtl="0">
            <a:lnSpc>
              <a:spcPct val="100000"/>
            </a:lnSpc>
            <a:spcBef>
              <a:spcPts val="500"/>
            </a:spcBef>
            <a:spcAft>
              <a:spcPts val="0"/>
            </a:spcAft>
          </a:pPr>
          <a:r>
            <a:rPr lang="en-GB" sz="2200" b="0" dirty="0">
              <a:latin typeface="Calibri" panose="020F0502020204030204" pitchFamily="34" charset="0"/>
            </a:rPr>
            <a:t>Try and ensure all contact is with a familiar person</a:t>
          </a:r>
        </a:p>
      </dgm:t>
    </dgm:pt>
    <dgm:pt modelId="{2923044F-DC32-4D29-B258-B432989F8D10}" type="parTrans" cxnId="{C287A876-07BB-49A7-99DD-C9298C08BA1E}">
      <dgm:prSet/>
      <dgm:spPr/>
      <dgm:t>
        <a:bodyPr/>
        <a:lstStyle/>
        <a:p>
          <a:endParaRPr lang="en-US"/>
        </a:p>
      </dgm:t>
    </dgm:pt>
    <dgm:pt modelId="{19285FD4-DF49-4A96-B95A-75977E736BC3}" type="sibTrans" cxnId="{C287A876-07BB-49A7-99DD-C9298C08BA1E}">
      <dgm:prSet/>
      <dgm:spPr/>
      <dgm:t>
        <a:bodyPr/>
        <a:lstStyle/>
        <a:p>
          <a:endParaRPr lang="en-US"/>
        </a:p>
      </dgm:t>
    </dgm:pt>
    <dgm:pt modelId="{9413AF0E-E929-D648-B681-8DD12BCAD604}" type="pres">
      <dgm:prSet presAssocID="{A6BD579F-D4B6-493B-A7DE-61CAD395F527}" presName="diagram" presStyleCnt="0">
        <dgm:presLayoutVars>
          <dgm:dir/>
          <dgm:resizeHandles val="exact"/>
        </dgm:presLayoutVars>
      </dgm:prSet>
      <dgm:spPr/>
    </dgm:pt>
    <dgm:pt modelId="{F0260816-B75A-9C41-B7B9-4A9E731266A6}" type="pres">
      <dgm:prSet presAssocID="{9ADB313E-BF62-4FC0-8BEE-351B5D528875}" presName="node" presStyleLbl="node1" presStyleIdx="0" presStyleCnt="6" custLinFactNeighborX="338" custLinFactNeighborY="3462">
        <dgm:presLayoutVars>
          <dgm:bulletEnabled val="1"/>
        </dgm:presLayoutVars>
      </dgm:prSet>
      <dgm:spPr/>
    </dgm:pt>
    <dgm:pt modelId="{90377CB8-20F0-C842-A4F7-AC1F9CBEDE41}" type="pres">
      <dgm:prSet presAssocID="{333C7AC5-3D4A-4E4E-8710-E7890A469F8B}" presName="sibTrans" presStyleCnt="0"/>
      <dgm:spPr/>
    </dgm:pt>
    <dgm:pt modelId="{3EC9501B-90DB-174A-B4ED-2C8466361D2B}" type="pres">
      <dgm:prSet presAssocID="{6468D9AA-9FC9-4B47-B975-03BB7673B979}" presName="node" presStyleLbl="node1" presStyleIdx="1" presStyleCnt="6" custLinFactNeighborX="1480" custLinFactNeighborY="5238">
        <dgm:presLayoutVars>
          <dgm:bulletEnabled val="1"/>
        </dgm:presLayoutVars>
      </dgm:prSet>
      <dgm:spPr/>
    </dgm:pt>
    <dgm:pt modelId="{F6B516A2-DE5C-4A49-97D5-D82F2A09CFD7}" type="pres">
      <dgm:prSet presAssocID="{A22DC672-1B58-4C1D-A266-9F5712E1047C}" presName="sibTrans" presStyleCnt="0"/>
      <dgm:spPr/>
    </dgm:pt>
    <dgm:pt modelId="{6D9DFF3B-ACF8-C94C-8486-58285C10C566}" type="pres">
      <dgm:prSet presAssocID="{650147FA-237E-4FF4-BC75-9C6E40BAE278}" presName="node" presStyleLbl="node1" presStyleIdx="2" presStyleCnt="6" custLinFactNeighborY="5238">
        <dgm:presLayoutVars>
          <dgm:bulletEnabled val="1"/>
        </dgm:presLayoutVars>
      </dgm:prSet>
      <dgm:spPr/>
    </dgm:pt>
    <dgm:pt modelId="{72DA9581-B128-BF49-92C2-BB42EB31D6D4}" type="pres">
      <dgm:prSet presAssocID="{22EFEAC5-490B-4B9F-ABB1-3E6117C8025D}" presName="sibTrans" presStyleCnt="0"/>
      <dgm:spPr/>
    </dgm:pt>
    <dgm:pt modelId="{A95C533B-6A4D-0A45-8AD8-E1EC091DB307}" type="pres">
      <dgm:prSet presAssocID="{8530F02E-7E12-40EA-9BBC-2A510E7F140E}" presName="node" presStyleLbl="node1" presStyleIdx="3" presStyleCnt="6" custLinFactNeighborX="911" custLinFactNeighborY="19080">
        <dgm:presLayoutVars>
          <dgm:bulletEnabled val="1"/>
        </dgm:presLayoutVars>
      </dgm:prSet>
      <dgm:spPr/>
    </dgm:pt>
    <dgm:pt modelId="{E36F2CB4-92AA-464C-B113-7C4F76AA0849}" type="pres">
      <dgm:prSet presAssocID="{9B43ECD9-7B3D-4A8D-81FD-9C87D333E6FF}" presName="sibTrans" presStyleCnt="0"/>
      <dgm:spPr/>
    </dgm:pt>
    <dgm:pt modelId="{835844B4-B9CF-444E-96F7-52F1CDFA43D4}" type="pres">
      <dgm:prSet presAssocID="{DA60BE41-7739-4CCA-B27D-445672503379}" presName="node" presStyleLbl="node1" presStyleIdx="4" presStyleCnt="6" custLinFactNeighborX="2098" custLinFactNeighborY="19645">
        <dgm:presLayoutVars>
          <dgm:bulletEnabled val="1"/>
        </dgm:presLayoutVars>
      </dgm:prSet>
      <dgm:spPr/>
    </dgm:pt>
    <dgm:pt modelId="{3ACC7FD0-7F0C-485C-9D02-0DB8ABCB7610}" type="pres">
      <dgm:prSet presAssocID="{63B4BF20-EC8F-4848-9224-046501B6A2E3}" presName="sibTrans" presStyleCnt="0"/>
      <dgm:spPr/>
    </dgm:pt>
    <dgm:pt modelId="{8CB0220A-A19D-43E6-9F71-4B2A86ACFA80}" type="pres">
      <dgm:prSet presAssocID="{714F2682-89E7-4892-8380-B65AE92D32F2}" presName="node" presStyleLbl="node1" presStyleIdx="5" presStyleCnt="6" custLinFactNeighborX="-1716" custLinFactNeighborY="19645">
        <dgm:presLayoutVars>
          <dgm:bulletEnabled val="1"/>
        </dgm:presLayoutVars>
      </dgm:prSet>
      <dgm:spPr/>
    </dgm:pt>
  </dgm:ptLst>
  <dgm:cxnLst>
    <dgm:cxn modelId="{53032907-D802-45CA-B513-2D4247822969}" srcId="{A6BD579F-D4B6-493B-A7DE-61CAD395F527}" destId="{650147FA-237E-4FF4-BC75-9C6E40BAE278}" srcOrd="2" destOrd="0" parTransId="{900B200C-2C7C-4351-8541-11EC69CFD3AD}" sibTransId="{22EFEAC5-490B-4B9F-ABB1-3E6117C8025D}"/>
    <dgm:cxn modelId="{AF3DEE0C-46B5-4FBC-AA52-AEFC5BBC973A}" srcId="{A6BD579F-D4B6-493B-A7DE-61CAD395F527}" destId="{6468D9AA-9FC9-4B47-B975-03BB7673B979}" srcOrd="1" destOrd="0" parTransId="{C9187D9C-0549-4FA4-8818-9A5053A8B195}" sibTransId="{A22DC672-1B58-4C1D-A266-9F5712E1047C}"/>
    <dgm:cxn modelId="{D2BFB716-276D-442D-9D02-C84970D19A3A}" srcId="{A6BD579F-D4B6-493B-A7DE-61CAD395F527}" destId="{8530F02E-7E12-40EA-9BBC-2A510E7F140E}" srcOrd="3" destOrd="0" parTransId="{D4158BED-888C-4B0D-82A8-E37D989EF3F3}" sibTransId="{9B43ECD9-7B3D-4A8D-81FD-9C87D333E6FF}"/>
    <dgm:cxn modelId="{45D43B1A-1707-0340-A7E8-3A5E83EC6B63}" type="presOf" srcId="{650147FA-237E-4FF4-BC75-9C6E40BAE278}" destId="{6D9DFF3B-ACF8-C94C-8486-58285C10C566}" srcOrd="0" destOrd="0" presId="urn:microsoft.com/office/officeart/2005/8/layout/default"/>
    <dgm:cxn modelId="{6BF41B37-549A-EA45-95D1-9953A9758870}" type="presOf" srcId="{DA60BE41-7739-4CCA-B27D-445672503379}" destId="{835844B4-B9CF-444E-96F7-52F1CDFA43D4}" srcOrd="0" destOrd="0" presId="urn:microsoft.com/office/officeart/2005/8/layout/default"/>
    <dgm:cxn modelId="{E3A60E38-7740-A843-983B-B0EAA320F6DF}" type="presOf" srcId="{9ADB313E-BF62-4FC0-8BEE-351B5D528875}" destId="{F0260816-B75A-9C41-B7B9-4A9E731266A6}" srcOrd="0" destOrd="0" presId="urn:microsoft.com/office/officeart/2005/8/layout/default"/>
    <dgm:cxn modelId="{AD2D154F-9FBF-484A-A476-DF2F0518DF7B}" type="presOf" srcId="{6468D9AA-9FC9-4B47-B975-03BB7673B979}" destId="{3EC9501B-90DB-174A-B4ED-2C8466361D2B}" srcOrd="0" destOrd="0" presId="urn:microsoft.com/office/officeart/2005/8/layout/default"/>
    <dgm:cxn modelId="{C287A876-07BB-49A7-99DD-C9298C08BA1E}" srcId="{A6BD579F-D4B6-493B-A7DE-61CAD395F527}" destId="{714F2682-89E7-4892-8380-B65AE92D32F2}" srcOrd="5" destOrd="0" parTransId="{2923044F-DC32-4D29-B258-B432989F8D10}" sibTransId="{19285FD4-DF49-4A96-B95A-75977E736BC3}"/>
    <dgm:cxn modelId="{AEEC0BAF-E3AE-415D-A1A7-B4B490B7D19A}" type="presOf" srcId="{714F2682-89E7-4892-8380-B65AE92D32F2}" destId="{8CB0220A-A19D-43E6-9F71-4B2A86ACFA80}" srcOrd="0" destOrd="0" presId="urn:microsoft.com/office/officeart/2005/8/layout/default"/>
    <dgm:cxn modelId="{51BA44E1-AA24-A546-B37A-C5C14C3F485C}" type="presOf" srcId="{A6BD579F-D4B6-493B-A7DE-61CAD395F527}" destId="{9413AF0E-E929-D648-B681-8DD12BCAD604}" srcOrd="0" destOrd="0" presId="urn:microsoft.com/office/officeart/2005/8/layout/default"/>
    <dgm:cxn modelId="{FF4324E2-19BC-D941-BEE3-2AAC7B50E8E5}" type="presOf" srcId="{8530F02E-7E12-40EA-9BBC-2A510E7F140E}" destId="{A95C533B-6A4D-0A45-8AD8-E1EC091DB307}" srcOrd="0" destOrd="0" presId="urn:microsoft.com/office/officeart/2005/8/layout/default"/>
    <dgm:cxn modelId="{EE868BF4-0632-4BBF-B808-48F9D4C77BC8}" srcId="{A6BD579F-D4B6-493B-A7DE-61CAD395F527}" destId="{9ADB313E-BF62-4FC0-8BEE-351B5D528875}" srcOrd="0" destOrd="0" parTransId="{6CA4DEE7-62F1-4874-8E99-DC569E0CC0B7}" sibTransId="{333C7AC5-3D4A-4E4E-8710-E7890A469F8B}"/>
    <dgm:cxn modelId="{4BF337F8-D396-47FE-9600-ABBFD7962ED8}" srcId="{A6BD579F-D4B6-493B-A7DE-61CAD395F527}" destId="{DA60BE41-7739-4CCA-B27D-445672503379}" srcOrd="4" destOrd="0" parTransId="{B0F01C6D-AB91-4249-9E12-F2985C8A0500}" sibTransId="{63B4BF20-EC8F-4848-9224-046501B6A2E3}"/>
    <dgm:cxn modelId="{F71F3930-C63E-EC41-AE6B-4807B6044DFB}" type="presParOf" srcId="{9413AF0E-E929-D648-B681-8DD12BCAD604}" destId="{F0260816-B75A-9C41-B7B9-4A9E731266A6}" srcOrd="0" destOrd="0" presId="urn:microsoft.com/office/officeart/2005/8/layout/default"/>
    <dgm:cxn modelId="{5B3CB6CF-FA23-724A-AA5A-FA08E28994C2}" type="presParOf" srcId="{9413AF0E-E929-D648-B681-8DD12BCAD604}" destId="{90377CB8-20F0-C842-A4F7-AC1F9CBEDE41}" srcOrd="1" destOrd="0" presId="urn:microsoft.com/office/officeart/2005/8/layout/default"/>
    <dgm:cxn modelId="{BEF197EF-DD4E-7F41-80A5-D63B9B135385}" type="presParOf" srcId="{9413AF0E-E929-D648-B681-8DD12BCAD604}" destId="{3EC9501B-90DB-174A-B4ED-2C8466361D2B}" srcOrd="2" destOrd="0" presId="urn:microsoft.com/office/officeart/2005/8/layout/default"/>
    <dgm:cxn modelId="{1032700A-51AA-B944-B278-E23768D05FBC}" type="presParOf" srcId="{9413AF0E-E929-D648-B681-8DD12BCAD604}" destId="{F6B516A2-DE5C-4A49-97D5-D82F2A09CFD7}" srcOrd="3" destOrd="0" presId="urn:microsoft.com/office/officeart/2005/8/layout/default"/>
    <dgm:cxn modelId="{07236791-7AED-8843-AA23-5CEE2221852A}" type="presParOf" srcId="{9413AF0E-E929-D648-B681-8DD12BCAD604}" destId="{6D9DFF3B-ACF8-C94C-8486-58285C10C566}" srcOrd="4" destOrd="0" presId="urn:microsoft.com/office/officeart/2005/8/layout/default"/>
    <dgm:cxn modelId="{562AB942-E304-5243-9EC7-4D4A69613581}" type="presParOf" srcId="{9413AF0E-E929-D648-B681-8DD12BCAD604}" destId="{72DA9581-B128-BF49-92C2-BB42EB31D6D4}" srcOrd="5" destOrd="0" presId="urn:microsoft.com/office/officeart/2005/8/layout/default"/>
    <dgm:cxn modelId="{DD17D069-7B47-A54B-B924-6A2372DD73A9}" type="presParOf" srcId="{9413AF0E-E929-D648-B681-8DD12BCAD604}" destId="{A95C533B-6A4D-0A45-8AD8-E1EC091DB307}" srcOrd="6" destOrd="0" presId="urn:microsoft.com/office/officeart/2005/8/layout/default"/>
    <dgm:cxn modelId="{2A88A53D-3E6F-034F-8249-D86CA2A1139B}" type="presParOf" srcId="{9413AF0E-E929-D648-B681-8DD12BCAD604}" destId="{E36F2CB4-92AA-464C-B113-7C4F76AA0849}" srcOrd="7" destOrd="0" presId="urn:microsoft.com/office/officeart/2005/8/layout/default"/>
    <dgm:cxn modelId="{57E8EF34-3F8F-D243-825F-FAA16801BE47}" type="presParOf" srcId="{9413AF0E-E929-D648-B681-8DD12BCAD604}" destId="{835844B4-B9CF-444E-96F7-52F1CDFA43D4}" srcOrd="8" destOrd="0" presId="urn:microsoft.com/office/officeart/2005/8/layout/default"/>
    <dgm:cxn modelId="{1ED110ED-695D-4347-B7F8-7A3DB2DF12E2}" type="presParOf" srcId="{9413AF0E-E929-D648-B681-8DD12BCAD604}" destId="{3ACC7FD0-7F0C-485C-9D02-0DB8ABCB7610}" srcOrd="9" destOrd="0" presId="urn:microsoft.com/office/officeart/2005/8/layout/default"/>
    <dgm:cxn modelId="{166C2B10-15B0-428F-A8AD-7C431BD36563}" type="presParOf" srcId="{9413AF0E-E929-D648-B681-8DD12BCAD604}" destId="{8CB0220A-A19D-43E6-9F71-4B2A86ACFA80}"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6BD579F-D4B6-493B-A7DE-61CAD395F527}" type="doc">
      <dgm:prSet loTypeId="urn:microsoft.com/office/officeart/2005/8/layout/default" loCatId="list" qsTypeId="urn:microsoft.com/office/officeart/2005/8/quickstyle/3d4" qsCatId="3D" csTypeId="urn:microsoft.com/office/officeart/2005/8/colors/colorful1" csCatId="colorful" phldr="1"/>
      <dgm:spPr/>
      <dgm:t>
        <a:bodyPr/>
        <a:lstStyle/>
        <a:p>
          <a:endParaRPr lang="en-GB"/>
        </a:p>
      </dgm:t>
    </dgm:pt>
    <dgm:pt modelId="{9ADB313E-BF62-4FC0-8BEE-351B5D528875}">
      <dgm:prSet custT="1"/>
      <dgm:spPr/>
      <dgm:t>
        <a:bodyPr/>
        <a:lstStyle/>
        <a:p>
          <a:pPr rtl="0">
            <a:lnSpc>
              <a:spcPct val="100000"/>
            </a:lnSpc>
            <a:spcBef>
              <a:spcPts val="500"/>
            </a:spcBef>
            <a:spcAft>
              <a:spcPts val="0"/>
            </a:spcAft>
          </a:pPr>
          <a:r>
            <a:rPr lang="en-GB" sz="2000" b="0" dirty="0">
              <a:latin typeface="Calibri" panose="020F0502020204030204" pitchFamily="34" charset="0"/>
              <a:ea typeface="Century Gothic" charset="0"/>
              <a:cs typeface="Century Gothic" charset="0"/>
            </a:rPr>
            <a:t>Dim bright lights in offices</a:t>
          </a:r>
        </a:p>
      </dgm:t>
    </dgm:pt>
    <dgm:pt modelId="{6CA4DEE7-62F1-4874-8E99-DC569E0CC0B7}" type="parTrans" cxnId="{EE868BF4-0632-4BBF-B808-48F9D4C77BC8}">
      <dgm:prSet/>
      <dgm:spPr/>
      <dgm:t>
        <a:bodyPr/>
        <a:lstStyle/>
        <a:p>
          <a:endParaRPr lang="en-GB" b="1">
            <a:latin typeface="Century Gothic" charset="0"/>
            <a:ea typeface="Century Gothic" charset="0"/>
            <a:cs typeface="Century Gothic" charset="0"/>
          </a:endParaRPr>
        </a:p>
      </dgm:t>
    </dgm:pt>
    <dgm:pt modelId="{333C7AC5-3D4A-4E4E-8710-E7890A469F8B}" type="sibTrans" cxnId="{EE868BF4-0632-4BBF-B808-48F9D4C77BC8}">
      <dgm:prSet/>
      <dgm:spPr/>
      <dgm:t>
        <a:bodyPr/>
        <a:lstStyle/>
        <a:p>
          <a:endParaRPr lang="en-GB" b="1">
            <a:latin typeface="Century Gothic" charset="0"/>
            <a:ea typeface="Century Gothic" charset="0"/>
            <a:cs typeface="Century Gothic" charset="0"/>
          </a:endParaRPr>
        </a:p>
      </dgm:t>
    </dgm:pt>
    <dgm:pt modelId="{6468D9AA-9FC9-4B47-B975-03BB7673B979}">
      <dgm:prSet custT="1"/>
      <dgm:spPr/>
      <dgm:t>
        <a:bodyPr/>
        <a:lstStyle/>
        <a:p>
          <a:pPr rtl="0">
            <a:lnSpc>
              <a:spcPct val="100000"/>
            </a:lnSpc>
            <a:spcBef>
              <a:spcPts val="500"/>
            </a:spcBef>
            <a:spcAft>
              <a:spcPts val="0"/>
            </a:spcAft>
          </a:pPr>
          <a:r>
            <a:rPr lang="en-GB" sz="2000" b="0" dirty="0">
              <a:latin typeface="Calibri" panose="020F0502020204030204" pitchFamily="34" charset="0"/>
              <a:ea typeface="Century Gothic" charset="0"/>
              <a:cs typeface="Century Gothic" charset="0"/>
            </a:rPr>
            <a:t>Find a quiet place for meetings</a:t>
          </a:r>
        </a:p>
      </dgm:t>
    </dgm:pt>
    <dgm:pt modelId="{C9187D9C-0549-4FA4-8818-9A5053A8B195}" type="parTrans" cxnId="{AF3DEE0C-46B5-4FBC-AA52-AEFC5BBC973A}">
      <dgm:prSet/>
      <dgm:spPr/>
      <dgm:t>
        <a:bodyPr/>
        <a:lstStyle/>
        <a:p>
          <a:endParaRPr lang="en-GB" b="1">
            <a:latin typeface="Century Gothic" charset="0"/>
            <a:ea typeface="Century Gothic" charset="0"/>
            <a:cs typeface="Century Gothic" charset="0"/>
          </a:endParaRPr>
        </a:p>
      </dgm:t>
    </dgm:pt>
    <dgm:pt modelId="{A22DC672-1B58-4C1D-A266-9F5712E1047C}" type="sibTrans" cxnId="{AF3DEE0C-46B5-4FBC-AA52-AEFC5BBC973A}">
      <dgm:prSet/>
      <dgm:spPr/>
      <dgm:t>
        <a:bodyPr/>
        <a:lstStyle/>
        <a:p>
          <a:endParaRPr lang="en-GB" b="1">
            <a:latin typeface="Century Gothic" charset="0"/>
            <a:ea typeface="Century Gothic" charset="0"/>
            <a:cs typeface="Century Gothic" charset="0"/>
          </a:endParaRPr>
        </a:p>
      </dgm:t>
    </dgm:pt>
    <dgm:pt modelId="{8530F02E-7E12-40EA-9BBC-2A510E7F140E}">
      <dgm:prSet custT="1"/>
      <dgm:spPr/>
      <dgm:t>
        <a:bodyPr/>
        <a:lstStyle/>
        <a:p>
          <a:pPr rtl="0">
            <a:lnSpc>
              <a:spcPct val="100000"/>
            </a:lnSpc>
            <a:spcBef>
              <a:spcPts val="500"/>
            </a:spcBef>
            <a:spcAft>
              <a:spcPts val="0"/>
            </a:spcAft>
          </a:pPr>
          <a:r>
            <a:rPr lang="en-GB" sz="2000" b="0" dirty="0">
              <a:latin typeface="Calibri" panose="020F0502020204030204" pitchFamily="34" charset="0"/>
              <a:ea typeface="Century Gothic" charset="0"/>
              <a:cs typeface="Century Gothic" charset="0"/>
            </a:rPr>
            <a:t>Understand that sensory perceptions are different to yours</a:t>
          </a:r>
        </a:p>
      </dgm:t>
    </dgm:pt>
    <dgm:pt modelId="{D4158BED-888C-4B0D-82A8-E37D989EF3F3}" type="parTrans" cxnId="{D2BFB716-276D-442D-9D02-C84970D19A3A}">
      <dgm:prSet/>
      <dgm:spPr/>
      <dgm:t>
        <a:bodyPr/>
        <a:lstStyle/>
        <a:p>
          <a:endParaRPr lang="en-GB" b="1">
            <a:latin typeface="Century Gothic" charset="0"/>
            <a:ea typeface="Century Gothic" charset="0"/>
            <a:cs typeface="Century Gothic" charset="0"/>
          </a:endParaRPr>
        </a:p>
      </dgm:t>
    </dgm:pt>
    <dgm:pt modelId="{9B43ECD9-7B3D-4A8D-81FD-9C87D333E6FF}" type="sibTrans" cxnId="{D2BFB716-276D-442D-9D02-C84970D19A3A}">
      <dgm:prSet/>
      <dgm:spPr/>
      <dgm:t>
        <a:bodyPr/>
        <a:lstStyle/>
        <a:p>
          <a:endParaRPr lang="en-GB" b="1">
            <a:latin typeface="Century Gothic" charset="0"/>
            <a:ea typeface="Century Gothic" charset="0"/>
            <a:cs typeface="Century Gothic" charset="0"/>
          </a:endParaRPr>
        </a:p>
      </dgm:t>
    </dgm:pt>
    <dgm:pt modelId="{DA60BE41-7739-4CCA-B27D-445672503379}">
      <dgm:prSet custT="1"/>
      <dgm:spPr/>
      <dgm:t>
        <a:bodyPr/>
        <a:lstStyle/>
        <a:p>
          <a:pPr rtl="0">
            <a:lnSpc>
              <a:spcPct val="100000"/>
            </a:lnSpc>
            <a:spcBef>
              <a:spcPts val="500"/>
            </a:spcBef>
            <a:spcAft>
              <a:spcPts val="0"/>
            </a:spcAft>
          </a:pPr>
          <a:r>
            <a:rPr lang="en-GB" sz="2000" b="0" dirty="0">
              <a:latin typeface="Calibri" panose="020F0502020204030204" pitchFamily="34" charset="0"/>
              <a:ea typeface="Century Gothic" charset="0"/>
              <a:cs typeface="Century Gothic" charset="0"/>
            </a:rPr>
            <a:t>Ask about sensory issues, and take notice when informed of them</a:t>
          </a:r>
        </a:p>
      </dgm:t>
    </dgm:pt>
    <dgm:pt modelId="{B0F01C6D-AB91-4249-9E12-F2985C8A0500}" type="parTrans" cxnId="{4BF337F8-D396-47FE-9600-ABBFD7962ED8}">
      <dgm:prSet/>
      <dgm:spPr/>
      <dgm:t>
        <a:bodyPr/>
        <a:lstStyle/>
        <a:p>
          <a:endParaRPr lang="en-GB" b="1">
            <a:latin typeface="Century Gothic" charset="0"/>
            <a:ea typeface="Century Gothic" charset="0"/>
            <a:cs typeface="Century Gothic" charset="0"/>
          </a:endParaRPr>
        </a:p>
      </dgm:t>
    </dgm:pt>
    <dgm:pt modelId="{63B4BF20-EC8F-4848-9224-046501B6A2E3}" type="sibTrans" cxnId="{4BF337F8-D396-47FE-9600-ABBFD7962ED8}">
      <dgm:prSet/>
      <dgm:spPr/>
      <dgm:t>
        <a:bodyPr/>
        <a:lstStyle/>
        <a:p>
          <a:endParaRPr lang="en-GB" b="1">
            <a:latin typeface="Century Gothic" charset="0"/>
            <a:ea typeface="Century Gothic" charset="0"/>
            <a:cs typeface="Century Gothic" charset="0"/>
          </a:endParaRPr>
        </a:p>
      </dgm:t>
    </dgm:pt>
    <dgm:pt modelId="{6DD5F638-5E80-453D-BB76-F4A43D820515}">
      <dgm:prSet custT="1"/>
      <dgm:spPr/>
      <dgm:t>
        <a:bodyPr/>
        <a:lstStyle/>
        <a:p>
          <a:pPr rtl="0">
            <a:lnSpc>
              <a:spcPct val="100000"/>
            </a:lnSpc>
            <a:spcBef>
              <a:spcPts val="500"/>
            </a:spcBef>
            <a:spcAft>
              <a:spcPts val="0"/>
            </a:spcAft>
          </a:pPr>
          <a:r>
            <a:rPr lang="en-GB" sz="2000" b="0" dirty="0">
              <a:latin typeface="Calibri" panose="020F0502020204030204" pitchFamily="34" charset="0"/>
              <a:ea typeface="Century Gothic" charset="0"/>
              <a:cs typeface="Century Gothic" charset="0"/>
            </a:rPr>
            <a:t>Be aware background noise can impact on their ability to focus on what you are saying </a:t>
          </a:r>
        </a:p>
      </dgm:t>
    </dgm:pt>
    <dgm:pt modelId="{EA6E5719-1755-47E2-82C2-BCFA0E1F2029}" type="parTrans" cxnId="{5A8E4F63-1C96-49F7-9E43-7156153B20C5}">
      <dgm:prSet/>
      <dgm:spPr/>
      <dgm:t>
        <a:bodyPr/>
        <a:lstStyle/>
        <a:p>
          <a:endParaRPr lang="en-US">
            <a:latin typeface="Century Gothic" charset="0"/>
            <a:ea typeface="Century Gothic" charset="0"/>
            <a:cs typeface="Century Gothic" charset="0"/>
          </a:endParaRPr>
        </a:p>
      </dgm:t>
    </dgm:pt>
    <dgm:pt modelId="{B51984B5-960E-4300-AE8D-FEA5FF2FBAA1}" type="sibTrans" cxnId="{5A8E4F63-1C96-49F7-9E43-7156153B20C5}">
      <dgm:prSet/>
      <dgm:spPr/>
      <dgm:t>
        <a:bodyPr/>
        <a:lstStyle/>
        <a:p>
          <a:endParaRPr lang="en-US">
            <a:latin typeface="Century Gothic" charset="0"/>
            <a:ea typeface="Century Gothic" charset="0"/>
            <a:cs typeface="Century Gothic" charset="0"/>
          </a:endParaRPr>
        </a:p>
      </dgm:t>
    </dgm:pt>
    <dgm:pt modelId="{C7192EBF-0150-EC4E-947E-AA0F1C86D9FE}" type="pres">
      <dgm:prSet presAssocID="{A6BD579F-D4B6-493B-A7DE-61CAD395F527}" presName="diagram" presStyleCnt="0">
        <dgm:presLayoutVars>
          <dgm:dir/>
          <dgm:resizeHandles val="exact"/>
        </dgm:presLayoutVars>
      </dgm:prSet>
      <dgm:spPr/>
    </dgm:pt>
    <dgm:pt modelId="{DEAAE569-EE85-9447-A8C5-F6511D672FDE}" type="pres">
      <dgm:prSet presAssocID="{9ADB313E-BF62-4FC0-8BEE-351B5D528875}" presName="node" presStyleLbl="node1" presStyleIdx="0" presStyleCnt="5">
        <dgm:presLayoutVars>
          <dgm:bulletEnabled val="1"/>
        </dgm:presLayoutVars>
      </dgm:prSet>
      <dgm:spPr/>
    </dgm:pt>
    <dgm:pt modelId="{EFE68A13-465D-5345-9854-FC4AD611445B}" type="pres">
      <dgm:prSet presAssocID="{333C7AC5-3D4A-4E4E-8710-E7890A469F8B}" presName="sibTrans" presStyleCnt="0"/>
      <dgm:spPr/>
    </dgm:pt>
    <dgm:pt modelId="{A7D4A807-120E-644B-9B86-2B607609C98F}" type="pres">
      <dgm:prSet presAssocID="{6468D9AA-9FC9-4B47-B975-03BB7673B979}" presName="node" presStyleLbl="node1" presStyleIdx="1" presStyleCnt="5">
        <dgm:presLayoutVars>
          <dgm:bulletEnabled val="1"/>
        </dgm:presLayoutVars>
      </dgm:prSet>
      <dgm:spPr/>
    </dgm:pt>
    <dgm:pt modelId="{9ED65640-A4ED-2F48-A14D-143B96A5B95A}" type="pres">
      <dgm:prSet presAssocID="{A22DC672-1B58-4C1D-A266-9F5712E1047C}" presName="sibTrans" presStyleCnt="0"/>
      <dgm:spPr/>
    </dgm:pt>
    <dgm:pt modelId="{BC3F1140-7938-3748-99D7-50F32961869D}" type="pres">
      <dgm:prSet presAssocID="{6DD5F638-5E80-453D-BB76-F4A43D820515}" presName="node" presStyleLbl="node1" presStyleIdx="2" presStyleCnt="5">
        <dgm:presLayoutVars>
          <dgm:bulletEnabled val="1"/>
        </dgm:presLayoutVars>
      </dgm:prSet>
      <dgm:spPr/>
    </dgm:pt>
    <dgm:pt modelId="{46A364D1-032B-AB4C-92C0-DA3BE902A819}" type="pres">
      <dgm:prSet presAssocID="{B51984B5-960E-4300-AE8D-FEA5FF2FBAA1}" presName="sibTrans" presStyleCnt="0"/>
      <dgm:spPr/>
    </dgm:pt>
    <dgm:pt modelId="{093397AB-F2D1-8E40-9E65-93E14744BD8F}" type="pres">
      <dgm:prSet presAssocID="{8530F02E-7E12-40EA-9BBC-2A510E7F140E}" presName="node" presStyleLbl="node1" presStyleIdx="3" presStyleCnt="5">
        <dgm:presLayoutVars>
          <dgm:bulletEnabled val="1"/>
        </dgm:presLayoutVars>
      </dgm:prSet>
      <dgm:spPr/>
    </dgm:pt>
    <dgm:pt modelId="{6A473517-CD3A-864D-80B3-B23663967BB3}" type="pres">
      <dgm:prSet presAssocID="{9B43ECD9-7B3D-4A8D-81FD-9C87D333E6FF}" presName="sibTrans" presStyleCnt="0"/>
      <dgm:spPr/>
    </dgm:pt>
    <dgm:pt modelId="{59448F7F-2F28-874F-8934-086C563CB01F}" type="pres">
      <dgm:prSet presAssocID="{DA60BE41-7739-4CCA-B27D-445672503379}" presName="node" presStyleLbl="node1" presStyleIdx="4" presStyleCnt="5">
        <dgm:presLayoutVars>
          <dgm:bulletEnabled val="1"/>
        </dgm:presLayoutVars>
      </dgm:prSet>
      <dgm:spPr/>
    </dgm:pt>
  </dgm:ptLst>
  <dgm:cxnLst>
    <dgm:cxn modelId="{AF3DEE0C-46B5-4FBC-AA52-AEFC5BBC973A}" srcId="{A6BD579F-D4B6-493B-A7DE-61CAD395F527}" destId="{6468D9AA-9FC9-4B47-B975-03BB7673B979}" srcOrd="1" destOrd="0" parTransId="{C9187D9C-0549-4FA4-8818-9A5053A8B195}" sibTransId="{A22DC672-1B58-4C1D-A266-9F5712E1047C}"/>
    <dgm:cxn modelId="{D2BFB716-276D-442D-9D02-C84970D19A3A}" srcId="{A6BD579F-D4B6-493B-A7DE-61CAD395F527}" destId="{8530F02E-7E12-40EA-9BBC-2A510E7F140E}" srcOrd="3" destOrd="0" parTransId="{D4158BED-888C-4B0D-82A8-E37D989EF3F3}" sibTransId="{9B43ECD9-7B3D-4A8D-81FD-9C87D333E6FF}"/>
    <dgm:cxn modelId="{5F30F22F-BE08-794E-BF51-B8F7C7F37603}" type="presOf" srcId="{A6BD579F-D4B6-493B-A7DE-61CAD395F527}" destId="{C7192EBF-0150-EC4E-947E-AA0F1C86D9FE}" srcOrd="0" destOrd="0" presId="urn:microsoft.com/office/officeart/2005/8/layout/default"/>
    <dgm:cxn modelId="{5A8E4F63-1C96-49F7-9E43-7156153B20C5}" srcId="{A6BD579F-D4B6-493B-A7DE-61CAD395F527}" destId="{6DD5F638-5E80-453D-BB76-F4A43D820515}" srcOrd="2" destOrd="0" parTransId="{EA6E5719-1755-47E2-82C2-BCFA0E1F2029}" sibTransId="{B51984B5-960E-4300-AE8D-FEA5FF2FBAA1}"/>
    <dgm:cxn modelId="{AF68DE68-1BDD-FE4F-82A5-12AF99951025}" type="presOf" srcId="{6DD5F638-5E80-453D-BB76-F4A43D820515}" destId="{BC3F1140-7938-3748-99D7-50F32961869D}" srcOrd="0" destOrd="0" presId="urn:microsoft.com/office/officeart/2005/8/layout/default"/>
    <dgm:cxn modelId="{8210E84F-8620-374B-91A0-1549F1844D0C}" type="presOf" srcId="{6468D9AA-9FC9-4B47-B975-03BB7673B979}" destId="{A7D4A807-120E-644B-9B86-2B607609C98F}" srcOrd="0" destOrd="0" presId="urn:microsoft.com/office/officeart/2005/8/layout/default"/>
    <dgm:cxn modelId="{24223192-F523-7249-A5B3-B46B94C0749A}" type="presOf" srcId="{DA60BE41-7739-4CCA-B27D-445672503379}" destId="{59448F7F-2F28-874F-8934-086C563CB01F}" srcOrd="0" destOrd="0" presId="urn:microsoft.com/office/officeart/2005/8/layout/default"/>
    <dgm:cxn modelId="{08C12E9A-9AD2-C941-B646-2E15763322AE}" type="presOf" srcId="{8530F02E-7E12-40EA-9BBC-2A510E7F140E}" destId="{093397AB-F2D1-8E40-9E65-93E14744BD8F}" srcOrd="0" destOrd="0" presId="urn:microsoft.com/office/officeart/2005/8/layout/default"/>
    <dgm:cxn modelId="{4A7302A7-208D-1549-97EC-EAF8D12FBA65}" type="presOf" srcId="{9ADB313E-BF62-4FC0-8BEE-351B5D528875}" destId="{DEAAE569-EE85-9447-A8C5-F6511D672FDE}" srcOrd="0" destOrd="0" presId="urn:microsoft.com/office/officeart/2005/8/layout/default"/>
    <dgm:cxn modelId="{EE868BF4-0632-4BBF-B808-48F9D4C77BC8}" srcId="{A6BD579F-D4B6-493B-A7DE-61CAD395F527}" destId="{9ADB313E-BF62-4FC0-8BEE-351B5D528875}" srcOrd="0" destOrd="0" parTransId="{6CA4DEE7-62F1-4874-8E99-DC569E0CC0B7}" sibTransId="{333C7AC5-3D4A-4E4E-8710-E7890A469F8B}"/>
    <dgm:cxn modelId="{4BF337F8-D396-47FE-9600-ABBFD7962ED8}" srcId="{A6BD579F-D4B6-493B-A7DE-61CAD395F527}" destId="{DA60BE41-7739-4CCA-B27D-445672503379}" srcOrd="4" destOrd="0" parTransId="{B0F01C6D-AB91-4249-9E12-F2985C8A0500}" sibTransId="{63B4BF20-EC8F-4848-9224-046501B6A2E3}"/>
    <dgm:cxn modelId="{B291BB0E-B0C9-4C4A-9CC0-B2BCAEEEB9E8}" type="presParOf" srcId="{C7192EBF-0150-EC4E-947E-AA0F1C86D9FE}" destId="{DEAAE569-EE85-9447-A8C5-F6511D672FDE}" srcOrd="0" destOrd="0" presId="urn:microsoft.com/office/officeart/2005/8/layout/default"/>
    <dgm:cxn modelId="{2D4BAF4E-BE3E-CE40-A836-165C19F2B6FD}" type="presParOf" srcId="{C7192EBF-0150-EC4E-947E-AA0F1C86D9FE}" destId="{EFE68A13-465D-5345-9854-FC4AD611445B}" srcOrd="1" destOrd="0" presId="urn:microsoft.com/office/officeart/2005/8/layout/default"/>
    <dgm:cxn modelId="{B16BB1B0-9B62-D244-A498-BF510B75F873}" type="presParOf" srcId="{C7192EBF-0150-EC4E-947E-AA0F1C86D9FE}" destId="{A7D4A807-120E-644B-9B86-2B607609C98F}" srcOrd="2" destOrd="0" presId="urn:microsoft.com/office/officeart/2005/8/layout/default"/>
    <dgm:cxn modelId="{54BAC851-EE70-A147-8F64-A57BF548DB20}" type="presParOf" srcId="{C7192EBF-0150-EC4E-947E-AA0F1C86D9FE}" destId="{9ED65640-A4ED-2F48-A14D-143B96A5B95A}" srcOrd="3" destOrd="0" presId="urn:microsoft.com/office/officeart/2005/8/layout/default"/>
    <dgm:cxn modelId="{9649A384-D1E6-9647-BD96-B9C2CC68B1AF}" type="presParOf" srcId="{C7192EBF-0150-EC4E-947E-AA0F1C86D9FE}" destId="{BC3F1140-7938-3748-99D7-50F32961869D}" srcOrd="4" destOrd="0" presId="urn:microsoft.com/office/officeart/2005/8/layout/default"/>
    <dgm:cxn modelId="{B177D25D-A0A1-1E4E-A532-1A8AE50F8D5A}" type="presParOf" srcId="{C7192EBF-0150-EC4E-947E-AA0F1C86D9FE}" destId="{46A364D1-032B-AB4C-92C0-DA3BE902A819}" srcOrd="5" destOrd="0" presId="urn:microsoft.com/office/officeart/2005/8/layout/default"/>
    <dgm:cxn modelId="{9A92F56F-99D3-9045-AFFD-3214DA96FA06}" type="presParOf" srcId="{C7192EBF-0150-EC4E-947E-AA0F1C86D9FE}" destId="{093397AB-F2D1-8E40-9E65-93E14744BD8F}" srcOrd="6" destOrd="0" presId="urn:microsoft.com/office/officeart/2005/8/layout/default"/>
    <dgm:cxn modelId="{13FC0A49-7251-3A41-9C50-77F5EA538877}" type="presParOf" srcId="{C7192EBF-0150-EC4E-947E-AA0F1C86D9FE}" destId="{6A473517-CD3A-864D-80B3-B23663967BB3}" srcOrd="7" destOrd="0" presId="urn:microsoft.com/office/officeart/2005/8/layout/default"/>
    <dgm:cxn modelId="{4B266436-C750-4042-BEEC-C88EFAA3E408}" type="presParOf" srcId="{C7192EBF-0150-EC4E-947E-AA0F1C86D9FE}" destId="{59448F7F-2F28-874F-8934-086C563CB01F}"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7949B4-3E3A-400C-B12E-E58609BC90A0}">
      <dsp:nvSpPr>
        <dsp:cNvPr id="0" name=""/>
        <dsp:cNvSpPr/>
      </dsp:nvSpPr>
      <dsp:spPr>
        <a:xfrm>
          <a:off x="0" y="0"/>
          <a:ext cx="8229600" cy="1085760"/>
        </a:xfrm>
        <a:prstGeom prst="roundRect">
          <a:avLst/>
        </a:prstGeom>
        <a:solidFill>
          <a:srgbClr val="D41F29"/>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ct val="35000"/>
            </a:spcAft>
            <a:buNone/>
          </a:pPr>
          <a:r>
            <a:rPr lang="en-GB" sz="2000" kern="1200" dirty="0">
              <a:solidFill>
                <a:schemeClr val="bg1"/>
              </a:solidFill>
              <a:latin typeface="Calibri" panose="020F0502020204030204" pitchFamily="34" charset="0"/>
              <a:ea typeface="Century Gothic" charset="0"/>
              <a:cs typeface="Century Gothic" charset="0"/>
            </a:rPr>
            <a:t>It is estimated that 1 in every 100 people in the UK have Autism</a:t>
          </a:r>
        </a:p>
      </dsp:txBody>
      <dsp:txXfrm>
        <a:off x="53002" y="53002"/>
        <a:ext cx="8123596" cy="979756"/>
      </dsp:txXfrm>
    </dsp:sp>
    <dsp:sp modelId="{C2A45298-B07F-495A-A500-A76889132E85}">
      <dsp:nvSpPr>
        <dsp:cNvPr id="0" name=""/>
        <dsp:cNvSpPr/>
      </dsp:nvSpPr>
      <dsp:spPr>
        <a:xfrm>
          <a:off x="0" y="1232776"/>
          <a:ext cx="8229600" cy="1085760"/>
        </a:xfrm>
        <a:prstGeom prst="roundRect">
          <a:avLst/>
        </a:prstGeom>
        <a:solidFill>
          <a:srgbClr val="D5963C"/>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ct val="35000"/>
            </a:spcAft>
            <a:buNone/>
          </a:pPr>
          <a:r>
            <a:rPr lang="en-GB" sz="2000" kern="1200" dirty="0">
              <a:solidFill>
                <a:schemeClr val="bg1"/>
              </a:solidFill>
              <a:latin typeface="Calibri" panose="020F0502020204030204" pitchFamily="34" charset="0"/>
              <a:ea typeface="Century Gothic" charset="0"/>
              <a:cs typeface="Century Gothic" charset="0"/>
            </a:rPr>
            <a:t>Autism is a lifelong condition and affects people from all backgrounds</a:t>
          </a:r>
        </a:p>
      </dsp:txBody>
      <dsp:txXfrm>
        <a:off x="53002" y="1285778"/>
        <a:ext cx="8123596" cy="979756"/>
      </dsp:txXfrm>
    </dsp:sp>
    <dsp:sp modelId="{786A791D-40D4-43BF-8045-CCEE56644D27}">
      <dsp:nvSpPr>
        <dsp:cNvPr id="0" name=""/>
        <dsp:cNvSpPr/>
      </dsp:nvSpPr>
      <dsp:spPr>
        <a:xfrm>
          <a:off x="0" y="2528866"/>
          <a:ext cx="8229600" cy="1085760"/>
        </a:xfrm>
        <a:prstGeom prst="roundRect">
          <a:avLst/>
        </a:prstGeom>
        <a:solidFill>
          <a:srgbClr val="DAD821"/>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ct val="35000"/>
            </a:spcAft>
            <a:buNone/>
          </a:pPr>
          <a:r>
            <a:rPr lang="en-GB" sz="2000" kern="1200" dirty="0">
              <a:solidFill>
                <a:schemeClr val="bg1"/>
              </a:solidFill>
              <a:latin typeface="Calibri" panose="020F0502020204030204" pitchFamily="34" charset="0"/>
              <a:ea typeface="Century Gothic" charset="0"/>
              <a:cs typeface="Century Gothic" charset="0"/>
            </a:rPr>
            <a:t>Autism affects more males than females</a:t>
          </a:r>
        </a:p>
      </dsp:txBody>
      <dsp:txXfrm>
        <a:off x="53002" y="2581868"/>
        <a:ext cx="8123596" cy="979756"/>
      </dsp:txXfrm>
    </dsp:sp>
    <dsp:sp modelId="{E2260704-B24E-4B33-BF88-6B1E8D92DA78}">
      <dsp:nvSpPr>
        <dsp:cNvPr id="0" name=""/>
        <dsp:cNvSpPr/>
      </dsp:nvSpPr>
      <dsp:spPr>
        <a:xfrm>
          <a:off x="0" y="3805921"/>
          <a:ext cx="8229600" cy="1085760"/>
        </a:xfrm>
        <a:prstGeom prst="roundRect">
          <a:avLst/>
        </a:prstGeom>
        <a:solidFill>
          <a:srgbClr val="70A43E"/>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ct val="35000"/>
            </a:spcAft>
            <a:buNone/>
          </a:pPr>
          <a:r>
            <a:rPr lang="en-GB" sz="2000" kern="1200" dirty="0">
              <a:solidFill>
                <a:schemeClr val="bg1"/>
              </a:solidFill>
              <a:latin typeface="Calibri" panose="020F0502020204030204" pitchFamily="34" charset="0"/>
              <a:ea typeface="Century Gothic" charset="0"/>
              <a:cs typeface="Century Gothic" charset="0"/>
            </a:rPr>
            <a:t>Many people with autism have not been diagnosed, and therefore may not realise they have the condition</a:t>
          </a:r>
        </a:p>
      </dsp:txBody>
      <dsp:txXfrm>
        <a:off x="53002" y="3858923"/>
        <a:ext cx="8123596" cy="9797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64C5F8-D23D-2846-B855-0F1713DD3FBB}">
      <dsp:nvSpPr>
        <dsp:cNvPr id="0" name=""/>
        <dsp:cNvSpPr/>
      </dsp:nvSpPr>
      <dsp:spPr>
        <a:xfrm>
          <a:off x="1003420" y="93487"/>
          <a:ext cx="2016003" cy="1223997"/>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Autism Spectrum Disorder (ASD)</a:t>
          </a:r>
        </a:p>
      </dsp:txBody>
      <dsp:txXfrm>
        <a:off x="1003420" y="93487"/>
        <a:ext cx="2016003" cy="1223997"/>
      </dsp:txXfrm>
    </dsp:sp>
    <dsp:sp modelId="{5F0239F3-E989-DB47-9DEC-F2B95DBBD04F}">
      <dsp:nvSpPr>
        <dsp:cNvPr id="0" name=""/>
        <dsp:cNvSpPr/>
      </dsp:nvSpPr>
      <dsp:spPr>
        <a:xfrm>
          <a:off x="3159384" y="94345"/>
          <a:ext cx="2016003" cy="122399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Asperger’s Syndrome</a:t>
          </a:r>
        </a:p>
      </dsp:txBody>
      <dsp:txXfrm>
        <a:off x="3159384" y="94345"/>
        <a:ext cx="2016003" cy="1223997"/>
      </dsp:txXfrm>
    </dsp:sp>
    <dsp:sp modelId="{64086311-279F-9E4C-893C-B3A5914F3EE8}">
      <dsp:nvSpPr>
        <dsp:cNvPr id="0" name=""/>
        <dsp:cNvSpPr/>
      </dsp:nvSpPr>
      <dsp:spPr>
        <a:xfrm>
          <a:off x="1003420" y="1461777"/>
          <a:ext cx="2016003" cy="1223997"/>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Autistic Spectrum Condition (ASC)</a:t>
          </a:r>
        </a:p>
      </dsp:txBody>
      <dsp:txXfrm>
        <a:off x="1003420" y="1461777"/>
        <a:ext cx="2016003" cy="1223997"/>
      </dsp:txXfrm>
    </dsp:sp>
    <dsp:sp modelId="{3A8AF02B-B89C-5F4B-8C1C-ECA1422E3C1B}">
      <dsp:nvSpPr>
        <dsp:cNvPr id="0" name=""/>
        <dsp:cNvSpPr/>
      </dsp:nvSpPr>
      <dsp:spPr>
        <a:xfrm>
          <a:off x="3163438" y="1461636"/>
          <a:ext cx="2016003" cy="1223997"/>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Childhood Autism</a:t>
          </a:r>
        </a:p>
      </dsp:txBody>
      <dsp:txXfrm>
        <a:off x="3163438" y="1461636"/>
        <a:ext cx="2016003" cy="1223997"/>
      </dsp:txXfrm>
    </dsp:sp>
    <dsp:sp modelId="{F21368B1-0785-714F-8686-82FC5FDE5F2F}">
      <dsp:nvSpPr>
        <dsp:cNvPr id="0" name=""/>
        <dsp:cNvSpPr/>
      </dsp:nvSpPr>
      <dsp:spPr>
        <a:xfrm>
          <a:off x="2083321" y="2829797"/>
          <a:ext cx="2016003" cy="1223997"/>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rPr>
            <a:t>Pervasive Developmental Disorder</a:t>
          </a:r>
        </a:p>
      </dsp:txBody>
      <dsp:txXfrm>
        <a:off x="2083321" y="2829797"/>
        <a:ext cx="2016003" cy="12239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30628D-95FA-E741-8C05-DB14FEB318BB}">
      <dsp:nvSpPr>
        <dsp:cNvPr id="0" name=""/>
        <dsp:cNvSpPr/>
      </dsp:nvSpPr>
      <dsp:spPr>
        <a:xfrm>
          <a:off x="0" y="0"/>
          <a:ext cx="8136904" cy="976967"/>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latin typeface="Calibri" panose="020F0502020204030204" pitchFamily="34" charset="0"/>
              <a:ea typeface="Century Gothic" charset="0"/>
              <a:cs typeface="Century Gothic" charset="0"/>
            </a:rPr>
            <a:t>S</a:t>
          </a:r>
          <a:r>
            <a:rPr lang="en-GB" sz="1800" kern="1200" dirty="0">
              <a:latin typeface="Calibri" panose="020F0502020204030204" pitchFamily="34" charset="0"/>
              <a:ea typeface="Century Gothic" charset="0"/>
              <a:cs typeface="Century Gothic" charset="0"/>
            </a:rPr>
            <a:t>ocial Interaction and Verbal Communication are Impaired </a:t>
          </a:r>
        </a:p>
      </dsp:txBody>
      <dsp:txXfrm>
        <a:off x="1725077" y="0"/>
        <a:ext cx="6411826" cy="976967"/>
      </dsp:txXfrm>
    </dsp:sp>
    <dsp:sp modelId="{0E26BE41-D710-AF41-B4F9-EE0E836F7E42}">
      <dsp:nvSpPr>
        <dsp:cNvPr id="0" name=""/>
        <dsp:cNvSpPr/>
      </dsp:nvSpPr>
      <dsp:spPr>
        <a:xfrm>
          <a:off x="108535" y="94656"/>
          <a:ext cx="1627380" cy="781573"/>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t="-49000" b="-49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A3E817-2E4B-A54A-8268-5D0A6CD33B10}">
      <dsp:nvSpPr>
        <dsp:cNvPr id="0" name=""/>
        <dsp:cNvSpPr/>
      </dsp:nvSpPr>
      <dsp:spPr>
        <a:xfrm>
          <a:off x="0" y="1061904"/>
          <a:ext cx="8136904" cy="97696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latin typeface="Calibri" panose="020F0502020204030204" pitchFamily="34" charset="0"/>
              <a:ea typeface="Century Gothic" charset="0"/>
              <a:cs typeface="Century Gothic" charset="0"/>
            </a:rPr>
            <a:t>I</a:t>
          </a:r>
          <a:r>
            <a:rPr lang="en-GB" sz="1800" kern="1200" dirty="0">
              <a:latin typeface="Calibri" panose="020F0502020204030204" pitchFamily="34" charset="0"/>
              <a:ea typeface="Century Gothic" charset="0"/>
              <a:cs typeface="Century Gothic" charset="0"/>
            </a:rPr>
            <a:t>magination, ideas and creativity are reduced </a:t>
          </a:r>
          <a:endParaRPr lang="en-US" sz="1800" kern="1200" dirty="0">
            <a:latin typeface="Calibri" panose="020F0502020204030204" pitchFamily="34" charset="0"/>
            <a:ea typeface="Century Gothic" charset="0"/>
            <a:cs typeface="Century Gothic" charset="0"/>
          </a:endParaRPr>
        </a:p>
      </dsp:txBody>
      <dsp:txXfrm>
        <a:off x="1725077" y="1061904"/>
        <a:ext cx="6411826" cy="976967"/>
      </dsp:txXfrm>
    </dsp:sp>
    <dsp:sp modelId="{D7D6B002-04C9-F248-B6E6-E962D9225E33}">
      <dsp:nvSpPr>
        <dsp:cNvPr id="0" name=""/>
        <dsp:cNvSpPr/>
      </dsp:nvSpPr>
      <dsp:spPr>
        <a:xfrm>
          <a:off x="71072" y="1185287"/>
          <a:ext cx="1627380" cy="781573"/>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16000" b="-1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8063540-A97E-2840-A64E-45B7E209D1E8}">
      <dsp:nvSpPr>
        <dsp:cNvPr id="0" name=""/>
        <dsp:cNvSpPr/>
      </dsp:nvSpPr>
      <dsp:spPr>
        <a:xfrm>
          <a:off x="0" y="2142019"/>
          <a:ext cx="8136904" cy="97696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latin typeface="Calibri" panose="020F0502020204030204" pitchFamily="34" charset="0"/>
              <a:ea typeface="Century Gothic" charset="0"/>
              <a:cs typeface="Century Gothic" charset="0"/>
            </a:rPr>
            <a:t>G</a:t>
          </a:r>
          <a:r>
            <a:rPr lang="en-GB" sz="1800" kern="1200" dirty="0">
              <a:latin typeface="Calibri" panose="020F0502020204030204" pitchFamily="34" charset="0"/>
              <a:ea typeface="Century Gothic" charset="0"/>
              <a:cs typeface="Century Gothic" charset="0"/>
            </a:rPr>
            <a:t>estures and non verbal communication are limited </a:t>
          </a:r>
        </a:p>
      </dsp:txBody>
      <dsp:txXfrm>
        <a:off x="1725077" y="2142019"/>
        <a:ext cx="6411826" cy="976967"/>
      </dsp:txXfrm>
    </dsp:sp>
    <dsp:sp modelId="{79CE5369-D25F-7343-BDCB-DD7448C5CA36}">
      <dsp:nvSpPr>
        <dsp:cNvPr id="0" name=""/>
        <dsp:cNvSpPr/>
      </dsp:nvSpPr>
      <dsp:spPr>
        <a:xfrm>
          <a:off x="71072" y="2247024"/>
          <a:ext cx="1627380" cy="781573"/>
        </a:xfrm>
        <a:prstGeom prst="roundRect">
          <a:avLst>
            <a:gd name="adj" fmla="val 10000"/>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t="-16000" b="-1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489C13-379B-2149-AB53-A73CB00AF088}">
      <dsp:nvSpPr>
        <dsp:cNvPr id="0" name=""/>
        <dsp:cNvSpPr/>
      </dsp:nvSpPr>
      <dsp:spPr>
        <a:xfrm>
          <a:off x="0" y="3222144"/>
          <a:ext cx="8136904" cy="97696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latin typeface="Calibri" panose="020F0502020204030204" pitchFamily="34" charset="0"/>
              <a:ea typeface="Century Gothic" charset="0"/>
              <a:cs typeface="Century Gothic" charset="0"/>
            </a:rPr>
            <a:t>N</a:t>
          </a:r>
          <a:r>
            <a:rPr lang="en-GB" sz="1800" kern="1200" dirty="0">
              <a:latin typeface="Calibri" panose="020F0502020204030204" pitchFamily="34" charset="0"/>
              <a:ea typeface="Century Gothic" charset="0"/>
              <a:cs typeface="Century Gothic" charset="0"/>
            </a:rPr>
            <a:t>arrow range of interests, routines and repetitive behaviours </a:t>
          </a:r>
        </a:p>
      </dsp:txBody>
      <dsp:txXfrm>
        <a:off x="1725077" y="3222144"/>
        <a:ext cx="6411826" cy="976967"/>
      </dsp:txXfrm>
    </dsp:sp>
    <dsp:sp modelId="{924182AF-A6BC-F042-BA44-8803AF7E717E}">
      <dsp:nvSpPr>
        <dsp:cNvPr id="0" name=""/>
        <dsp:cNvSpPr/>
      </dsp:nvSpPr>
      <dsp:spPr>
        <a:xfrm>
          <a:off x="71072" y="3321688"/>
          <a:ext cx="1627380" cy="781573"/>
        </a:xfrm>
        <a:prstGeom prst="roundRect">
          <a:avLst>
            <a:gd name="adj" fmla="val 10000"/>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t="-86000" b="-8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73FD87-DB72-454F-8D88-C334481B06A4}">
      <dsp:nvSpPr>
        <dsp:cNvPr id="0" name=""/>
        <dsp:cNvSpPr/>
      </dsp:nvSpPr>
      <dsp:spPr>
        <a:xfrm>
          <a:off x="0" y="4302260"/>
          <a:ext cx="8136904" cy="976967"/>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latin typeface="Calibri" panose="020F0502020204030204" pitchFamily="34" charset="0"/>
              <a:ea typeface="Century Gothic" charset="0"/>
              <a:cs typeface="Century Gothic" charset="0"/>
            </a:rPr>
            <a:t>S</a:t>
          </a:r>
          <a:r>
            <a:rPr lang="en-GB" sz="1800" kern="1200" dirty="0">
              <a:latin typeface="Calibri" panose="020F0502020204030204" pitchFamily="34" charset="0"/>
              <a:ea typeface="Century Gothic" charset="0"/>
              <a:cs typeface="Century Gothic" charset="0"/>
            </a:rPr>
            <a:t>ensory responses are unusual </a:t>
          </a:r>
          <a:endParaRPr lang="en-GB" sz="3200" kern="1200" dirty="0">
            <a:latin typeface="Calibri" panose="020F0502020204030204" pitchFamily="34" charset="0"/>
            <a:ea typeface="Century Gothic" charset="0"/>
            <a:cs typeface="Century Gothic" charset="0"/>
          </a:endParaRPr>
        </a:p>
      </dsp:txBody>
      <dsp:txXfrm>
        <a:off x="1725077" y="4302260"/>
        <a:ext cx="6411826" cy="976967"/>
      </dsp:txXfrm>
    </dsp:sp>
    <dsp:sp modelId="{1806E549-AD9C-F047-BCA6-CD548400E5BF}">
      <dsp:nvSpPr>
        <dsp:cNvPr id="0" name=""/>
        <dsp:cNvSpPr/>
      </dsp:nvSpPr>
      <dsp:spPr>
        <a:xfrm>
          <a:off x="71072" y="4396351"/>
          <a:ext cx="1627380" cy="781573"/>
        </a:xfrm>
        <a:prstGeom prst="roundRect">
          <a:avLst>
            <a:gd name="adj" fmla="val 10000"/>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t="-16000" b="-1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97B8AA-1007-F448-9FED-19DD31D3CB87}">
      <dsp:nvSpPr>
        <dsp:cNvPr id="0" name=""/>
        <dsp:cNvSpPr/>
      </dsp:nvSpPr>
      <dsp:spPr>
        <a:xfrm>
          <a:off x="0" y="852654"/>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Speak slowly and clearly</a:t>
          </a:r>
        </a:p>
      </dsp:txBody>
      <dsp:txXfrm>
        <a:off x="0" y="852654"/>
        <a:ext cx="2655295" cy="1593177"/>
      </dsp:txXfrm>
    </dsp:sp>
    <dsp:sp modelId="{69007284-89D4-0547-8567-41CB7DD2B5CF}">
      <dsp:nvSpPr>
        <dsp:cNvPr id="0" name=""/>
        <dsp:cNvSpPr/>
      </dsp:nvSpPr>
      <dsp:spPr>
        <a:xfrm>
          <a:off x="2920824" y="852654"/>
          <a:ext cx="2655295" cy="1593177"/>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Don’t use idioms or metaphors</a:t>
          </a:r>
        </a:p>
      </dsp:txBody>
      <dsp:txXfrm>
        <a:off x="2920824" y="852654"/>
        <a:ext cx="2655295" cy="1593177"/>
      </dsp:txXfrm>
    </dsp:sp>
    <dsp:sp modelId="{8A9D93E9-572F-5A43-9DD2-C3989E76121B}">
      <dsp:nvSpPr>
        <dsp:cNvPr id="0" name=""/>
        <dsp:cNvSpPr/>
      </dsp:nvSpPr>
      <dsp:spPr>
        <a:xfrm>
          <a:off x="5841649" y="852654"/>
          <a:ext cx="2655295" cy="1593177"/>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Allow time for the person to process information</a:t>
          </a:r>
        </a:p>
      </dsp:txBody>
      <dsp:txXfrm>
        <a:off x="5841649" y="852654"/>
        <a:ext cx="2655295" cy="1593177"/>
      </dsp:txXfrm>
    </dsp:sp>
    <dsp:sp modelId="{CC8D1091-A701-3042-8C06-8452A7DC3258}">
      <dsp:nvSpPr>
        <dsp:cNvPr id="0" name=""/>
        <dsp:cNvSpPr/>
      </dsp:nvSpPr>
      <dsp:spPr>
        <a:xfrm>
          <a:off x="0" y="2711360"/>
          <a:ext cx="2655295" cy="1593177"/>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Keep instructions short</a:t>
          </a:r>
        </a:p>
      </dsp:txBody>
      <dsp:txXfrm>
        <a:off x="0" y="2711360"/>
        <a:ext cx="2655295" cy="1593177"/>
      </dsp:txXfrm>
    </dsp:sp>
    <dsp:sp modelId="{09775631-6F8C-CB4D-B218-CB41CBDDD29E}">
      <dsp:nvSpPr>
        <dsp:cNvPr id="0" name=""/>
        <dsp:cNvSpPr/>
      </dsp:nvSpPr>
      <dsp:spPr>
        <a:xfrm>
          <a:off x="2920824" y="2711360"/>
          <a:ext cx="2655295" cy="1593177"/>
        </a:xfrm>
        <a:prstGeom prst="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Avoid relying on gesture, facial expression or tone of voice</a:t>
          </a:r>
        </a:p>
      </dsp:txBody>
      <dsp:txXfrm>
        <a:off x="2920824" y="2711360"/>
        <a:ext cx="2655295" cy="1593177"/>
      </dsp:txXfrm>
    </dsp:sp>
    <dsp:sp modelId="{A33C0898-8D60-4B79-A541-24E9747522F7}">
      <dsp:nvSpPr>
        <dsp:cNvPr id="0" name=""/>
        <dsp:cNvSpPr/>
      </dsp:nvSpPr>
      <dsp:spPr>
        <a:xfrm>
          <a:off x="5841649" y="2711360"/>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Ensure letters are clear, concise and structured</a:t>
          </a:r>
        </a:p>
      </dsp:txBody>
      <dsp:txXfrm>
        <a:off x="5841649" y="2711360"/>
        <a:ext cx="2655295" cy="15931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4D72FF-60E0-F140-808B-7D9AA1769243}">
      <dsp:nvSpPr>
        <dsp:cNvPr id="0" name=""/>
        <dsp:cNvSpPr/>
      </dsp:nvSpPr>
      <dsp:spPr>
        <a:xfrm>
          <a:off x="0" y="852654"/>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en-GB" sz="1800" b="0" kern="1200" dirty="0">
              <a:latin typeface="Calibri" panose="020F0502020204030204" pitchFamily="34" charset="0"/>
            </a:rPr>
            <a:t>Explain</a:t>
          </a:r>
          <a:r>
            <a:rPr lang="en-GB" sz="1800" b="0" kern="1200" baseline="0" dirty="0">
              <a:latin typeface="Calibri" panose="020F0502020204030204" pitchFamily="34" charset="0"/>
            </a:rPr>
            <a:t> “rules” rather than assuming they are understood</a:t>
          </a:r>
          <a:endParaRPr lang="en-GB" sz="1800" b="0" kern="1200" dirty="0">
            <a:latin typeface="Calibri" panose="020F0502020204030204" pitchFamily="34" charset="0"/>
          </a:endParaRPr>
        </a:p>
      </dsp:txBody>
      <dsp:txXfrm>
        <a:off x="0" y="852654"/>
        <a:ext cx="2655295" cy="1593177"/>
      </dsp:txXfrm>
    </dsp:sp>
    <dsp:sp modelId="{592A0AD9-20E5-7245-8BAB-EC2C0BBF6391}">
      <dsp:nvSpPr>
        <dsp:cNvPr id="0" name=""/>
        <dsp:cNvSpPr/>
      </dsp:nvSpPr>
      <dsp:spPr>
        <a:xfrm>
          <a:off x="2920824" y="852654"/>
          <a:ext cx="2655295" cy="1593177"/>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en-GB" sz="1800" b="0" kern="1200" dirty="0">
              <a:latin typeface="Calibri" panose="020F0502020204030204" pitchFamily="34" charset="0"/>
            </a:rPr>
            <a:t>Initiate social interactions, if the person needs help they may not feel confident enough to ask </a:t>
          </a:r>
        </a:p>
      </dsp:txBody>
      <dsp:txXfrm>
        <a:off x="2920824" y="852654"/>
        <a:ext cx="2655295" cy="1593177"/>
      </dsp:txXfrm>
    </dsp:sp>
    <dsp:sp modelId="{B788A27E-9A52-A04D-989C-3B2A5D227312}">
      <dsp:nvSpPr>
        <dsp:cNvPr id="0" name=""/>
        <dsp:cNvSpPr/>
      </dsp:nvSpPr>
      <dsp:spPr>
        <a:xfrm>
          <a:off x="5841649" y="852654"/>
          <a:ext cx="2655295" cy="1593177"/>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en-GB" sz="1800" b="0" kern="1200" dirty="0">
              <a:latin typeface="Calibri" panose="020F0502020204030204" pitchFamily="34" charset="0"/>
            </a:rPr>
            <a:t>Stick to facts and keep social chit chat to a minimum  </a:t>
          </a:r>
        </a:p>
      </dsp:txBody>
      <dsp:txXfrm>
        <a:off x="5841649" y="852654"/>
        <a:ext cx="2655295" cy="1593177"/>
      </dsp:txXfrm>
    </dsp:sp>
    <dsp:sp modelId="{3CB78652-8B93-5C4A-8F90-D42461F0C0C9}">
      <dsp:nvSpPr>
        <dsp:cNvPr id="0" name=""/>
        <dsp:cNvSpPr/>
      </dsp:nvSpPr>
      <dsp:spPr>
        <a:xfrm>
          <a:off x="1460412" y="2711360"/>
          <a:ext cx="2655295" cy="1593177"/>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en-GB" sz="1800" b="0" kern="1200" dirty="0">
              <a:latin typeface="Calibri" panose="020F0502020204030204" pitchFamily="34" charset="0"/>
            </a:rPr>
            <a:t>Provide additional instruction or clear plans to help with paying bills or contacting others</a:t>
          </a:r>
        </a:p>
      </dsp:txBody>
      <dsp:txXfrm>
        <a:off x="1460412" y="2711360"/>
        <a:ext cx="2655295" cy="1593177"/>
      </dsp:txXfrm>
    </dsp:sp>
    <dsp:sp modelId="{C49565F6-A544-DD4F-B1FA-9ED0DA1EBF47}">
      <dsp:nvSpPr>
        <dsp:cNvPr id="0" name=""/>
        <dsp:cNvSpPr/>
      </dsp:nvSpPr>
      <dsp:spPr>
        <a:xfrm>
          <a:off x="4381236" y="2711360"/>
          <a:ext cx="2655295" cy="1593177"/>
        </a:xfrm>
        <a:prstGeom prst="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en-GB" sz="1800" b="0" kern="1200" dirty="0">
              <a:latin typeface="Calibri" panose="020F0502020204030204" pitchFamily="34" charset="0"/>
            </a:rPr>
            <a:t>Provide additional structure within activities involving turn taking or team activities</a:t>
          </a:r>
        </a:p>
      </dsp:txBody>
      <dsp:txXfrm>
        <a:off x="4381236" y="2711360"/>
        <a:ext cx="2655295" cy="159317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90E6E7-EF67-2E45-905F-630A0FD8E5CB}">
      <dsp:nvSpPr>
        <dsp:cNvPr id="0" name=""/>
        <dsp:cNvSpPr/>
      </dsp:nvSpPr>
      <dsp:spPr>
        <a:xfrm>
          <a:off x="0" y="864093"/>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en-GB" sz="2000" b="0" kern="1200" dirty="0">
              <a:latin typeface="Calibri" panose="020F0502020204030204" pitchFamily="34" charset="0"/>
            </a:rPr>
            <a:t>Give a limited number of choices when giving options</a:t>
          </a:r>
        </a:p>
      </dsp:txBody>
      <dsp:txXfrm>
        <a:off x="0" y="864093"/>
        <a:ext cx="2655295" cy="1593177"/>
      </dsp:txXfrm>
    </dsp:sp>
    <dsp:sp modelId="{AA6B95E7-1EB5-E54D-B68E-3D580987BCE7}">
      <dsp:nvSpPr>
        <dsp:cNvPr id="0" name=""/>
        <dsp:cNvSpPr/>
      </dsp:nvSpPr>
      <dsp:spPr>
        <a:xfrm>
          <a:off x="2920824" y="852654"/>
          <a:ext cx="2655295" cy="1593177"/>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en-GB" sz="2000" b="0" kern="1200" dirty="0">
              <a:latin typeface="Calibri" panose="020F0502020204030204" pitchFamily="34" charset="0"/>
            </a:rPr>
            <a:t>Use specific questions and limit using open questions</a:t>
          </a:r>
        </a:p>
      </dsp:txBody>
      <dsp:txXfrm>
        <a:off x="2920824" y="852654"/>
        <a:ext cx="2655295" cy="1593177"/>
      </dsp:txXfrm>
    </dsp:sp>
    <dsp:sp modelId="{F00CD6D1-6778-9948-884C-5DCD30434BCE}">
      <dsp:nvSpPr>
        <dsp:cNvPr id="0" name=""/>
        <dsp:cNvSpPr/>
      </dsp:nvSpPr>
      <dsp:spPr>
        <a:xfrm>
          <a:off x="5841649" y="852654"/>
          <a:ext cx="2655295" cy="1593177"/>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en-GB" sz="2000" b="0" kern="1200" dirty="0">
              <a:latin typeface="Calibri" panose="020F0502020204030204" pitchFamily="34" charset="0"/>
            </a:rPr>
            <a:t>Break down instructions into smaller steps</a:t>
          </a:r>
        </a:p>
      </dsp:txBody>
      <dsp:txXfrm>
        <a:off x="5841649" y="852654"/>
        <a:ext cx="2655295" cy="1593177"/>
      </dsp:txXfrm>
    </dsp:sp>
    <dsp:sp modelId="{9C3E7FB8-EA13-304B-83A4-E931AC8AF4CE}">
      <dsp:nvSpPr>
        <dsp:cNvPr id="0" name=""/>
        <dsp:cNvSpPr/>
      </dsp:nvSpPr>
      <dsp:spPr>
        <a:xfrm>
          <a:off x="0" y="2711360"/>
          <a:ext cx="2655295" cy="1593177"/>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en-GB" sz="2000" b="0" kern="1200" dirty="0">
              <a:latin typeface="Calibri" panose="020F0502020204030204" pitchFamily="34" charset="0"/>
            </a:rPr>
            <a:t>Support with problem solving</a:t>
          </a:r>
        </a:p>
      </dsp:txBody>
      <dsp:txXfrm>
        <a:off x="0" y="2711360"/>
        <a:ext cx="2655295" cy="1593177"/>
      </dsp:txXfrm>
    </dsp:sp>
    <dsp:sp modelId="{E14D0606-32AC-9A41-A9C6-BF3AD9C54309}">
      <dsp:nvSpPr>
        <dsp:cNvPr id="0" name=""/>
        <dsp:cNvSpPr/>
      </dsp:nvSpPr>
      <dsp:spPr>
        <a:xfrm>
          <a:off x="2920824" y="2711360"/>
          <a:ext cx="2655295" cy="1593177"/>
        </a:xfrm>
        <a:prstGeom prst="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en-GB" sz="2000" b="0" kern="1200" dirty="0">
              <a:latin typeface="Calibri" panose="020F0502020204030204" pitchFamily="34" charset="0"/>
            </a:rPr>
            <a:t>Provide</a:t>
          </a:r>
          <a:r>
            <a:rPr lang="en-GB" sz="2000" b="0" kern="1200" baseline="0" dirty="0">
              <a:latin typeface="Calibri" panose="020F0502020204030204" pitchFamily="34" charset="0"/>
            </a:rPr>
            <a:t> options rather than relying on the person to create an idea</a:t>
          </a:r>
          <a:endParaRPr lang="en-GB" sz="2000" b="0" kern="1200" dirty="0">
            <a:latin typeface="Calibri" panose="020F0502020204030204" pitchFamily="34" charset="0"/>
          </a:endParaRPr>
        </a:p>
      </dsp:txBody>
      <dsp:txXfrm>
        <a:off x="2920824" y="2711360"/>
        <a:ext cx="2655295" cy="1593177"/>
      </dsp:txXfrm>
    </dsp:sp>
    <dsp:sp modelId="{9A7AFB34-C310-491B-A26A-72E2A229D531}">
      <dsp:nvSpPr>
        <dsp:cNvPr id="0" name=""/>
        <dsp:cNvSpPr/>
      </dsp:nvSpPr>
      <dsp:spPr>
        <a:xfrm>
          <a:off x="5841649" y="2711360"/>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en-GB" sz="2000" b="0" kern="1200" dirty="0">
              <a:latin typeface="Calibri" panose="020F0502020204030204" pitchFamily="34" charset="0"/>
            </a:rPr>
            <a:t>Ensure correspondence outlines tasks to be completed – don’t assume the person knows</a:t>
          </a:r>
        </a:p>
      </dsp:txBody>
      <dsp:txXfrm>
        <a:off x="5841649" y="2711360"/>
        <a:ext cx="2655295" cy="159317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3EB4FB-C221-AF49-ACB1-613A743D3B29}">
      <dsp:nvSpPr>
        <dsp:cNvPr id="0" name=""/>
        <dsp:cNvSpPr/>
      </dsp:nvSpPr>
      <dsp:spPr>
        <a:xfrm>
          <a:off x="576695" y="0"/>
          <a:ext cx="3325482" cy="1972762"/>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en-GB" sz="1800" b="0" kern="1200" dirty="0">
              <a:latin typeface="Calibri" panose="020F0502020204030204" pitchFamily="34" charset="0"/>
              <a:ea typeface="Century Gothic" charset="0"/>
              <a:cs typeface="Century Gothic" charset="0"/>
            </a:rPr>
            <a:t>Do not rely on gesture or body language to communicate or emphasise a point </a:t>
          </a:r>
        </a:p>
      </dsp:txBody>
      <dsp:txXfrm>
        <a:off x="576695" y="0"/>
        <a:ext cx="3325482" cy="1972762"/>
      </dsp:txXfrm>
    </dsp:sp>
    <dsp:sp modelId="{B8C2CCDE-E3B4-CC43-B257-67FE47636A4E}">
      <dsp:nvSpPr>
        <dsp:cNvPr id="0" name=""/>
        <dsp:cNvSpPr/>
      </dsp:nvSpPr>
      <dsp:spPr>
        <a:xfrm>
          <a:off x="4248460" y="0"/>
          <a:ext cx="3325482" cy="1995309"/>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en-GB" sz="1800" b="0" kern="1200" dirty="0">
              <a:latin typeface="Calibri" panose="020F0502020204030204" pitchFamily="34" charset="0"/>
              <a:ea typeface="Century Gothic" charset="0"/>
              <a:cs typeface="Century Gothic" charset="0"/>
            </a:rPr>
            <a:t>Understand many a</a:t>
          </a:r>
          <a:r>
            <a:rPr lang="en-GB" sz="1800" kern="1200" dirty="0">
              <a:latin typeface="Calibri" panose="020F0502020204030204" pitchFamily="34" charset="0"/>
              <a:ea typeface="Century Gothic" charset="0"/>
              <a:cs typeface="Century Gothic" charset="0"/>
            </a:rPr>
            <a:t>utistic people </a:t>
          </a:r>
          <a:r>
            <a:rPr lang="en-GB" sz="1800" b="0" kern="1200" dirty="0">
              <a:latin typeface="Calibri" panose="020F0502020204030204" pitchFamily="34" charset="0"/>
              <a:ea typeface="Century Gothic" charset="0"/>
              <a:cs typeface="Century Gothic" charset="0"/>
            </a:rPr>
            <a:t> do not like eye contact, they are not being rude </a:t>
          </a:r>
        </a:p>
      </dsp:txBody>
      <dsp:txXfrm>
        <a:off x="4248460" y="0"/>
        <a:ext cx="3325482" cy="1995309"/>
      </dsp:txXfrm>
    </dsp:sp>
    <dsp:sp modelId="{8B83029C-3F8F-A940-81F3-148C97BDBE1E}">
      <dsp:nvSpPr>
        <dsp:cNvPr id="0" name=""/>
        <dsp:cNvSpPr/>
      </dsp:nvSpPr>
      <dsp:spPr>
        <a:xfrm>
          <a:off x="576695" y="2252460"/>
          <a:ext cx="3325482" cy="1995289"/>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en-GB" sz="1800" b="0" kern="1200" dirty="0">
              <a:latin typeface="Calibri" panose="020F0502020204030204" pitchFamily="34" charset="0"/>
              <a:ea typeface="Century Gothic" charset="0"/>
              <a:cs typeface="Century Gothic" charset="0"/>
            </a:rPr>
            <a:t>Do not use gestures such as pointing in order to direct someone </a:t>
          </a:r>
        </a:p>
      </dsp:txBody>
      <dsp:txXfrm>
        <a:off x="576695" y="2252460"/>
        <a:ext cx="3325482" cy="1995289"/>
      </dsp:txXfrm>
    </dsp:sp>
    <dsp:sp modelId="{23A9AE97-11E8-FB4F-A751-FD4519FDF3EE}">
      <dsp:nvSpPr>
        <dsp:cNvPr id="0" name=""/>
        <dsp:cNvSpPr/>
      </dsp:nvSpPr>
      <dsp:spPr>
        <a:xfrm>
          <a:off x="4234726" y="2328321"/>
          <a:ext cx="3325482" cy="1995289"/>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100000"/>
            </a:lnSpc>
            <a:spcBef>
              <a:spcPct val="0"/>
            </a:spcBef>
            <a:spcAft>
              <a:spcPts val="0"/>
            </a:spcAft>
            <a:buNone/>
          </a:pPr>
          <a:r>
            <a:rPr lang="en-GB" sz="1800" b="0" kern="1200" dirty="0">
              <a:latin typeface="Calibri" panose="020F0502020204030204" pitchFamily="34" charset="0"/>
              <a:ea typeface="Century Gothic" charset="0"/>
              <a:cs typeface="Century Gothic" charset="0"/>
            </a:rPr>
            <a:t>Try to keep an even tone of voice</a:t>
          </a:r>
        </a:p>
      </dsp:txBody>
      <dsp:txXfrm>
        <a:off x="4234726" y="2328321"/>
        <a:ext cx="3325482" cy="199528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260816-B75A-9C41-B7B9-4A9E731266A6}">
      <dsp:nvSpPr>
        <dsp:cNvPr id="0" name=""/>
        <dsp:cNvSpPr/>
      </dsp:nvSpPr>
      <dsp:spPr>
        <a:xfrm>
          <a:off x="8974" y="907810"/>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Explain</a:t>
          </a:r>
          <a:r>
            <a:rPr lang="en-GB" sz="2200" b="0" kern="1200" baseline="0" dirty="0">
              <a:latin typeface="Calibri" panose="020F0502020204030204" pitchFamily="34" charset="0"/>
            </a:rPr>
            <a:t> changes in advance </a:t>
          </a:r>
          <a:endParaRPr lang="en-GB" sz="2200" b="0" kern="1200" dirty="0">
            <a:latin typeface="Calibri" panose="020F0502020204030204" pitchFamily="34" charset="0"/>
          </a:endParaRPr>
        </a:p>
      </dsp:txBody>
      <dsp:txXfrm>
        <a:off x="8974" y="907810"/>
        <a:ext cx="2655295" cy="1593177"/>
      </dsp:txXfrm>
    </dsp:sp>
    <dsp:sp modelId="{3EC9501B-90DB-174A-B4ED-2C8466361D2B}">
      <dsp:nvSpPr>
        <dsp:cNvPr id="0" name=""/>
        <dsp:cNvSpPr/>
      </dsp:nvSpPr>
      <dsp:spPr>
        <a:xfrm>
          <a:off x="2960122" y="936104"/>
          <a:ext cx="2655295" cy="1593177"/>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Use</a:t>
          </a:r>
          <a:r>
            <a:rPr lang="en-GB" sz="2200" b="0" kern="1200" baseline="0" dirty="0">
              <a:latin typeface="Calibri" panose="020F0502020204030204" pitchFamily="34" charset="0"/>
            </a:rPr>
            <a:t> planners and timetables to prepare for ad hoc events </a:t>
          </a:r>
          <a:endParaRPr lang="en-GB" sz="2200" b="0" kern="1200" dirty="0">
            <a:latin typeface="Calibri" panose="020F0502020204030204" pitchFamily="34" charset="0"/>
          </a:endParaRPr>
        </a:p>
      </dsp:txBody>
      <dsp:txXfrm>
        <a:off x="2960122" y="936104"/>
        <a:ext cx="2655295" cy="1593177"/>
      </dsp:txXfrm>
    </dsp:sp>
    <dsp:sp modelId="{6D9DFF3B-ACF8-C94C-8486-58285C10C566}">
      <dsp:nvSpPr>
        <dsp:cNvPr id="0" name=""/>
        <dsp:cNvSpPr/>
      </dsp:nvSpPr>
      <dsp:spPr>
        <a:xfrm>
          <a:off x="5841649" y="936104"/>
          <a:ext cx="2655295" cy="1593177"/>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Engage</a:t>
          </a:r>
          <a:r>
            <a:rPr lang="en-GB" sz="2200" b="0" kern="1200" baseline="0" dirty="0">
              <a:latin typeface="Calibri" panose="020F0502020204030204" pitchFamily="34" charset="0"/>
            </a:rPr>
            <a:t> in special interests</a:t>
          </a:r>
          <a:endParaRPr lang="en-GB" sz="2200" b="0" kern="1200" dirty="0">
            <a:latin typeface="Calibri" panose="020F0502020204030204" pitchFamily="34" charset="0"/>
          </a:endParaRPr>
        </a:p>
      </dsp:txBody>
      <dsp:txXfrm>
        <a:off x="5841649" y="936104"/>
        <a:ext cx="2655295" cy="1593177"/>
      </dsp:txXfrm>
    </dsp:sp>
    <dsp:sp modelId="{A95C533B-6A4D-0A45-8AD8-E1EC091DB307}">
      <dsp:nvSpPr>
        <dsp:cNvPr id="0" name=""/>
        <dsp:cNvSpPr/>
      </dsp:nvSpPr>
      <dsp:spPr>
        <a:xfrm>
          <a:off x="24189" y="3015338"/>
          <a:ext cx="2655295" cy="1593177"/>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Stick to agreed times, and if running late let the person know ASAP</a:t>
          </a:r>
        </a:p>
      </dsp:txBody>
      <dsp:txXfrm>
        <a:off x="24189" y="3015338"/>
        <a:ext cx="2655295" cy="1593177"/>
      </dsp:txXfrm>
    </dsp:sp>
    <dsp:sp modelId="{835844B4-B9CF-444E-96F7-52F1CDFA43D4}">
      <dsp:nvSpPr>
        <dsp:cNvPr id="0" name=""/>
        <dsp:cNvSpPr/>
      </dsp:nvSpPr>
      <dsp:spPr>
        <a:xfrm>
          <a:off x="2976532" y="3024340"/>
          <a:ext cx="2655295" cy="1593177"/>
        </a:xfrm>
        <a:prstGeom prst="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Understand that changes made to the home can be distressing</a:t>
          </a:r>
        </a:p>
      </dsp:txBody>
      <dsp:txXfrm>
        <a:off x="2976532" y="3024340"/>
        <a:ext cx="2655295" cy="1593177"/>
      </dsp:txXfrm>
    </dsp:sp>
    <dsp:sp modelId="{8CB0220A-A19D-43E6-9F71-4B2A86ACFA80}">
      <dsp:nvSpPr>
        <dsp:cNvPr id="0" name=""/>
        <dsp:cNvSpPr/>
      </dsp:nvSpPr>
      <dsp:spPr>
        <a:xfrm>
          <a:off x="5796084" y="3024340"/>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0">
            <a:lnSpc>
              <a:spcPct val="100000"/>
            </a:lnSpc>
            <a:spcBef>
              <a:spcPct val="0"/>
            </a:spcBef>
            <a:spcAft>
              <a:spcPts val="0"/>
            </a:spcAft>
            <a:buNone/>
          </a:pPr>
          <a:r>
            <a:rPr lang="en-GB" sz="2200" b="0" kern="1200" dirty="0">
              <a:latin typeface="Calibri" panose="020F0502020204030204" pitchFamily="34" charset="0"/>
            </a:rPr>
            <a:t>Try and ensure all contact is with a familiar person</a:t>
          </a:r>
        </a:p>
      </dsp:txBody>
      <dsp:txXfrm>
        <a:off x="5796084" y="3024340"/>
        <a:ext cx="2655295" cy="159317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AAE569-EE85-9447-A8C5-F6511D672FDE}">
      <dsp:nvSpPr>
        <dsp:cNvPr id="0" name=""/>
        <dsp:cNvSpPr/>
      </dsp:nvSpPr>
      <dsp:spPr>
        <a:xfrm>
          <a:off x="0" y="852654"/>
          <a:ext cx="2655295" cy="1593177"/>
        </a:xfrm>
        <a:prstGeom prst="rect">
          <a:avLst/>
        </a:prstGeom>
        <a:solidFill>
          <a:schemeClr val="accent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en-GB" sz="2000" b="0" kern="1200" dirty="0">
              <a:latin typeface="Calibri" panose="020F0502020204030204" pitchFamily="34" charset="0"/>
              <a:ea typeface="Century Gothic" charset="0"/>
              <a:cs typeface="Century Gothic" charset="0"/>
            </a:rPr>
            <a:t>Dim bright lights in offices</a:t>
          </a:r>
        </a:p>
      </dsp:txBody>
      <dsp:txXfrm>
        <a:off x="0" y="852654"/>
        <a:ext cx="2655295" cy="1593177"/>
      </dsp:txXfrm>
    </dsp:sp>
    <dsp:sp modelId="{A7D4A807-120E-644B-9B86-2B607609C98F}">
      <dsp:nvSpPr>
        <dsp:cNvPr id="0" name=""/>
        <dsp:cNvSpPr/>
      </dsp:nvSpPr>
      <dsp:spPr>
        <a:xfrm>
          <a:off x="2920824" y="852654"/>
          <a:ext cx="2655295" cy="1593177"/>
        </a:xfrm>
        <a:prstGeom prst="rect">
          <a:avLst/>
        </a:prstGeom>
        <a:solidFill>
          <a:schemeClr val="accent3">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en-GB" sz="2000" b="0" kern="1200" dirty="0">
              <a:latin typeface="Calibri" panose="020F0502020204030204" pitchFamily="34" charset="0"/>
              <a:ea typeface="Century Gothic" charset="0"/>
              <a:cs typeface="Century Gothic" charset="0"/>
            </a:rPr>
            <a:t>Find a quiet place for meetings</a:t>
          </a:r>
        </a:p>
      </dsp:txBody>
      <dsp:txXfrm>
        <a:off x="2920824" y="852654"/>
        <a:ext cx="2655295" cy="1593177"/>
      </dsp:txXfrm>
    </dsp:sp>
    <dsp:sp modelId="{BC3F1140-7938-3748-99D7-50F32961869D}">
      <dsp:nvSpPr>
        <dsp:cNvPr id="0" name=""/>
        <dsp:cNvSpPr/>
      </dsp:nvSpPr>
      <dsp:spPr>
        <a:xfrm>
          <a:off x="5841649" y="852654"/>
          <a:ext cx="2655295" cy="1593177"/>
        </a:xfrm>
        <a:prstGeom prst="rect">
          <a:avLst/>
        </a:prstGeom>
        <a:solidFill>
          <a:schemeClr val="accent4">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en-GB" sz="2000" b="0" kern="1200" dirty="0">
              <a:latin typeface="Calibri" panose="020F0502020204030204" pitchFamily="34" charset="0"/>
              <a:ea typeface="Century Gothic" charset="0"/>
              <a:cs typeface="Century Gothic" charset="0"/>
            </a:rPr>
            <a:t>Be aware background noise can impact on their ability to focus on what you are saying </a:t>
          </a:r>
        </a:p>
      </dsp:txBody>
      <dsp:txXfrm>
        <a:off x="5841649" y="852654"/>
        <a:ext cx="2655295" cy="1593177"/>
      </dsp:txXfrm>
    </dsp:sp>
    <dsp:sp modelId="{093397AB-F2D1-8E40-9E65-93E14744BD8F}">
      <dsp:nvSpPr>
        <dsp:cNvPr id="0" name=""/>
        <dsp:cNvSpPr/>
      </dsp:nvSpPr>
      <dsp:spPr>
        <a:xfrm>
          <a:off x="1460412" y="2711360"/>
          <a:ext cx="2655295" cy="1593177"/>
        </a:xfrm>
        <a:prstGeom prst="rect">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en-GB" sz="2000" b="0" kern="1200" dirty="0">
              <a:latin typeface="Calibri" panose="020F0502020204030204" pitchFamily="34" charset="0"/>
              <a:ea typeface="Century Gothic" charset="0"/>
              <a:cs typeface="Century Gothic" charset="0"/>
            </a:rPr>
            <a:t>Understand that sensory perceptions are different to yours</a:t>
          </a:r>
        </a:p>
      </dsp:txBody>
      <dsp:txXfrm>
        <a:off x="1460412" y="2711360"/>
        <a:ext cx="2655295" cy="1593177"/>
      </dsp:txXfrm>
    </dsp:sp>
    <dsp:sp modelId="{59448F7F-2F28-874F-8934-086C563CB01F}">
      <dsp:nvSpPr>
        <dsp:cNvPr id="0" name=""/>
        <dsp:cNvSpPr/>
      </dsp:nvSpPr>
      <dsp:spPr>
        <a:xfrm>
          <a:off x="4381236" y="2711360"/>
          <a:ext cx="2655295" cy="1593177"/>
        </a:xfrm>
        <a:prstGeom prst="rect">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100000"/>
            </a:lnSpc>
            <a:spcBef>
              <a:spcPct val="0"/>
            </a:spcBef>
            <a:spcAft>
              <a:spcPts val="0"/>
            </a:spcAft>
            <a:buNone/>
          </a:pPr>
          <a:r>
            <a:rPr lang="en-GB" sz="2000" b="0" kern="1200" dirty="0">
              <a:latin typeface="Calibri" panose="020F0502020204030204" pitchFamily="34" charset="0"/>
              <a:ea typeface="Century Gothic" charset="0"/>
              <a:cs typeface="Century Gothic" charset="0"/>
            </a:rPr>
            <a:t>Ask about sensory issues, and take notice when informed of them</a:t>
          </a:r>
        </a:p>
      </dsp:txBody>
      <dsp:txXfrm>
        <a:off x="4381236" y="2711360"/>
        <a:ext cx="2655295" cy="159317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22206" cy="493229"/>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18351" y="2"/>
            <a:ext cx="2922206" cy="493229"/>
          </a:xfrm>
          <a:prstGeom prst="rect">
            <a:avLst/>
          </a:prstGeom>
        </p:spPr>
        <p:txBody>
          <a:bodyPr vert="horz" lIns="91440" tIns="45720" rIns="91440" bIns="45720" rtlCol="0"/>
          <a:lstStyle>
            <a:lvl1pPr algn="r">
              <a:defRPr sz="1200"/>
            </a:lvl1pPr>
          </a:lstStyle>
          <a:p>
            <a:fld id="{07F2B22A-4E07-404B-B229-78FD9D9CB8EE}" type="datetimeFigureOut">
              <a:rPr lang="en-GB" smtClean="0"/>
              <a:t>24/11/2017</a:t>
            </a:fld>
            <a:endParaRPr lang="en-GB" dirty="0"/>
          </a:p>
        </p:txBody>
      </p:sp>
      <p:sp>
        <p:nvSpPr>
          <p:cNvPr id="4" name="Footer Placeholder 3"/>
          <p:cNvSpPr>
            <a:spLocks noGrp="1"/>
          </p:cNvSpPr>
          <p:nvPr>
            <p:ph type="ftr" sz="quarter" idx="2"/>
          </p:nvPr>
        </p:nvSpPr>
        <p:spPr>
          <a:xfrm>
            <a:off x="1" y="9377818"/>
            <a:ext cx="2922206" cy="493228"/>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18351" y="9377818"/>
            <a:ext cx="2922206" cy="493228"/>
          </a:xfrm>
          <a:prstGeom prst="rect">
            <a:avLst/>
          </a:prstGeom>
        </p:spPr>
        <p:txBody>
          <a:bodyPr vert="horz" lIns="91440" tIns="45720" rIns="91440" bIns="45720" rtlCol="0" anchor="b"/>
          <a:lstStyle>
            <a:lvl1pPr algn="r">
              <a:defRPr sz="1200"/>
            </a:lvl1pPr>
          </a:lstStyle>
          <a:p>
            <a:fld id="{736502DA-0026-4741-AAA4-EBB201A39ECC}" type="slidenum">
              <a:rPr lang="en-GB" smtClean="0"/>
              <a:t>‹#›</a:t>
            </a:fld>
            <a:endParaRPr lang="en-GB" dirty="0"/>
          </a:p>
        </p:txBody>
      </p:sp>
    </p:spTree>
    <p:extLst>
      <p:ext uri="{BB962C8B-B14F-4D97-AF65-F5344CB8AC3E}">
        <p14:creationId xmlns:p14="http://schemas.microsoft.com/office/powerpoint/2010/main" val="38677648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22206" cy="49484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8351" y="1"/>
            <a:ext cx="2922206" cy="494846"/>
          </a:xfrm>
          <a:prstGeom prst="rect">
            <a:avLst/>
          </a:prstGeom>
        </p:spPr>
        <p:txBody>
          <a:bodyPr vert="horz" lIns="91440" tIns="45720" rIns="91440" bIns="45720" rtlCol="0"/>
          <a:lstStyle>
            <a:lvl1pPr algn="r">
              <a:defRPr sz="1200"/>
            </a:lvl1pPr>
          </a:lstStyle>
          <a:p>
            <a:fld id="{9522D87F-D481-4644-99AF-EB89E0DE7CBF}" type="datetimeFigureOut">
              <a:rPr lang="en-GB" smtClean="0"/>
              <a:t>24/11/2017</a:t>
            </a:fld>
            <a:endParaRPr lang="en-GB"/>
          </a:p>
        </p:txBody>
      </p:sp>
      <p:sp>
        <p:nvSpPr>
          <p:cNvPr id="4" name="Slide Image Placeholder 3"/>
          <p:cNvSpPr>
            <a:spLocks noGrp="1" noRot="1" noChangeAspect="1"/>
          </p:cNvSpPr>
          <p:nvPr>
            <p:ph type="sldImg" idx="2"/>
          </p:nvPr>
        </p:nvSpPr>
        <p:spPr>
          <a:xfrm>
            <a:off x="1147763" y="1233488"/>
            <a:ext cx="4446587" cy="33337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4837" y="4751168"/>
            <a:ext cx="5392443" cy="3887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377818"/>
            <a:ext cx="2922206" cy="49484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8351" y="9377818"/>
            <a:ext cx="2922206" cy="494846"/>
          </a:xfrm>
          <a:prstGeom prst="rect">
            <a:avLst/>
          </a:prstGeom>
        </p:spPr>
        <p:txBody>
          <a:bodyPr vert="horz" lIns="91440" tIns="45720" rIns="91440" bIns="45720" rtlCol="0" anchor="b"/>
          <a:lstStyle>
            <a:lvl1pPr algn="r">
              <a:defRPr sz="1200"/>
            </a:lvl1pPr>
          </a:lstStyle>
          <a:p>
            <a:fld id="{30892021-4503-4506-9F2A-360A2634BECE}" type="slidenum">
              <a:rPr lang="en-GB" smtClean="0"/>
              <a:t>‹#›</a:t>
            </a:fld>
            <a:endParaRPr lang="en-GB"/>
          </a:p>
        </p:txBody>
      </p:sp>
    </p:spTree>
    <p:extLst>
      <p:ext uri="{BB962C8B-B14F-4D97-AF65-F5344CB8AC3E}">
        <p14:creationId xmlns:p14="http://schemas.microsoft.com/office/powerpoint/2010/main" val="3345190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892021-4503-4506-9F2A-360A2634BECE}" type="slidenum">
              <a:rPr lang="en-GB" smtClean="0"/>
              <a:t>13</a:t>
            </a:fld>
            <a:endParaRPr lang="en-GB"/>
          </a:p>
        </p:txBody>
      </p:sp>
    </p:spTree>
    <p:extLst>
      <p:ext uri="{BB962C8B-B14F-4D97-AF65-F5344CB8AC3E}">
        <p14:creationId xmlns:p14="http://schemas.microsoft.com/office/powerpoint/2010/main" val="2742163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892021-4503-4506-9F2A-360A2634BECE}" type="slidenum">
              <a:rPr lang="en-GB" smtClean="0"/>
              <a:t>14</a:t>
            </a:fld>
            <a:endParaRPr lang="en-GB"/>
          </a:p>
        </p:txBody>
      </p:sp>
    </p:spTree>
    <p:extLst>
      <p:ext uri="{BB962C8B-B14F-4D97-AF65-F5344CB8AC3E}">
        <p14:creationId xmlns:p14="http://schemas.microsoft.com/office/powerpoint/2010/main" val="24668716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0892021-4503-4506-9F2A-360A2634BECE}" type="slidenum">
              <a:rPr lang="en-GB" smtClean="0"/>
              <a:t>23</a:t>
            </a:fld>
            <a:endParaRPr lang="en-GB"/>
          </a:p>
        </p:txBody>
      </p:sp>
    </p:spTree>
    <p:extLst>
      <p:ext uri="{BB962C8B-B14F-4D97-AF65-F5344CB8AC3E}">
        <p14:creationId xmlns:p14="http://schemas.microsoft.com/office/powerpoint/2010/main" val="1643885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865522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3124587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3150961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2733998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24/11/2017</a:t>
            </a:fld>
            <a:endParaRPr lang="en-GB"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312917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24/11/2017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527782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24/11/2017</a:t>
            </a:fld>
            <a:endParaRPr lang="en-GB"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1653470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24/11/2017</a:t>
            </a:fld>
            <a:endParaRPr lang="en-GB"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121721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24/11/2017</a:t>
            </a:fld>
            <a:endParaRPr lang="en-GB"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2516383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24/11/2017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91278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7A3CD47-A71B-442A-99C5-384FBA202A44}" type="datetimeFigureOut">
              <a:rPr lang="en-GB" smtClean="0"/>
              <a:t>24/11/2017</a:t>
            </a:fld>
            <a:endParaRPr lang="en-GB"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8621A7B0-B11A-4B82-A16C-9EAE597FFCFA}" type="slidenum">
              <a:rPr lang="en-GB" smtClean="0"/>
              <a:t>‹#›</a:t>
            </a:fld>
            <a:endParaRPr lang="en-GB" dirty="0"/>
          </a:p>
        </p:txBody>
      </p:sp>
    </p:spTree>
    <p:extLst>
      <p:ext uri="{BB962C8B-B14F-4D97-AF65-F5344CB8AC3E}">
        <p14:creationId xmlns:p14="http://schemas.microsoft.com/office/powerpoint/2010/main" val="858434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1075" y="152082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pic>
        <p:nvPicPr>
          <p:cNvPr id="12" name="Picture 11"/>
          <p:cNvPicPr>
            <a:picLocks noChangeAspect="1"/>
          </p:cNvPicPr>
          <p:nvPr userDrawn="1"/>
        </p:nvPicPr>
        <p:blipFill rotWithShape="1">
          <a:blip r:embed="rId13"/>
          <a:srcRect l="5703" t="28468" r="11019" b="38376"/>
          <a:stretch/>
        </p:blipFill>
        <p:spPr>
          <a:xfrm>
            <a:off x="1832195" y="6525344"/>
            <a:ext cx="3384376" cy="332656"/>
          </a:xfrm>
          <a:prstGeom prst="rect">
            <a:avLst/>
          </a:prstGeom>
        </p:spPr>
      </p:pic>
      <p:pic>
        <p:nvPicPr>
          <p:cNvPr id="13" name="Picture 12"/>
          <p:cNvPicPr>
            <a:picLocks noChangeAspect="1"/>
          </p:cNvPicPr>
          <p:nvPr userDrawn="1"/>
        </p:nvPicPr>
        <p:blipFill rotWithShape="1">
          <a:blip r:embed="rId13"/>
          <a:srcRect l="6601" t="28468" r="48229" b="38376"/>
          <a:stretch/>
        </p:blipFill>
        <p:spPr>
          <a:xfrm>
            <a:off x="0" y="6525344"/>
            <a:ext cx="1835696" cy="332656"/>
          </a:xfrm>
          <a:prstGeom prst="rect">
            <a:avLst/>
          </a:prstGeom>
        </p:spPr>
      </p:pic>
      <p:pic>
        <p:nvPicPr>
          <p:cNvPr id="10" name="Picture 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081717" y="186215"/>
            <a:ext cx="2882771" cy="588520"/>
          </a:xfrm>
          <a:prstGeom prst="rect">
            <a:avLst/>
          </a:prstGeom>
        </p:spPr>
      </p:pic>
      <p:pic>
        <p:nvPicPr>
          <p:cNvPr id="9" name="Picture 8"/>
          <p:cNvPicPr>
            <a:picLocks noChangeAspect="1"/>
          </p:cNvPicPr>
          <p:nvPr userDrawn="1"/>
        </p:nvPicPr>
        <p:blipFill rotWithShape="1">
          <a:blip r:embed="rId13"/>
          <a:srcRect l="5703" t="28468" r="11019" b="38376"/>
          <a:stretch/>
        </p:blipFill>
        <p:spPr>
          <a:xfrm>
            <a:off x="5551213" y="6525344"/>
            <a:ext cx="3384376" cy="332656"/>
          </a:xfrm>
          <a:prstGeom prst="rect">
            <a:avLst/>
          </a:prstGeom>
        </p:spPr>
      </p:pic>
      <p:pic>
        <p:nvPicPr>
          <p:cNvPr id="14" name="Picture 13"/>
          <p:cNvPicPr>
            <a:picLocks noChangeAspect="1"/>
          </p:cNvPicPr>
          <p:nvPr userDrawn="1"/>
        </p:nvPicPr>
        <p:blipFill rotWithShape="1">
          <a:blip r:embed="rId13"/>
          <a:srcRect l="42912" t="28468" r="48316" b="38376"/>
          <a:stretch/>
        </p:blipFill>
        <p:spPr>
          <a:xfrm>
            <a:off x="5202308" y="6525344"/>
            <a:ext cx="356539" cy="332656"/>
          </a:xfrm>
          <a:prstGeom prst="rect">
            <a:avLst/>
          </a:prstGeom>
        </p:spPr>
      </p:pic>
      <p:pic>
        <p:nvPicPr>
          <p:cNvPr id="15" name="Picture 14"/>
          <p:cNvPicPr>
            <a:picLocks noChangeAspect="1"/>
          </p:cNvPicPr>
          <p:nvPr userDrawn="1"/>
        </p:nvPicPr>
        <p:blipFill rotWithShape="1">
          <a:blip r:embed="rId13"/>
          <a:srcRect l="42912" t="28468" r="51597" b="38376"/>
          <a:stretch/>
        </p:blipFill>
        <p:spPr>
          <a:xfrm>
            <a:off x="8920825" y="6525344"/>
            <a:ext cx="223176" cy="332656"/>
          </a:xfrm>
          <a:prstGeom prst="rect">
            <a:avLst/>
          </a:prstGeom>
        </p:spPr>
      </p:pic>
    </p:spTree>
    <p:extLst>
      <p:ext uri="{BB962C8B-B14F-4D97-AF65-F5344CB8AC3E}">
        <p14:creationId xmlns:p14="http://schemas.microsoft.com/office/powerpoint/2010/main" val="1401706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1" kern="1200">
          <a:solidFill>
            <a:srgbClr val="0070C0"/>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1.jpeg"/><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13.jpeg"/><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4.tiff"/><Relationship Id="rId2" Type="http://schemas.openxmlformats.org/officeDocument/2006/relationships/hyperlink" Target="http://www.asdinfowales.co.uk/" TargetMode="External"/><Relationship Id="rId1" Type="http://schemas.openxmlformats.org/officeDocument/2006/relationships/slideLayout" Target="../slideLayouts/slideLayout7.xml"/><Relationship Id="rId6" Type="http://schemas.openxmlformats.org/officeDocument/2006/relationships/image" Target="../media/image17.tiff"/><Relationship Id="rId5" Type="http://schemas.openxmlformats.org/officeDocument/2006/relationships/image" Target="../media/image16.tiff"/><Relationship Id="rId4" Type="http://schemas.openxmlformats.org/officeDocument/2006/relationships/image" Target="../media/image15.tiff"/></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9.jpeg"/><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9.jpeg"/><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276872"/>
            <a:ext cx="7772400" cy="1656184"/>
          </a:xfrm>
        </p:spPr>
        <p:txBody>
          <a:bodyPr>
            <a:normAutofit fontScale="90000"/>
          </a:bodyPr>
          <a:lstStyle/>
          <a:p>
            <a:pPr>
              <a:spcBef>
                <a:spcPts val="500"/>
              </a:spcBef>
            </a:pPr>
            <a:r>
              <a:rPr lang="en-GB" sz="5400" dirty="0">
                <a:latin typeface="Calibri" panose="020F0502020204030204" pitchFamily="34" charset="0"/>
              </a:rPr>
              <a:t>An Introduction to Autism for Housing Providers</a:t>
            </a:r>
          </a:p>
        </p:txBody>
      </p:sp>
    </p:spTree>
    <p:extLst>
      <p:ext uri="{BB962C8B-B14F-4D97-AF65-F5344CB8AC3E}">
        <p14:creationId xmlns:p14="http://schemas.microsoft.com/office/powerpoint/2010/main" val="3659150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4448" y="1700808"/>
            <a:ext cx="7920000" cy="3137269"/>
          </a:xfrm>
          <a:prstGeom prst="rect">
            <a:avLst/>
          </a:prstGeom>
          <a:ln w="38100">
            <a:solidFill>
              <a:srgbClr val="D41F29"/>
            </a:solidFill>
          </a:ln>
        </p:spPr>
        <p:txBody>
          <a:bodyPr wrap="square">
            <a:spAutoFit/>
          </a:bodyPr>
          <a:lstStyle/>
          <a:p>
            <a:pPr>
              <a:lnSpc>
                <a:spcPct val="107000"/>
              </a:lnSpc>
              <a:spcAft>
                <a:spcPts val="800"/>
              </a:spcAft>
            </a:pPr>
            <a:r>
              <a:rPr lang="en-GB" sz="2000" b="1" dirty="0">
                <a:latin typeface="Calibri" panose="020F0502020204030204" pitchFamily="34" charset="0"/>
                <a:ea typeface="Calibri" panose="020F0502020204030204" pitchFamily="34" charset="0"/>
                <a:cs typeface="Times New Roman" panose="02020603050405020304" pitchFamily="18" charset="0"/>
              </a:rPr>
              <a:t>Practice example 1</a:t>
            </a:r>
          </a:p>
          <a:p>
            <a:pPr>
              <a:lnSpc>
                <a:spcPct val="107000"/>
              </a:lnSpc>
              <a:spcAft>
                <a:spcPts val="800"/>
              </a:spcAft>
            </a:pPr>
            <a:endParaRPr lang="en-GB" sz="20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John, an a</a:t>
            </a:r>
            <a:r>
              <a:rPr lang="en-GB" sz="2000" dirty="0">
                <a:latin typeface="Calibri" panose="020F0502020204030204" pitchFamily="34" charset="0"/>
                <a:ea typeface="Century Gothic" charset="0"/>
                <a:cs typeface="Century Gothic" charset="0"/>
              </a:rPr>
              <a:t>utistic adult</a:t>
            </a:r>
            <a:r>
              <a:rPr lang="en-GB" sz="2000" dirty="0">
                <a:latin typeface="Calibri" panose="020F0502020204030204" pitchFamily="34" charset="0"/>
                <a:ea typeface="Calibri" panose="020F0502020204030204" pitchFamily="34" charset="0"/>
                <a:cs typeface="Times New Roman" panose="02020603050405020304" pitchFamily="18" charset="0"/>
              </a:rPr>
              <a:t>, needs to report a problem to his housing provider. He calls the number provided to him and hears a recorded menu. John panics and hangs up and is now worried how to let them know about his problem.</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b="1" dirty="0">
                <a:latin typeface="Calibri" panose="020F0502020204030204" pitchFamily="34" charset="0"/>
                <a:ea typeface="Calibri" panose="020F0502020204030204" pitchFamily="34" charset="0"/>
                <a:cs typeface="Times New Roman" panose="02020603050405020304" pitchFamily="18" charset="0"/>
              </a:rPr>
              <a:t>What could be the problem? How could you help John?</a:t>
            </a:r>
          </a:p>
        </p:txBody>
      </p:sp>
      <p:grpSp>
        <p:nvGrpSpPr>
          <p:cNvPr id="6" name="Group 5"/>
          <p:cNvGrpSpPr/>
          <p:nvPr/>
        </p:nvGrpSpPr>
        <p:grpSpPr>
          <a:xfrm>
            <a:off x="35496" y="44624"/>
            <a:ext cx="5940152" cy="890782"/>
            <a:chOff x="0" y="17938"/>
            <a:chExt cx="7056784" cy="906147"/>
          </a:xfrm>
        </p:grpSpPr>
        <p:grpSp>
          <p:nvGrpSpPr>
            <p:cNvPr id="7" name="Group 6"/>
            <p:cNvGrpSpPr/>
            <p:nvPr/>
          </p:nvGrpSpPr>
          <p:grpSpPr>
            <a:xfrm>
              <a:off x="0" y="17938"/>
              <a:ext cx="7056784" cy="906147"/>
              <a:chOff x="0" y="73153"/>
              <a:chExt cx="7056784" cy="906147"/>
            </a:xfrm>
          </p:grpSpPr>
          <p:sp>
            <p:nvSpPr>
              <p:cNvPr id="12" name="Rounded Rectangle 11"/>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3"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dirty="0">
                    <a:latin typeface="Calibri" panose="020F0502020204030204" pitchFamily="34" charset="0"/>
                    <a:ea typeface="Century Gothic" charset="0"/>
                    <a:cs typeface="Century Gothic" charset="0"/>
                  </a:rPr>
                  <a:t>S</a:t>
                </a:r>
                <a:r>
                  <a:rPr lang="en-GB" kern="1200" dirty="0">
                    <a:latin typeface="Calibri" panose="020F0502020204030204" pitchFamily="34" charset="0"/>
                    <a:ea typeface="Century Gothic" charset="0"/>
                    <a:cs typeface="Century Gothic" charset="0"/>
                  </a:rPr>
                  <a:t>ocial</a:t>
                </a:r>
                <a:r>
                  <a:rPr lang="en-GB" sz="1800" kern="1200" dirty="0">
                    <a:latin typeface="Calibri" panose="020F0502020204030204" pitchFamily="34" charset="0"/>
                    <a:ea typeface="Century Gothic" charset="0"/>
                    <a:cs typeface="Century Gothic" charset="0"/>
                  </a:rPr>
                  <a:t> Interaction and Verbal Communication are Impaired </a:t>
                </a:r>
              </a:p>
            </p:txBody>
          </p:sp>
        </p:grpSp>
        <p:sp>
          <p:nvSpPr>
            <p:cNvPr id="8" name="Rounded Rectangle 7"/>
            <p:cNvSpPr/>
            <p:nvPr/>
          </p:nvSpPr>
          <p:spPr>
            <a:xfrm>
              <a:off x="90614" y="108552"/>
              <a:ext cx="1411356" cy="724918"/>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1649226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1844824"/>
            <a:ext cx="8302259" cy="2932085"/>
          </a:xfrm>
          <a:prstGeom prst="rect">
            <a:avLst/>
          </a:prstGeom>
          <a:ln w="38100">
            <a:solidFill>
              <a:srgbClr val="D41F29"/>
            </a:solidFill>
          </a:ln>
        </p:spPr>
        <p:txBody>
          <a:bodyPr wrap="square">
            <a:spAutoFit/>
          </a:bodyPr>
          <a:lstStyle/>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John always finds talking on the phone anxiety provoking, he worries he doesn’t know who he is talking to and is unsure how to work out when it is his turn to speak when he can’t. An additional barrier is now the recorded menu, he doesn’t understand the options and is worried he’ll choose the wrong one.</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The housing provider could have provided him with an email address instead, or a number to contact via text. They could also have given him a written list of the phone menu options so he was able to choose the correct option. </a:t>
            </a:r>
          </a:p>
        </p:txBody>
      </p:sp>
      <p:grpSp>
        <p:nvGrpSpPr>
          <p:cNvPr id="6" name="Group 5"/>
          <p:cNvGrpSpPr/>
          <p:nvPr/>
        </p:nvGrpSpPr>
        <p:grpSpPr>
          <a:xfrm>
            <a:off x="35496" y="44624"/>
            <a:ext cx="5940152" cy="890782"/>
            <a:chOff x="0" y="17938"/>
            <a:chExt cx="7056784" cy="906147"/>
          </a:xfrm>
        </p:grpSpPr>
        <p:grpSp>
          <p:nvGrpSpPr>
            <p:cNvPr id="7" name="Group 6"/>
            <p:cNvGrpSpPr/>
            <p:nvPr/>
          </p:nvGrpSpPr>
          <p:grpSpPr>
            <a:xfrm>
              <a:off x="0" y="17938"/>
              <a:ext cx="7056784" cy="906147"/>
              <a:chOff x="0" y="73153"/>
              <a:chExt cx="7056784" cy="906147"/>
            </a:xfrm>
          </p:grpSpPr>
          <p:sp>
            <p:nvSpPr>
              <p:cNvPr id="9" name="Rounded Rectangle 8"/>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0"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dirty="0">
                    <a:latin typeface="Calibri" panose="020F0502020204030204" pitchFamily="34" charset="0"/>
                    <a:ea typeface="Century Gothic" charset="0"/>
                    <a:cs typeface="Century Gothic" charset="0"/>
                  </a:rPr>
                  <a:t>S</a:t>
                </a:r>
                <a:r>
                  <a:rPr lang="en-GB" kern="1200" dirty="0">
                    <a:latin typeface="Calibri" panose="020F0502020204030204" pitchFamily="34" charset="0"/>
                    <a:ea typeface="Century Gothic" charset="0"/>
                    <a:cs typeface="Century Gothic" charset="0"/>
                  </a:rPr>
                  <a:t>ocial</a:t>
                </a:r>
                <a:r>
                  <a:rPr lang="en-GB" sz="1800" kern="1200" dirty="0">
                    <a:latin typeface="Calibri" panose="020F0502020204030204" pitchFamily="34" charset="0"/>
                    <a:ea typeface="Century Gothic" charset="0"/>
                    <a:cs typeface="Century Gothic" charset="0"/>
                  </a:rPr>
                  <a:t> Interaction and Verbal Communication are Impaired </a:t>
                </a:r>
              </a:p>
            </p:txBody>
          </p:sp>
        </p:grpSp>
        <p:sp>
          <p:nvSpPr>
            <p:cNvPr id="8" name="Rounded Rectangle 7"/>
            <p:cNvSpPr/>
            <p:nvPr/>
          </p:nvSpPr>
          <p:spPr>
            <a:xfrm>
              <a:off x="90614" y="108552"/>
              <a:ext cx="1411356" cy="724918"/>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3895379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16720" y="1139260"/>
            <a:ext cx="8503752" cy="1569660"/>
          </a:xfrm>
          <a:prstGeom prst="rect">
            <a:avLst/>
          </a:prstGeom>
        </p:spPr>
        <p:txBody>
          <a:bodyPr wrap="square">
            <a:spAutoFit/>
          </a:bodyPr>
          <a:lstStyle/>
          <a:p>
            <a:r>
              <a:rPr lang="en-GB" sz="2400" dirty="0">
                <a:latin typeface="Calibri" panose="020F0502020204030204" pitchFamily="34" charset="0"/>
                <a:ea typeface="Century Gothic" charset="0"/>
                <a:cs typeface="Century Gothic" charset="0"/>
              </a:rPr>
              <a:t>Autistic people </a:t>
            </a:r>
            <a:r>
              <a:rPr lang="en-US" sz="2400" dirty="0">
                <a:ln w="10541" cmpd="sng">
                  <a:noFill/>
                  <a:prstDash val="solid"/>
                </a:ln>
                <a:latin typeface="Calibri" panose="020F0502020204030204" pitchFamily="34" charset="0"/>
                <a:ea typeface="Century Gothic" charset="0"/>
                <a:cs typeface="Century Gothic" charset="0"/>
              </a:rPr>
              <a:t>experience reduced imagination, ideas and creativity.  Again, the extent varies from one person to another.  The impact of this can be affect many areas of daily life and may include difficulties in:</a:t>
            </a:r>
          </a:p>
        </p:txBody>
      </p:sp>
      <p:sp>
        <p:nvSpPr>
          <p:cNvPr id="23" name="Rounded Rectangle 4"/>
          <p:cNvSpPr txBox="1"/>
          <p:nvPr/>
        </p:nvSpPr>
        <p:spPr>
          <a:xfrm>
            <a:off x="493490" y="2808108"/>
            <a:ext cx="3665537" cy="997748"/>
          </a:xfrm>
          <a:prstGeom prst="rect">
            <a:avLst/>
          </a:prstGeom>
          <a:scene3d>
            <a:camera prst="orthographicFront"/>
            <a:lightRig rig="flat" dir="t"/>
          </a:scene3d>
        </p:spPr>
        <p:style>
          <a:lnRef idx="3">
            <a:schemeClr val="lt1"/>
          </a:lnRef>
          <a:fillRef idx="1">
            <a:schemeClr val="accent2"/>
          </a:fillRef>
          <a:effectRef idx="1">
            <a:schemeClr val="accent2"/>
          </a:effectRef>
          <a:fontRef idx="minor">
            <a:schemeClr val="lt1"/>
          </a:fontRef>
        </p:style>
        <p:txBody>
          <a:bodyPr spcFirstLastPara="0" vert="horz" wrap="square" lIns="91440" tIns="45720" rIns="91440" bIns="45720" numCol="1" spcCol="1270" anchor="ctr" anchorCtr="0">
            <a:noAutofit/>
          </a:bodyPr>
          <a:lstStyle/>
          <a:p>
            <a:pPr marL="0" lvl="0" indent="0" algn="ctr" defTabSz="1066800" rtl="0">
              <a:spcBef>
                <a:spcPts val="500"/>
              </a:spcBef>
              <a:buNone/>
            </a:pPr>
            <a:r>
              <a:rPr lang="en-US" sz="2200" kern="1200" dirty="0">
                <a:latin typeface="Calibri" panose="020F0502020204030204" pitchFamily="34" charset="0"/>
                <a:ea typeface="Century Gothic" charset="0"/>
                <a:cs typeface="Century Gothic" charset="0"/>
              </a:rPr>
              <a:t>predicting reactions and events</a:t>
            </a:r>
            <a:endParaRPr lang="en-GB" sz="2200" kern="1200" dirty="0">
              <a:latin typeface="Calibri" panose="020F0502020204030204" pitchFamily="34" charset="0"/>
              <a:ea typeface="Century Gothic" charset="0"/>
              <a:cs typeface="Century Gothic" charset="0"/>
            </a:endParaRPr>
          </a:p>
        </p:txBody>
      </p:sp>
      <p:sp>
        <p:nvSpPr>
          <p:cNvPr id="21" name="Rounded Rectangle 6"/>
          <p:cNvSpPr txBox="1"/>
          <p:nvPr/>
        </p:nvSpPr>
        <p:spPr>
          <a:xfrm>
            <a:off x="457196" y="4069786"/>
            <a:ext cx="3675885" cy="982628"/>
          </a:xfrm>
          <a:prstGeom prst="rect">
            <a:avLst/>
          </a:prstGeom>
        </p:spPr>
        <p:style>
          <a:lnRef idx="3">
            <a:schemeClr val="lt1"/>
          </a:lnRef>
          <a:fillRef idx="1">
            <a:schemeClr val="accent4"/>
          </a:fillRef>
          <a:effectRef idx="1">
            <a:schemeClr val="accent4"/>
          </a:effectRef>
          <a:fontRef idx="minor">
            <a:schemeClr val="lt1"/>
          </a:fontRef>
        </p:style>
        <p:txBody>
          <a:bodyPr spcFirstLastPara="0" vert="horz" wrap="square" lIns="91440" tIns="45720" rIns="91440" bIns="45720" numCol="1" spcCol="1270" anchor="ctr" anchorCtr="0">
            <a:noAutofit/>
          </a:bodyPr>
          <a:lstStyle/>
          <a:p>
            <a:pPr marL="0" lvl="0" indent="0" algn="ctr" defTabSz="1066800" rtl="0">
              <a:spcBef>
                <a:spcPts val="500"/>
              </a:spcBef>
              <a:buNone/>
            </a:pPr>
            <a:r>
              <a:rPr lang="en-US" sz="2200" kern="1200" dirty="0">
                <a:latin typeface="Calibri" panose="020F0502020204030204" pitchFamily="34" charset="0"/>
                <a:ea typeface="Century Gothic" charset="0"/>
                <a:cs typeface="Century Gothic" charset="0"/>
              </a:rPr>
              <a:t>relating to others</a:t>
            </a:r>
            <a:endParaRPr lang="en-GB" sz="2200" kern="1200" dirty="0">
              <a:latin typeface="Calibri" panose="020F0502020204030204" pitchFamily="34" charset="0"/>
              <a:ea typeface="Century Gothic" charset="0"/>
              <a:cs typeface="Century Gothic" charset="0"/>
            </a:endParaRPr>
          </a:p>
        </p:txBody>
      </p:sp>
      <p:sp>
        <p:nvSpPr>
          <p:cNvPr id="19" name="Rounded Rectangle 8"/>
          <p:cNvSpPr txBox="1"/>
          <p:nvPr/>
        </p:nvSpPr>
        <p:spPr>
          <a:xfrm>
            <a:off x="445530" y="5326692"/>
            <a:ext cx="3687551" cy="982628"/>
          </a:xfrm>
          <a:prstGeom prst="rect">
            <a:avLst/>
          </a:prstGeom>
          <a:scene3d>
            <a:camera prst="orthographicFront"/>
            <a:lightRig rig="flat" dir="t"/>
          </a:scene3d>
        </p:spPr>
        <p:style>
          <a:lnRef idx="3">
            <a:schemeClr val="lt1"/>
          </a:lnRef>
          <a:fillRef idx="1">
            <a:schemeClr val="accent6"/>
          </a:fillRef>
          <a:effectRef idx="1">
            <a:schemeClr val="accent6"/>
          </a:effectRef>
          <a:fontRef idx="minor">
            <a:schemeClr val="lt1"/>
          </a:fontRef>
        </p:style>
        <p:txBody>
          <a:bodyPr spcFirstLastPara="0" vert="horz" wrap="square" lIns="91440" tIns="45720" rIns="91440" bIns="45720" numCol="1" spcCol="1270" anchor="ctr" anchorCtr="0">
            <a:noAutofit/>
          </a:bodyPr>
          <a:lstStyle/>
          <a:p>
            <a:pPr marL="0" lvl="0" indent="0" algn="ctr" defTabSz="1066800" rtl="0">
              <a:spcBef>
                <a:spcPts val="500"/>
              </a:spcBef>
              <a:buNone/>
            </a:pPr>
            <a:r>
              <a:rPr lang="en-US" sz="2200" kern="1200" dirty="0">
                <a:latin typeface="Calibri" panose="020F0502020204030204" pitchFamily="34" charset="0"/>
                <a:ea typeface="Century Gothic" charset="0"/>
                <a:cs typeface="Century Gothic" charset="0"/>
              </a:rPr>
              <a:t>planning</a:t>
            </a:r>
            <a:endParaRPr lang="en-GB" sz="2200" kern="1200" dirty="0">
              <a:latin typeface="Calibri" panose="020F0502020204030204" pitchFamily="34" charset="0"/>
              <a:ea typeface="Century Gothic" charset="0"/>
              <a:cs typeface="Century Gothic" charset="0"/>
            </a:endParaRPr>
          </a:p>
        </p:txBody>
      </p:sp>
      <p:sp>
        <p:nvSpPr>
          <p:cNvPr id="17" name="Rounded Rectangle 10"/>
          <p:cNvSpPr txBox="1"/>
          <p:nvPr/>
        </p:nvSpPr>
        <p:spPr>
          <a:xfrm>
            <a:off x="4808084" y="2808108"/>
            <a:ext cx="3810815" cy="982628"/>
          </a:xfrm>
          <a:prstGeom prst="rect">
            <a:avLst/>
          </a:prstGeom>
          <a:scene3d>
            <a:camera prst="orthographicFront"/>
            <a:lightRig rig="flat" dir="t"/>
          </a:scene3d>
        </p:spPr>
        <p:style>
          <a:lnRef idx="3">
            <a:schemeClr val="lt1"/>
          </a:lnRef>
          <a:fillRef idx="1">
            <a:schemeClr val="accent3"/>
          </a:fillRef>
          <a:effectRef idx="1">
            <a:schemeClr val="accent3"/>
          </a:effectRef>
          <a:fontRef idx="minor">
            <a:schemeClr val="lt1"/>
          </a:fontRef>
        </p:style>
        <p:txBody>
          <a:bodyPr spcFirstLastPara="0" vert="horz" wrap="square" lIns="91440" tIns="45720" rIns="91440" bIns="45720" numCol="1" spcCol="1270" anchor="ctr" anchorCtr="0">
            <a:noAutofit/>
          </a:bodyPr>
          <a:lstStyle/>
          <a:p>
            <a:pPr marL="0" lvl="0" indent="0" algn="ctr" defTabSz="1066800" rtl="0">
              <a:spcBef>
                <a:spcPts val="500"/>
              </a:spcBef>
              <a:buNone/>
            </a:pPr>
            <a:r>
              <a:rPr lang="en-US" sz="2200" kern="1200" dirty="0">
                <a:latin typeface="Calibri" panose="020F0502020204030204" pitchFamily="34" charset="0"/>
                <a:ea typeface="Century Gothic" charset="0"/>
                <a:cs typeface="Century Gothic" charset="0"/>
              </a:rPr>
              <a:t>problem solving</a:t>
            </a:r>
            <a:endParaRPr lang="en-GB" sz="2200" kern="1200" dirty="0">
              <a:latin typeface="Calibri" panose="020F0502020204030204" pitchFamily="34" charset="0"/>
              <a:ea typeface="Century Gothic" charset="0"/>
              <a:cs typeface="Century Gothic" charset="0"/>
            </a:endParaRPr>
          </a:p>
        </p:txBody>
      </p:sp>
      <p:sp>
        <p:nvSpPr>
          <p:cNvPr id="15" name="Rounded Rectangle 12"/>
          <p:cNvSpPr txBox="1"/>
          <p:nvPr/>
        </p:nvSpPr>
        <p:spPr>
          <a:xfrm>
            <a:off x="4808085" y="4069786"/>
            <a:ext cx="3828268" cy="982628"/>
          </a:xfrm>
          <a:prstGeom prst="rect">
            <a:avLst/>
          </a:prstGeom>
        </p:spPr>
        <p:style>
          <a:lnRef idx="3">
            <a:schemeClr val="lt1"/>
          </a:lnRef>
          <a:fillRef idx="1">
            <a:schemeClr val="accent5"/>
          </a:fillRef>
          <a:effectRef idx="1">
            <a:schemeClr val="accent5"/>
          </a:effectRef>
          <a:fontRef idx="minor">
            <a:schemeClr val="lt1"/>
          </a:fontRef>
        </p:style>
        <p:txBody>
          <a:bodyPr spcFirstLastPara="0" vert="horz" wrap="square" lIns="91440" tIns="45720" rIns="91440" bIns="45720" numCol="1" spcCol="1270" anchor="ctr" anchorCtr="0">
            <a:noAutofit/>
          </a:bodyPr>
          <a:lstStyle/>
          <a:p>
            <a:pPr marL="0" lvl="0" indent="0" algn="ctr" defTabSz="1066800" rtl="0">
              <a:spcBef>
                <a:spcPts val="500"/>
              </a:spcBef>
              <a:buNone/>
            </a:pPr>
            <a:r>
              <a:rPr lang="en-US" sz="2200" kern="1200" dirty="0">
                <a:latin typeface="Calibri" panose="020F0502020204030204" pitchFamily="34" charset="0"/>
                <a:ea typeface="Century Gothic" charset="0"/>
                <a:cs typeface="Century Gothic" charset="0"/>
              </a:rPr>
              <a:t>creative activities</a:t>
            </a:r>
            <a:endParaRPr lang="en-GB" sz="2200" kern="1200" dirty="0">
              <a:latin typeface="Calibri" panose="020F0502020204030204" pitchFamily="34" charset="0"/>
              <a:ea typeface="Century Gothic" charset="0"/>
              <a:cs typeface="Century Gothic" charset="0"/>
            </a:endParaRPr>
          </a:p>
        </p:txBody>
      </p:sp>
      <p:sp>
        <p:nvSpPr>
          <p:cNvPr id="13" name="Rounded Rectangle 14"/>
          <p:cNvSpPr txBox="1"/>
          <p:nvPr/>
        </p:nvSpPr>
        <p:spPr>
          <a:xfrm>
            <a:off x="4808085" y="5326692"/>
            <a:ext cx="3828268" cy="982628"/>
          </a:xfrm>
          <a:prstGeom prst="rect">
            <a:avLst/>
          </a:prstGeom>
          <a:scene3d>
            <a:camera prst="orthographicFront"/>
            <a:lightRig rig="flat" dir="t"/>
          </a:scene3d>
        </p:spPr>
        <p:style>
          <a:lnRef idx="3">
            <a:schemeClr val="lt1"/>
          </a:lnRef>
          <a:fillRef idx="1">
            <a:schemeClr val="accent2"/>
          </a:fillRef>
          <a:effectRef idx="1">
            <a:schemeClr val="accent2"/>
          </a:effectRef>
          <a:fontRef idx="minor">
            <a:schemeClr val="lt1"/>
          </a:fontRef>
        </p:style>
        <p:txBody>
          <a:bodyPr spcFirstLastPara="0" vert="horz" wrap="square" lIns="91440" tIns="45720" rIns="91440" bIns="45720" numCol="1" spcCol="1270" anchor="ctr" anchorCtr="0">
            <a:noAutofit/>
          </a:bodyPr>
          <a:lstStyle/>
          <a:p>
            <a:pPr marL="0" lvl="0" indent="0" algn="ctr" defTabSz="1066800" rtl="0">
              <a:spcBef>
                <a:spcPts val="500"/>
              </a:spcBef>
              <a:buNone/>
            </a:pPr>
            <a:r>
              <a:rPr lang="en-US" sz="2200" kern="1200" dirty="0">
                <a:latin typeface="Calibri" panose="020F0502020204030204" pitchFamily="34" charset="0"/>
                <a:ea typeface="Century Gothic" charset="0"/>
                <a:cs typeface="Century Gothic" charset="0"/>
              </a:rPr>
              <a:t>coping with changes</a:t>
            </a:r>
            <a:endParaRPr lang="en-GB" sz="2200" kern="1200" dirty="0">
              <a:latin typeface="Calibri" panose="020F0502020204030204" pitchFamily="34" charset="0"/>
              <a:ea typeface="Century Gothic" charset="0"/>
              <a:cs typeface="Century Gothic" charset="0"/>
            </a:endParaRPr>
          </a:p>
        </p:txBody>
      </p:sp>
      <p:grpSp>
        <p:nvGrpSpPr>
          <p:cNvPr id="37" name="Group 36"/>
          <p:cNvGrpSpPr/>
          <p:nvPr/>
        </p:nvGrpSpPr>
        <p:grpSpPr>
          <a:xfrm>
            <a:off x="35496" y="27230"/>
            <a:ext cx="5940000" cy="889200"/>
            <a:chOff x="0" y="996761"/>
            <a:chExt cx="8436522" cy="1210801"/>
          </a:xfrm>
        </p:grpSpPr>
        <p:sp>
          <p:nvSpPr>
            <p:cNvPr id="38" name="Rounded Rectangle 37"/>
            <p:cNvSpPr/>
            <p:nvPr/>
          </p:nvSpPr>
          <p:spPr>
            <a:xfrm>
              <a:off x="0" y="996761"/>
              <a:ext cx="8436522" cy="1210801"/>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39" name="Rounded Rectangle 4"/>
            <p:cNvSpPr/>
            <p:nvPr/>
          </p:nvSpPr>
          <p:spPr>
            <a:xfrm>
              <a:off x="1809536" y="996761"/>
              <a:ext cx="6626986" cy="12108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spcBef>
                  <a:spcPts val="500"/>
                </a:spcBef>
              </a:pPr>
              <a:r>
                <a:rPr lang="en-GB" sz="2800" b="1" dirty="0">
                  <a:latin typeface="Calibri" panose="020F0502020204030204" pitchFamily="34" charset="0"/>
                  <a:ea typeface="Century Gothic" charset="0"/>
                  <a:cs typeface="Century Gothic" charset="0"/>
                </a:rPr>
                <a:t>I</a:t>
              </a:r>
              <a:r>
                <a:rPr lang="en-GB" sz="1800" kern="1200" dirty="0">
                  <a:latin typeface="Calibri" panose="020F0502020204030204" pitchFamily="34" charset="0"/>
                  <a:ea typeface="Century Gothic" charset="0"/>
                  <a:cs typeface="Century Gothic" charset="0"/>
                </a:rPr>
                <a:t>magination, ideas and creativity are reduced </a:t>
              </a:r>
              <a:endParaRPr lang="en-US" sz="1800" kern="1200" dirty="0">
                <a:latin typeface="Calibri" panose="020F0502020204030204" pitchFamily="34" charset="0"/>
                <a:ea typeface="Century Gothic" charset="0"/>
                <a:cs typeface="Century Gothic" charset="0"/>
              </a:endParaRPr>
            </a:p>
          </p:txBody>
        </p:sp>
      </p:grpSp>
      <p:sp>
        <p:nvSpPr>
          <p:cNvPr id="40" name="Rounded Rectangle 39"/>
          <p:cNvSpPr/>
          <p:nvPr/>
        </p:nvSpPr>
        <p:spPr>
          <a:xfrm>
            <a:off x="121557" y="115430"/>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858599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9466" y="1069924"/>
            <a:ext cx="4726679" cy="461665"/>
          </a:xfrm>
          <a:prstGeom prst="rect">
            <a:avLst/>
          </a:prstGeom>
        </p:spPr>
        <p:txBody>
          <a:bodyPr wrap="none">
            <a:spAutoFit/>
          </a:bodyPr>
          <a:lstStyle/>
          <a:p>
            <a:r>
              <a:rPr lang="en-GB" sz="2400" b="1" dirty="0">
                <a:latin typeface="Calibri" panose="020F0502020204030204" pitchFamily="34" charset="0"/>
              </a:rPr>
              <a:t>How this impacts on day to day life:</a:t>
            </a:r>
          </a:p>
        </p:txBody>
      </p:sp>
      <p:sp>
        <p:nvSpPr>
          <p:cNvPr id="10" name="TextBox 9"/>
          <p:cNvSpPr txBox="1"/>
          <p:nvPr/>
        </p:nvSpPr>
        <p:spPr>
          <a:xfrm>
            <a:off x="4848596" y="5138801"/>
            <a:ext cx="4016652" cy="98488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spcBef>
                <a:spcPts val="500"/>
              </a:spcBef>
            </a:pPr>
            <a:r>
              <a:rPr lang="en-GB" sz="1900" dirty="0">
                <a:latin typeface="Calibri" panose="020F0502020204030204" pitchFamily="34" charset="0"/>
              </a:rPr>
              <a:t>Coping with changes can be difficult. </a:t>
            </a:r>
            <a:r>
              <a:rPr lang="en-GB" dirty="0">
                <a:latin typeface="Calibri" panose="020F0502020204030204" pitchFamily="34" charset="0"/>
                <a:ea typeface="Century Gothic" charset="0"/>
                <a:cs typeface="Century Gothic" charset="0"/>
              </a:rPr>
              <a:t>Autistic people </a:t>
            </a:r>
            <a:r>
              <a:rPr lang="en-GB" sz="1900" dirty="0">
                <a:latin typeface="Calibri" panose="020F0502020204030204" pitchFamily="34" charset="0"/>
              </a:rPr>
              <a:t>usually prefer routines to unpredictability.</a:t>
            </a:r>
          </a:p>
        </p:txBody>
      </p:sp>
      <p:sp>
        <p:nvSpPr>
          <p:cNvPr id="11" name="TextBox 10"/>
          <p:cNvSpPr txBox="1"/>
          <p:nvPr/>
        </p:nvSpPr>
        <p:spPr>
          <a:xfrm>
            <a:off x="771151" y="3991623"/>
            <a:ext cx="3361015" cy="1846659"/>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spcBef>
                <a:spcPts val="500"/>
              </a:spcBef>
            </a:pPr>
            <a:r>
              <a:rPr lang="en-GB" sz="1900" dirty="0">
                <a:latin typeface="Calibri" panose="020F0502020204030204" pitchFamily="34" charset="0"/>
              </a:rPr>
              <a:t>Some a</a:t>
            </a:r>
            <a:r>
              <a:rPr lang="en-GB" dirty="0">
                <a:latin typeface="Calibri" panose="020F0502020204030204" pitchFamily="34" charset="0"/>
                <a:ea typeface="Century Gothic" charset="0"/>
                <a:cs typeface="Century Gothic" charset="0"/>
              </a:rPr>
              <a:t>utistic people </a:t>
            </a:r>
            <a:r>
              <a:rPr lang="en-GB" sz="1900" dirty="0">
                <a:latin typeface="Calibri" panose="020F0502020204030204" pitchFamily="34" charset="0"/>
              </a:rPr>
              <a:t>have difficulties with creative imagination. Others have good creative imagination, and only the social imagination is affected.</a:t>
            </a:r>
          </a:p>
        </p:txBody>
      </p:sp>
      <p:sp>
        <p:nvSpPr>
          <p:cNvPr id="13" name="TextBox 12"/>
          <p:cNvSpPr txBox="1"/>
          <p:nvPr/>
        </p:nvSpPr>
        <p:spPr>
          <a:xfrm>
            <a:off x="5176172" y="3055972"/>
            <a:ext cx="3450837" cy="96949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spcBef>
                <a:spcPts val="500"/>
              </a:spcBef>
            </a:pPr>
            <a:r>
              <a:rPr lang="en-GB" sz="1900" dirty="0">
                <a:latin typeface="Calibri" panose="020F0502020204030204" pitchFamily="34" charset="0"/>
              </a:rPr>
              <a:t>Planning can be difficult. A</a:t>
            </a:r>
            <a:r>
              <a:rPr lang="en-GB" dirty="0">
                <a:latin typeface="Calibri" panose="020F0502020204030204" pitchFamily="34" charset="0"/>
                <a:ea typeface="Century Gothic" charset="0"/>
                <a:cs typeface="Century Gothic" charset="0"/>
              </a:rPr>
              <a:t>utistic people </a:t>
            </a:r>
            <a:r>
              <a:rPr lang="en-GB" sz="1900" dirty="0">
                <a:latin typeface="Calibri" panose="020F0502020204030204" pitchFamily="34" charset="0"/>
              </a:rPr>
              <a:t>often rely on calendars or planners to help them with this.</a:t>
            </a:r>
          </a:p>
        </p:txBody>
      </p:sp>
      <p:sp>
        <p:nvSpPr>
          <p:cNvPr id="14" name="TextBox 13"/>
          <p:cNvSpPr txBox="1"/>
          <p:nvPr/>
        </p:nvSpPr>
        <p:spPr>
          <a:xfrm>
            <a:off x="4871622" y="1625705"/>
            <a:ext cx="4059938" cy="677108"/>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spcBef>
                <a:spcPts val="500"/>
              </a:spcBef>
            </a:pPr>
            <a:r>
              <a:rPr lang="en-GB" sz="1900" dirty="0">
                <a:latin typeface="Calibri" panose="020F0502020204030204" pitchFamily="34" charset="0"/>
              </a:rPr>
              <a:t>Often making free choices or generating creative ideas is difficult.</a:t>
            </a:r>
          </a:p>
        </p:txBody>
      </p:sp>
      <p:sp>
        <p:nvSpPr>
          <p:cNvPr id="15" name="TextBox 14"/>
          <p:cNvSpPr txBox="1"/>
          <p:nvPr/>
        </p:nvSpPr>
        <p:spPr>
          <a:xfrm>
            <a:off x="395536" y="1765731"/>
            <a:ext cx="4112246" cy="129266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spcBef>
                <a:spcPts val="500"/>
              </a:spcBef>
            </a:pPr>
            <a:r>
              <a:rPr lang="en-GB" sz="1900" dirty="0">
                <a:latin typeface="Calibri" panose="020F0502020204030204" pitchFamily="34" charset="0"/>
              </a:rPr>
              <a:t>When problem solving, we rely on our social imagination to predict possible outcomes. This is difficult for a</a:t>
            </a:r>
            <a:r>
              <a:rPr lang="en-GB" dirty="0">
                <a:latin typeface="Calibri" panose="020F0502020204030204" pitchFamily="34" charset="0"/>
                <a:ea typeface="Century Gothic" charset="0"/>
                <a:cs typeface="Century Gothic" charset="0"/>
              </a:rPr>
              <a:t>utistic people </a:t>
            </a:r>
            <a:r>
              <a:rPr lang="en-GB" sz="1900" dirty="0">
                <a:latin typeface="Calibri" panose="020F0502020204030204" pitchFamily="34" charset="0"/>
              </a:rPr>
              <a:t>.</a:t>
            </a:r>
          </a:p>
        </p:txBody>
      </p:sp>
      <p:grpSp>
        <p:nvGrpSpPr>
          <p:cNvPr id="16" name="Group 15"/>
          <p:cNvGrpSpPr/>
          <p:nvPr/>
        </p:nvGrpSpPr>
        <p:grpSpPr>
          <a:xfrm>
            <a:off x="35496" y="27230"/>
            <a:ext cx="5940000" cy="889200"/>
            <a:chOff x="0" y="996761"/>
            <a:chExt cx="8436522" cy="1210801"/>
          </a:xfrm>
        </p:grpSpPr>
        <p:sp>
          <p:nvSpPr>
            <p:cNvPr id="17" name="Rounded Rectangle 16"/>
            <p:cNvSpPr/>
            <p:nvPr/>
          </p:nvSpPr>
          <p:spPr>
            <a:xfrm>
              <a:off x="0" y="996761"/>
              <a:ext cx="8436522" cy="1210801"/>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8" name="Rounded Rectangle 4"/>
            <p:cNvSpPr/>
            <p:nvPr/>
          </p:nvSpPr>
          <p:spPr>
            <a:xfrm>
              <a:off x="1809536" y="996761"/>
              <a:ext cx="6626986" cy="12108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spcBef>
                  <a:spcPts val="500"/>
                </a:spcBef>
              </a:pPr>
              <a:r>
                <a:rPr lang="en-GB" sz="2800" b="1" dirty="0">
                  <a:latin typeface="Calibri" panose="020F0502020204030204" pitchFamily="34" charset="0"/>
                  <a:ea typeface="Century Gothic" charset="0"/>
                  <a:cs typeface="Century Gothic" charset="0"/>
                </a:rPr>
                <a:t>I</a:t>
              </a:r>
              <a:r>
                <a:rPr lang="en-GB" sz="1800" kern="1200" dirty="0">
                  <a:latin typeface="Calibri" panose="020F0502020204030204" pitchFamily="34" charset="0"/>
                  <a:ea typeface="Century Gothic" charset="0"/>
                  <a:cs typeface="Century Gothic" charset="0"/>
                </a:rPr>
                <a:t>magination, ideas and creativity are reduced </a:t>
              </a:r>
              <a:endParaRPr lang="en-US" sz="1800" kern="1200" dirty="0">
                <a:latin typeface="Calibri" panose="020F0502020204030204" pitchFamily="34" charset="0"/>
                <a:ea typeface="Century Gothic" charset="0"/>
                <a:cs typeface="Century Gothic" charset="0"/>
              </a:endParaRPr>
            </a:p>
          </p:txBody>
        </p:sp>
      </p:grpSp>
      <p:sp>
        <p:nvSpPr>
          <p:cNvPr id="23" name="Rounded Rectangle 22"/>
          <p:cNvSpPr/>
          <p:nvPr/>
        </p:nvSpPr>
        <p:spPr>
          <a:xfrm>
            <a:off x="121557" y="115430"/>
            <a:ext cx="1188000" cy="712800"/>
          </a:xfrm>
          <a:prstGeom prst="roundRect">
            <a:avLst>
              <a:gd name="adj" fmla="val 10000"/>
            </a:avLst>
          </a:prstGeom>
          <a:blipFill>
            <a:blip r:embed="rId3"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4066747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4" grpId="0" animBg="1"/>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p:cNvGraphicFramePr>
          <p:nvPr>
            <p:extLst>
              <p:ext uri="{D42A27DB-BD31-4B8C-83A1-F6EECF244321}">
                <p14:modId xmlns:p14="http://schemas.microsoft.com/office/powerpoint/2010/main" val="426566411"/>
              </p:ext>
            </p:extLst>
          </p:nvPr>
        </p:nvGraphicFramePr>
        <p:xfrm>
          <a:off x="360091" y="1412776"/>
          <a:ext cx="8496944" cy="51571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360091" y="1139243"/>
            <a:ext cx="8461499" cy="830997"/>
          </a:xfrm>
          <a:prstGeom prst="rect">
            <a:avLst/>
          </a:prstGeom>
        </p:spPr>
        <p:txBody>
          <a:bodyPr wrap="square">
            <a:spAutoFit/>
          </a:bodyPr>
          <a:lstStyle/>
          <a:p>
            <a:r>
              <a:rPr lang="en-GB" sz="2400" dirty="0">
                <a:latin typeface="Calibri" panose="020F0502020204030204" pitchFamily="34" charset="0"/>
                <a:ea typeface="Century Gothic" charset="0"/>
                <a:cs typeface="Century Gothic" charset="0"/>
              </a:rPr>
              <a:t>Here are some ways that you help autistic people with difficulties in social imagination:</a:t>
            </a:r>
          </a:p>
        </p:txBody>
      </p:sp>
      <p:grpSp>
        <p:nvGrpSpPr>
          <p:cNvPr id="14" name="Group 13"/>
          <p:cNvGrpSpPr/>
          <p:nvPr/>
        </p:nvGrpSpPr>
        <p:grpSpPr>
          <a:xfrm>
            <a:off x="35496" y="27230"/>
            <a:ext cx="5940000" cy="889200"/>
            <a:chOff x="0" y="996761"/>
            <a:chExt cx="8436522" cy="1210801"/>
          </a:xfrm>
        </p:grpSpPr>
        <p:sp>
          <p:nvSpPr>
            <p:cNvPr id="15" name="Rounded Rectangle 14"/>
            <p:cNvSpPr/>
            <p:nvPr/>
          </p:nvSpPr>
          <p:spPr>
            <a:xfrm>
              <a:off x="0" y="996761"/>
              <a:ext cx="8436522" cy="1210801"/>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6" name="Rounded Rectangle 4"/>
            <p:cNvSpPr/>
            <p:nvPr/>
          </p:nvSpPr>
          <p:spPr>
            <a:xfrm>
              <a:off x="1809536" y="996761"/>
              <a:ext cx="6626986" cy="12108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spcBef>
                  <a:spcPts val="500"/>
                </a:spcBef>
              </a:pPr>
              <a:r>
                <a:rPr lang="en-GB" sz="2800" b="1" dirty="0">
                  <a:latin typeface="Calibri" panose="020F0502020204030204" pitchFamily="34" charset="0"/>
                  <a:ea typeface="Century Gothic" charset="0"/>
                  <a:cs typeface="Century Gothic" charset="0"/>
                </a:rPr>
                <a:t>I</a:t>
              </a:r>
              <a:r>
                <a:rPr lang="en-GB" sz="1800" kern="1200" dirty="0">
                  <a:latin typeface="Calibri" panose="020F0502020204030204" pitchFamily="34" charset="0"/>
                  <a:ea typeface="Century Gothic" charset="0"/>
                  <a:cs typeface="Century Gothic" charset="0"/>
                </a:rPr>
                <a:t>magination, ideas and creativity are reduced </a:t>
              </a:r>
              <a:endParaRPr lang="en-US" sz="1800" kern="1200" dirty="0">
                <a:latin typeface="Calibri" panose="020F0502020204030204" pitchFamily="34" charset="0"/>
                <a:ea typeface="Century Gothic" charset="0"/>
                <a:cs typeface="Century Gothic" charset="0"/>
              </a:endParaRPr>
            </a:p>
          </p:txBody>
        </p:sp>
      </p:grpSp>
      <p:sp>
        <p:nvSpPr>
          <p:cNvPr id="17" name="Rounded Rectangle 16"/>
          <p:cNvSpPr/>
          <p:nvPr/>
        </p:nvSpPr>
        <p:spPr>
          <a:xfrm>
            <a:off x="121557" y="115430"/>
            <a:ext cx="1188000" cy="712800"/>
          </a:xfrm>
          <a:prstGeom prst="roundRect">
            <a:avLst>
              <a:gd name="adj" fmla="val 10000"/>
            </a:avLst>
          </a:prstGeom>
          <a:blipFill>
            <a:blip r:embed="rId8"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45910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11560" y="1556792"/>
            <a:ext cx="7920000" cy="4125232"/>
          </a:xfrm>
          <a:prstGeom prst="rect">
            <a:avLst/>
          </a:prstGeom>
          <a:ln w="38100">
            <a:solidFill>
              <a:srgbClr val="D5963C"/>
            </a:solidFill>
          </a:ln>
        </p:spPr>
        <p:txBody>
          <a:bodyPr wrap="square">
            <a:spAutoFit/>
          </a:bodyPr>
          <a:lstStyle/>
          <a:p>
            <a:pPr>
              <a:lnSpc>
                <a:spcPct val="107000"/>
              </a:lnSpc>
              <a:spcAft>
                <a:spcPts val="800"/>
              </a:spcAft>
            </a:pPr>
            <a:r>
              <a:rPr lang="en-GB" sz="2000" b="1" dirty="0">
                <a:latin typeface="Calibri" panose="020F0502020204030204" pitchFamily="34" charset="0"/>
                <a:ea typeface="Calibri" panose="020F0502020204030204" pitchFamily="34" charset="0"/>
                <a:cs typeface="Times New Roman" panose="02020603050405020304" pitchFamily="18" charset="0"/>
              </a:rPr>
              <a:t>Practice example 2 </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Sam, an autistic adult, is having problems with neighbours and has requested a move. A member of staff meets with Sam to understand what the issues are and whether he should be relocated. This involves asking lots of open questions such as “Why do you think your neighbour is annoyed with you” and gives Sam lots of options and opinions about moving. Sam becomes anxious when he is unable to answer and asks the member of staff to leave his home</a:t>
            </a:r>
          </a:p>
          <a:p>
            <a:pPr>
              <a:lnSpc>
                <a:spcPct val="107000"/>
              </a:lnSpc>
              <a:spcAft>
                <a:spcPts val="800"/>
              </a:spcAft>
            </a:pPr>
            <a:endParaRPr lang="en-GB" sz="20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b="1" dirty="0">
                <a:latin typeface="Calibri" panose="020F0502020204030204" pitchFamily="34" charset="0"/>
                <a:ea typeface="Calibri" panose="020F0502020204030204" pitchFamily="34" charset="0"/>
                <a:cs typeface="Times New Roman" panose="02020603050405020304" pitchFamily="18" charset="0"/>
              </a:rPr>
              <a:t>What could be the problem? How could you help Sam?</a:t>
            </a:r>
          </a:p>
        </p:txBody>
      </p:sp>
      <p:grpSp>
        <p:nvGrpSpPr>
          <p:cNvPr id="7" name="Group 6"/>
          <p:cNvGrpSpPr/>
          <p:nvPr/>
        </p:nvGrpSpPr>
        <p:grpSpPr>
          <a:xfrm>
            <a:off x="35496" y="27230"/>
            <a:ext cx="5940000" cy="889200"/>
            <a:chOff x="0" y="996761"/>
            <a:chExt cx="8436522" cy="1210801"/>
          </a:xfrm>
        </p:grpSpPr>
        <p:sp>
          <p:nvSpPr>
            <p:cNvPr id="8" name="Rounded Rectangle 7"/>
            <p:cNvSpPr/>
            <p:nvPr/>
          </p:nvSpPr>
          <p:spPr>
            <a:xfrm>
              <a:off x="0" y="996761"/>
              <a:ext cx="8436522" cy="1210801"/>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9" name="Rounded Rectangle 4"/>
            <p:cNvSpPr/>
            <p:nvPr/>
          </p:nvSpPr>
          <p:spPr>
            <a:xfrm>
              <a:off x="1809536" y="996761"/>
              <a:ext cx="6626986" cy="12108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spcBef>
                  <a:spcPts val="500"/>
                </a:spcBef>
              </a:pPr>
              <a:r>
                <a:rPr lang="en-GB" sz="2800" b="1" dirty="0">
                  <a:latin typeface="Calibri" panose="020F0502020204030204" pitchFamily="34" charset="0"/>
                  <a:ea typeface="Century Gothic" charset="0"/>
                  <a:cs typeface="Century Gothic" charset="0"/>
                </a:rPr>
                <a:t>I</a:t>
              </a:r>
              <a:r>
                <a:rPr lang="en-GB" sz="1800" kern="1200" dirty="0">
                  <a:latin typeface="Calibri" panose="020F0502020204030204" pitchFamily="34" charset="0"/>
                  <a:ea typeface="Century Gothic" charset="0"/>
                  <a:cs typeface="Century Gothic" charset="0"/>
                </a:rPr>
                <a:t>magination, ideas and creativity are reduced </a:t>
              </a:r>
              <a:endParaRPr lang="en-US" sz="1800" kern="1200" dirty="0">
                <a:latin typeface="Calibri" panose="020F0502020204030204" pitchFamily="34" charset="0"/>
                <a:ea typeface="Century Gothic" charset="0"/>
                <a:cs typeface="Century Gothic" charset="0"/>
              </a:endParaRPr>
            </a:p>
          </p:txBody>
        </p:sp>
      </p:grpSp>
      <p:sp>
        <p:nvSpPr>
          <p:cNvPr id="10" name="Rounded Rectangle 9"/>
          <p:cNvSpPr/>
          <p:nvPr/>
        </p:nvSpPr>
        <p:spPr>
          <a:xfrm>
            <a:off x="121557" y="115430"/>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34470524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9552" y="1340768"/>
            <a:ext cx="8064016" cy="4908010"/>
          </a:xfrm>
          <a:prstGeom prst="rect">
            <a:avLst/>
          </a:prstGeom>
          <a:ln w="38100">
            <a:solidFill>
              <a:srgbClr val="D5963C"/>
            </a:solidFill>
          </a:ln>
        </p:spPr>
        <p:txBody>
          <a:bodyPr wrap="square">
            <a:spAutoFit/>
          </a:bodyPr>
          <a:lstStyle/>
          <a:p>
            <a:pPr>
              <a:lnSpc>
                <a:spcPct val="107000"/>
              </a:lnSpc>
              <a:spcAft>
                <a:spcPts val="800"/>
              </a:spcAft>
            </a:pPr>
            <a:r>
              <a:rPr lang="en-GB" sz="2000" dirty="0">
                <a:latin typeface="Calibri" panose="020F0502020204030204" pitchFamily="34" charset="0"/>
                <a:ea typeface="Century Gothic" charset="0"/>
                <a:cs typeface="Century Gothic" charset="0"/>
              </a:rPr>
              <a:t>Autistic people</a:t>
            </a:r>
            <a:r>
              <a:rPr lang="en-GB" sz="2000" dirty="0">
                <a:latin typeface="Calibri" panose="020F0502020204030204" pitchFamily="34" charset="0"/>
                <a:ea typeface="Calibri" panose="020F0502020204030204" pitchFamily="34" charset="0"/>
                <a:cs typeface="Times New Roman" panose="02020603050405020304" pitchFamily="18" charset="0"/>
              </a:rPr>
              <a:t>, like Sam, have reduced imagination, ideas and creativity, this means they find problem solving difficult as we rely on our social imagination to predict possible outcomes. Planning or thinking ahead can also be difficult without a good social imagination which explains why Sam was unable to say what sort of place he wanted to move to.</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Sam has difficulties in generating creative ideas or making free choices, to help a</a:t>
            </a:r>
            <a:r>
              <a:rPr lang="en-GB" sz="2000" dirty="0">
                <a:latin typeface="Calibri" panose="020F0502020204030204" pitchFamily="34" charset="0"/>
                <a:ea typeface="Century Gothic" charset="0"/>
                <a:cs typeface="Century Gothic" charset="0"/>
              </a:rPr>
              <a:t>utistic people </a:t>
            </a:r>
            <a:r>
              <a:rPr lang="en-GB" sz="2000" dirty="0">
                <a:latin typeface="Calibri" panose="020F0502020204030204" pitchFamily="34" charset="0"/>
                <a:ea typeface="Calibri" panose="020F0502020204030204" pitchFamily="34" charset="0"/>
                <a:cs typeface="Times New Roman" panose="02020603050405020304" pitchFamily="18" charset="0"/>
              </a:rPr>
              <a:t>you should give a limited number of choices and provide options rather than making the person develop their own ideas. Instead of asking open questions you should instead be specific with what you are asking them, and don’t expect them to imagine what other people are thinking or feeling. For example, instead of “Why do you think your neighbour is annoyed with you” you could ask “What did your neighbour say when he shouted at you?”</a:t>
            </a:r>
          </a:p>
        </p:txBody>
      </p:sp>
      <p:grpSp>
        <p:nvGrpSpPr>
          <p:cNvPr id="7" name="Group 6"/>
          <p:cNvGrpSpPr/>
          <p:nvPr/>
        </p:nvGrpSpPr>
        <p:grpSpPr>
          <a:xfrm>
            <a:off x="35496" y="27230"/>
            <a:ext cx="5940000" cy="889200"/>
            <a:chOff x="0" y="996761"/>
            <a:chExt cx="8436522" cy="1210801"/>
          </a:xfrm>
        </p:grpSpPr>
        <p:sp>
          <p:nvSpPr>
            <p:cNvPr id="8" name="Rounded Rectangle 7"/>
            <p:cNvSpPr/>
            <p:nvPr/>
          </p:nvSpPr>
          <p:spPr>
            <a:xfrm>
              <a:off x="0" y="996761"/>
              <a:ext cx="8436522" cy="1210801"/>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9" name="Rounded Rectangle 4"/>
            <p:cNvSpPr/>
            <p:nvPr/>
          </p:nvSpPr>
          <p:spPr>
            <a:xfrm>
              <a:off x="1809536" y="996761"/>
              <a:ext cx="6626986" cy="12108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spcBef>
                  <a:spcPts val="500"/>
                </a:spcBef>
              </a:pPr>
              <a:r>
                <a:rPr lang="en-GB" sz="2800" b="1" dirty="0">
                  <a:latin typeface="Calibri" panose="020F0502020204030204" pitchFamily="34" charset="0"/>
                  <a:ea typeface="Century Gothic" charset="0"/>
                  <a:cs typeface="Century Gothic" charset="0"/>
                </a:rPr>
                <a:t>I</a:t>
              </a:r>
              <a:r>
                <a:rPr lang="en-GB" sz="1800" kern="1200" dirty="0">
                  <a:latin typeface="Calibri" panose="020F0502020204030204" pitchFamily="34" charset="0"/>
                  <a:ea typeface="Century Gothic" charset="0"/>
                  <a:cs typeface="Century Gothic" charset="0"/>
                </a:rPr>
                <a:t>magination, ideas and creativity are reduced </a:t>
              </a:r>
              <a:endParaRPr lang="en-US" sz="1800" kern="1200" dirty="0">
                <a:latin typeface="Calibri" panose="020F0502020204030204" pitchFamily="34" charset="0"/>
                <a:ea typeface="Century Gothic" charset="0"/>
                <a:cs typeface="Century Gothic" charset="0"/>
              </a:endParaRPr>
            </a:p>
          </p:txBody>
        </p:sp>
      </p:grpSp>
      <p:sp>
        <p:nvSpPr>
          <p:cNvPr id="10" name="Rounded Rectangle 9"/>
          <p:cNvSpPr/>
          <p:nvPr/>
        </p:nvSpPr>
        <p:spPr>
          <a:xfrm>
            <a:off x="121557" y="115430"/>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40839721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890061" y="3141631"/>
            <a:ext cx="3506947" cy="2609422"/>
            <a:chOff x="3026130" y="3286203"/>
            <a:chExt cx="3506947" cy="2609422"/>
          </a:xfrm>
        </p:grpSpPr>
        <p:sp>
          <p:nvSpPr>
            <p:cNvPr id="8" name="Freeform 7"/>
            <p:cNvSpPr/>
            <p:nvPr/>
          </p:nvSpPr>
          <p:spPr>
            <a:xfrm>
              <a:off x="3671753" y="5251453"/>
              <a:ext cx="2298058" cy="644172"/>
            </a:xfrm>
            <a:custGeom>
              <a:avLst/>
              <a:gdLst>
                <a:gd name="connsiteX0" fmla="*/ 0 w 2838372"/>
                <a:gd name="connsiteY0" fmla="*/ 106074 h 636433"/>
                <a:gd name="connsiteX1" fmla="*/ 106074 w 2838372"/>
                <a:gd name="connsiteY1" fmla="*/ 0 h 636433"/>
                <a:gd name="connsiteX2" fmla="*/ 2732298 w 2838372"/>
                <a:gd name="connsiteY2" fmla="*/ 0 h 636433"/>
                <a:gd name="connsiteX3" fmla="*/ 2838372 w 2838372"/>
                <a:gd name="connsiteY3" fmla="*/ 106074 h 636433"/>
                <a:gd name="connsiteX4" fmla="*/ 2838372 w 2838372"/>
                <a:gd name="connsiteY4" fmla="*/ 530359 h 636433"/>
                <a:gd name="connsiteX5" fmla="*/ 2732298 w 2838372"/>
                <a:gd name="connsiteY5" fmla="*/ 636433 h 636433"/>
                <a:gd name="connsiteX6" fmla="*/ 106074 w 2838372"/>
                <a:gd name="connsiteY6" fmla="*/ 636433 h 636433"/>
                <a:gd name="connsiteX7" fmla="*/ 0 w 2838372"/>
                <a:gd name="connsiteY7" fmla="*/ 530359 h 636433"/>
                <a:gd name="connsiteX8" fmla="*/ 0 w 2838372"/>
                <a:gd name="connsiteY8" fmla="*/ 106074 h 63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8372" h="636433">
                  <a:moveTo>
                    <a:pt x="0" y="106074"/>
                  </a:moveTo>
                  <a:cubicBezTo>
                    <a:pt x="0" y="47491"/>
                    <a:pt x="47491" y="0"/>
                    <a:pt x="106074" y="0"/>
                  </a:cubicBezTo>
                  <a:lnTo>
                    <a:pt x="2732298" y="0"/>
                  </a:lnTo>
                  <a:cubicBezTo>
                    <a:pt x="2790881" y="0"/>
                    <a:pt x="2838372" y="47491"/>
                    <a:pt x="2838372" y="106074"/>
                  </a:cubicBezTo>
                  <a:lnTo>
                    <a:pt x="2838372" y="530359"/>
                  </a:lnTo>
                  <a:cubicBezTo>
                    <a:pt x="2838372" y="588942"/>
                    <a:pt x="2790881" y="636433"/>
                    <a:pt x="2732298" y="636433"/>
                  </a:cubicBezTo>
                  <a:lnTo>
                    <a:pt x="106074" y="636433"/>
                  </a:lnTo>
                  <a:cubicBezTo>
                    <a:pt x="47491" y="636433"/>
                    <a:pt x="0" y="588942"/>
                    <a:pt x="0" y="530359"/>
                  </a:cubicBezTo>
                  <a:lnTo>
                    <a:pt x="0" y="106074"/>
                  </a:lnTo>
                  <a:close/>
                </a:path>
              </a:pathLst>
            </a:custGeom>
            <a:solidFill>
              <a:srgbClr val="1A62A2"/>
            </a:solidFill>
          </p:spPr>
          <p:style>
            <a:lnRef idx="3">
              <a:schemeClr val="lt1"/>
            </a:lnRef>
            <a:fillRef idx="1">
              <a:schemeClr val="accent3"/>
            </a:fillRef>
            <a:effectRef idx="1">
              <a:schemeClr val="accent3"/>
            </a:effectRef>
            <a:fontRef idx="minor">
              <a:schemeClr val="lt1"/>
            </a:fontRef>
          </p:style>
          <p:txBody>
            <a:bodyPr spcFirstLastPara="0" vert="horz" wrap="square" lIns="152988" tIns="92028" rIns="152988" bIns="92028" numCol="1" spcCol="1270" anchor="ctr" anchorCtr="0">
              <a:noAutofit/>
            </a:bodyPr>
            <a:lstStyle/>
            <a:p>
              <a:pPr marL="0" lvl="0" indent="0" algn="ctr" defTabSz="1422400" rtl="0">
                <a:lnSpc>
                  <a:spcPct val="90000"/>
                </a:lnSpc>
                <a:spcBef>
                  <a:spcPct val="0"/>
                </a:spcBef>
                <a:spcAft>
                  <a:spcPct val="35000"/>
                </a:spcAft>
                <a:buNone/>
              </a:pPr>
              <a:r>
                <a:rPr lang="en-GB" sz="3200" b="1" kern="1200" dirty="0"/>
                <a:t>gestures </a:t>
              </a:r>
            </a:p>
          </p:txBody>
        </p:sp>
        <p:sp>
          <p:nvSpPr>
            <p:cNvPr id="9" name="Freeform 8"/>
            <p:cNvSpPr/>
            <p:nvPr/>
          </p:nvSpPr>
          <p:spPr>
            <a:xfrm>
              <a:off x="3522080" y="4584297"/>
              <a:ext cx="2578949" cy="667156"/>
            </a:xfrm>
            <a:custGeom>
              <a:avLst/>
              <a:gdLst>
                <a:gd name="connsiteX0" fmla="*/ 0 w 2838372"/>
                <a:gd name="connsiteY0" fmla="*/ 106074 h 636433"/>
                <a:gd name="connsiteX1" fmla="*/ 106074 w 2838372"/>
                <a:gd name="connsiteY1" fmla="*/ 0 h 636433"/>
                <a:gd name="connsiteX2" fmla="*/ 2732298 w 2838372"/>
                <a:gd name="connsiteY2" fmla="*/ 0 h 636433"/>
                <a:gd name="connsiteX3" fmla="*/ 2838372 w 2838372"/>
                <a:gd name="connsiteY3" fmla="*/ 106074 h 636433"/>
                <a:gd name="connsiteX4" fmla="*/ 2838372 w 2838372"/>
                <a:gd name="connsiteY4" fmla="*/ 530359 h 636433"/>
                <a:gd name="connsiteX5" fmla="*/ 2732298 w 2838372"/>
                <a:gd name="connsiteY5" fmla="*/ 636433 h 636433"/>
                <a:gd name="connsiteX6" fmla="*/ 106074 w 2838372"/>
                <a:gd name="connsiteY6" fmla="*/ 636433 h 636433"/>
                <a:gd name="connsiteX7" fmla="*/ 0 w 2838372"/>
                <a:gd name="connsiteY7" fmla="*/ 530359 h 636433"/>
                <a:gd name="connsiteX8" fmla="*/ 0 w 2838372"/>
                <a:gd name="connsiteY8" fmla="*/ 106074 h 63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8372" h="636433">
                  <a:moveTo>
                    <a:pt x="0" y="106074"/>
                  </a:moveTo>
                  <a:cubicBezTo>
                    <a:pt x="0" y="47491"/>
                    <a:pt x="47491" y="0"/>
                    <a:pt x="106074" y="0"/>
                  </a:cubicBezTo>
                  <a:lnTo>
                    <a:pt x="2732298" y="0"/>
                  </a:lnTo>
                  <a:cubicBezTo>
                    <a:pt x="2790881" y="0"/>
                    <a:pt x="2838372" y="47491"/>
                    <a:pt x="2838372" y="106074"/>
                  </a:cubicBezTo>
                  <a:lnTo>
                    <a:pt x="2838372" y="530359"/>
                  </a:lnTo>
                  <a:cubicBezTo>
                    <a:pt x="2838372" y="588942"/>
                    <a:pt x="2790881" y="636433"/>
                    <a:pt x="2732298" y="636433"/>
                  </a:cubicBezTo>
                  <a:lnTo>
                    <a:pt x="106074" y="636433"/>
                  </a:lnTo>
                  <a:cubicBezTo>
                    <a:pt x="47491" y="636433"/>
                    <a:pt x="0" y="588942"/>
                    <a:pt x="0" y="530359"/>
                  </a:cubicBezTo>
                  <a:lnTo>
                    <a:pt x="0" y="106074"/>
                  </a:lnTo>
                  <a:close/>
                </a:path>
              </a:pathLst>
            </a:custGeom>
            <a:solidFill>
              <a:srgbClr val="70A43E"/>
            </a:solidFill>
          </p:spPr>
          <p:style>
            <a:lnRef idx="3">
              <a:schemeClr val="lt1"/>
            </a:lnRef>
            <a:fillRef idx="1">
              <a:schemeClr val="accent4"/>
            </a:fillRef>
            <a:effectRef idx="1">
              <a:schemeClr val="accent4"/>
            </a:effectRef>
            <a:fontRef idx="minor">
              <a:schemeClr val="lt1"/>
            </a:fontRef>
          </p:style>
          <p:txBody>
            <a:bodyPr spcFirstLastPara="0" vert="horz" wrap="square" lIns="152988" tIns="92028" rIns="152988" bIns="92028" numCol="1" spcCol="1270" anchor="ctr" anchorCtr="0">
              <a:noAutofit/>
            </a:bodyPr>
            <a:lstStyle/>
            <a:p>
              <a:pPr marL="0" lvl="0" indent="0" algn="ctr" defTabSz="1422400" rtl="0">
                <a:lnSpc>
                  <a:spcPct val="90000"/>
                </a:lnSpc>
                <a:spcBef>
                  <a:spcPct val="0"/>
                </a:spcBef>
                <a:spcAft>
                  <a:spcPct val="35000"/>
                </a:spcAft>
                <a:buNone/>
              </a:pPr>
              <a:r>
                <a:rPr lang="en-GB" sz="3200" b="1" kern="1200" dirty="0"/>
                <a:t>eye contact</a:t>
              </a:r>
            </a:p>
          </p:txBody>
        </p:sp>
        <p:sp>
          <p:nvSpPr>
            <p:cNvPr id="10" name="Freeform 9"/>
            <p:cNvSpPr/>
            <p:nvPr/>
          </p:nvSpPr>
          <p:spPr>
            <a:xfrm>
              <a:off x="3406673" y="3925611"/>
              <a:ext cx="2838372" cy="636433"/>
            </a:xfrm>
            <a:custGeom>
              <a:avLst/>
              <a:gdLst>
                <a:gd name="connsiteX0" fmla="*/ 0 w 2838372"/>
                <a:gd name="connsiteY0" fmla="*/ 106074 h 636433"/>
                <a:gd name="connsiteX1" fmla="*/ 106074 w 2838372"/>
                <a:gd name="connsiteY1" fmla="*/ 0 h 636433"/>
                <a:gd name="connsiteX2" fmla="*/ 2732298 w 2838372"/>
                <a:gd name="connsiteY2" fmla="*/ 0 h 636433"/>
                <a:gd name="connsiteX3" fmla="*/ 2838372 w 2838372"/>
                <a:gd name="connsiteY3" fmla="*/ 106074 h 636433"/>
                <a:gd name="connsiteX4" fmla="*/ 2838372 w 2838372"/>
                <a:gd name="connsiteY4" fmla="*/ 530359 h 636433"/>
                <a:gd name="connsiteX5" fmla="*/ 2732298 w 2838372"/>
                <a:gd name="connsiteY5" fmla="*/ 636433 h 636433"/>
                <a:gd name="connsiteX6" fmla="*/ 106074 w 2838372"/>
                <a:gd name="connsiteY6" fmla="*/ 636433 h 636433"/>
                <a:gd name="connsiteX7" fmla="*/ 0 w 2838372"/>
                <a:gd name="connsiteY7" fmla="*/ 530359 h 636433"/>
                <a:gd name="connsiteX8" fmla="*/ 0 w 2838372"/>
                <a:gd name="connsiteY8" fmla="*/ 106074 h 63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8372" h="636433">
                  <a:moveTo>
                    <a:pt x="0" y="106074"/>
                  </a:moveTo>
                  <a:cubicBezTo>
                    <a:pt x="0" y="47491"/>
                    <a:pt x="47491" y="0"/>
                    <a:pt x="106074" y="0"/>
                  </a:cubicBezTo>
                  <a:lnTo>
                    <a:pt x="2732298" y="0"/>
                  </a:lnTo>
                  <a:cubicBezTo>
                    <a:pt x="2790881" y="0"/>
                    <a:pt x="2838372" y="47491"/>
                    <a:pt x="2838372" y="106074"/>
                  </a:cubicBezTo>
                  <a:lnTo>
                    <a:pt x="2838372" y="530359"/>
                  </a:lnTo>
                  <a:cubicBezTo>
                    <a:pt x="2838372" y="588942"/>
                    <a:pt x="2790881" y="636433"/>
                    <a:pt x="2732298" y="636433"/>
                  </a:cubicBezTo>
                  <a:lnTo>
                    <a:pt x="106074" y="636433"/>
                  </a:lnTo>
                  <a:cubicBezTo>
                    <a:pt x="47491" y="636433"/>
                    <a:pt x="0" y="588942"/>
                    <a:pt x="0" y="530359"/>
                  </a:cubicBezTo>
                  <a:lnTo>
                    <a:pt x="0" y="106074"/>
                  </a:lnTo>
                  <a:close/>
                </a:path>
              </a:pathLst>
            </a:custGeom>
            <a:solidFill>
              <a:srgbClr val="DAD821"/>
            </a:solidFill>
          </p:spPr>
          <p:style>
            <a:lnRef idx="3">
              <a:schemeClr val="lt1"/>
            </a:lnRef>
            <a:fillRef idx="1">
              <a:schemeClr val="accent5"/>
            </a:fillRef>
            <a:effectRef idx="1">
              <a:schemeClr val="accent5"/>
            </a:effectRef>
            <a:fontRef idx="minor">
              <a:schemeClr val="lt1"/>
            </a:fontRef>
          </p:style>
          <p:txBody>
            <a:bodyPr spcFirstLastPara="0" vert="horz" wrap="square" lIns="152988" tIns="92028" rIns="152988" bIns="92028" numCol="1" spcCol="1270" anchor="ctr" anchorCtr="0">
              <a:noAutofit/>
            </a:bodyPr>
            <a:lstStyle/>
            <a:p>
              <a:pPr marL="0" lvl="0" indent="0" algn="ctr" defTabSz="1422400" rtl="0">
                <a:lnSpc>
                  <a:spcPct val="90000"/>
                </a:lnSpc>
                <a:spcBef>
                  <a:spcPct val="0"/>
                </a:spcBef>
                <a:spcAft>
                  <a:spcPct val="35000"/>
                </a:spcAft>
                <a:buNone/>
              </a:pPr>
              <a:r>
                <a:rPr lang="en-GB" sz="3200" b="1" kern="1200" dirty="0"/>
                <a:t>tone of voice</a:t>
              </a:r>
            </a:p>
          </p:txBody>
        </p:sp>
        <p:sp>
          <p:nvSpPr>
            <p:cNvPr id="11" name="Freeform 10"/>
            <p:cNvSpPr/>
            <p:nvPr/>
          </p:nvSpPr>
          <p:spPr>
            <a:xfrm>
              <a:off x="3026130" y="3286203"/>
              <a:ext cx="3506947" cy="636433"/>
            </a:xfrm>
            <a:custGeom>
              <a:avLst/>
              <a:gdLst>
                <a:gd name="connsiteX0" fmla="*/ 0 w 2838372"/>
                <a:gd name="connsiteY0" fmla="*/ 106074 h 636433"/>
                <a:gd name="connsiteX1" fmla="*/ 106074 w 2838372"/>
                <a:gd name="connsiteY1" fmla="*/ 0 h 636433"/>
                <a:gd name="connsiteX2" fmla="*/ 2732298 w 2838372"/>
                <a:gd name="connsiteY2" fmla="*/ 0 h 636433"/>
                <a:gd name="connsiteX3" fmla="*/ 2838372 w 2838372"/>
                <a:gd name="connsiteY3" fmla="*/ 106074 h 636433"/>
                <a:gd name="connsiteX4" fmla="*/ 2838372 w 2838372"/>
                <a:gd name="connsiteY4" fmla="*/ 530359 h 636433"/>
                <a:gd name="connsiteX5" fmla="*/ 2732298 w 2838372"/>
                <a:gd name="connsiteY5" fmla="*/ 636433 h 636433"/>
                <a:gd name="connsiteX6" fmla="*/ 106074 w 2838372"/>
                <a:gd name="connsiteY6" fmla="*/ 636433 h 636433"/>
                <a:gd name="connsiteX7" fmla="*/ 0 w 2838372"/>
                <a:gd name="connsiteY7" fmla="*/ 530359 h 636433"/>
                <a:gd name="connsiteX8" fmla="*/ 0 w 2838372"/>
                <a:gd name="connsiteY8" fmla="*/ 106074 h 63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8372" h="636433">
                  <a:moveTo>
                    <a:pt x="0" y="106074"/>
                  </a:moveTo>
                  <a:cubicBezTo>
                    <a:pt x="0" y="47491"/>
                    <a:pt x="47491" y="0"/>
                    <a:pt x="106074" y="0"/>
                  </a:cubicBezTo>
                  <a:lnTo>
                    <a:pt x="2732298" y="0"/>
                  </a:lnTo>
                  <a:cubicBezTo>
                    <a:pt x="2790881" y="0"/>
                    <a:pt x="2838372" y="47491"/>
                    <a:pt x="2838372" y="106074"/>
                  </a:cubicBezTo>
                  <a:lnTo>
                    <a:pt x="2838372" y="530359"/>
                  </a:lnTo>
                  <a:cubicBezTo>
                    <a:pt x="2838372" y="588942"/>
                    <a:pt x="2790881" y="636433"/>
                    <a:pt x="2732298" y="636433"/>
                  </a:cubicBezTo>
                  <a:lnTo>
                    <a:pt x="106074" y="636433"/>
                  </a:lnTo>
                  <a:cubicBezTo>
                    <a:pt x="47491" y="636433"/>
                    <a:pt x="0" y="588942"/>
                    <a:pt x="0" y="530359"/>
                  </a:cubicBezTo>
                  <a:lnTo>
                    <a:pt x="0" y="106074"/>
                  </a:lnTo>
                  <a:close/>
                </a:path>
              </a:pathLst>
            </a:custGeom>
            <a:solidFill>
              <a:srgbClr val="D5963C"/>
            </a:solidFill>
          </p:spPr>
          <p:style>
            <a:lnRef idx="3">
              <a:schemeClr val="lt1"/>
            </a:lnRef>
            <a:fillRef idx="1">
              <a:schemeClr val="accent6"/>
            </a:fillRef>
            <a:effectRef idx="1">
              <a:schemeClr val="accent6"/>
            </a:effectRef>
            <a:fontRef idx="minor">
              <a:schemeClr val="lt1"/>
            </a:fontRef>
          </p:style>
          <p:txBody>
            <a:bodyPr spcFirstLastPara="0" vert="horz" wrap="square" lIns="152988" tIns="92028" rIns="152988" bIns="92028" numCol="1" spcCol="1270" anchor="ctr" anchorCtr="0">
              <a:noAutofit/>
            </a:bodyPr>
            <a:lstStyle/>
            <a:p>
              <a:pPr marL="0" lvl="0" indent="0" algn="ctr" defTabSz="1422400" rtl="0">
                <a:lnSpc>
                  <a:spcPct val="90000"/>
                </a:lnSpc>
                <a:spcBef>
                  <a:spcPct val="0"/>
                </a:spcBef>
                <a:spcAft>
                  <a:spcPct val="35000"/>
                </a:spcAft>
                <a:buNone/>
              </a:pPr>
              <a:r>
                <a:rPr lang="en-GB" sz="3200" b="1" kern="1200" dirty="0"/>
                <a:t> </a:t>
              </a:r>
              <a:r>
                <a:rPr lang="en-GB" sz="3200" b="1" dirty="0"/>
                <a:t>body language</a:t>
              </a:r>
              <a:endParaRPr lang="en-GB" sz="3200" b="1" kern="1200" dirty="0"/>
            </a:p>
          </p:txBody>
        </p:sp>
      </p:grpSp>
      <p:sp>
        <p:nvSpPr>
          <p:cNvPr id="13" name="TextBox 12"/>
          <p:cNvSpPr txBox="1"/>
          <p:nvPr/>
        </p:nvSpPr>
        <p:spPr>
          <a:xfrm>
            <a:off x="413868" y="1340768"/>
            <a:ext cx="7542508" cy="461665"/>
          </a:xfrm>
          <a:prstGeom prst="rect">
            <a:avLst/>
          </a:prstGeom>
          <a:noFill/>
        </p:spPr>
        <p:txBody>
          <a:bodyPr wrap="square" rtlCol="0">
            <a:spAutoFit/>
          </a:bodyPr>
          <a:lstStyle/>
          <a:p>
            <a:r>
              <a:rPr lang="en-GB" sz="2400" dirty="0">
                <a:latin typeface="Calibri" panose="020F0502020204030204" pitchFamily="34" charset="0"/>
                <a:ea typeface="Century Gothic" charset="0"/>
                <a:cs typeface="Century Gothic" charset="0"/>
              </a:rPr>
              <a:t>This can include difficulties in using and understanding:</a:t>
            </a:r>
          </a:p>
        </p:txBody>
      </p:sp>
      <p:sp>
        <p:nvSpPr>
          <p:cNvPr id="14" name="Freeform 13"/>
          <p:cNvSpPr/>
          <p:nvPr/>
        </p:nvSpPr>
        <p:spPr>
          <a:xfrm>
            <a:off x="2662363" y="2089710"/>
            <a:ext cx="3962345" cy="1051258"/>
          </a:xfrm>
          <a:custGeom>
            <a:avLst/>
            <a:gdLst>
              <a:gd name="connsiteX0" fmla="*/ 0 w 2838372"/>
              <a:gd name="connsiteY0" fmla="*/ 106074 h 636433"/>
              <a:gd name="connsiteX1" fmla="*/ 106074 w 2838372"/>
              <a:gd name="connsiteY1" fmla="*/ 0 h 636433"/>
              <a:gd name="connsiteX2" fmla="*/ 2732298 w 2838372"/>
              <a:gd name="connsiteY2" fmla="*/ 0 h 636433"/>
              <a:gd name="connsiteX3" fmla="*/ 2838372 w 2838372"/>
              <a:gd name="connsiteY3" fmla="*/ 106074 h 636433"/>
              <a:gd name="connsiteX4" fmla="*/ 2838372 w 2838372"/>
              <a:gd name="connsiteY4" fmla="*/ 530359 h 636433"/>
              <a:gd name="connsiteX5" fmla="*/ 2732298 w 2838372"/>
              <a:gd name="connsiteY5" fmla="*/ 636433 h 636433"/>
              <a:gd name="connsiteX6" fmla="*/ 106074 w 2838372"/>
              <a:gd name="connsiteY6" fmla="*/ 636433 h 636433"/>
              <a:gd name="connsiteX7" fmla="*/ 0 w 2838372"/>
              <a:gd name="connsiteY7" fmla="*/ 530359 h 636433"/>
              <a:gd name="connsiteX8" fmla="*/ 0 w 2838372"/>
              <a:gd name="connsiteY8" fmla="*/ 106074 h 636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8372" h="636433">
                <a:moveTo>
                  <a:pt x="0" y="106074"/>
                </a:moveTo>
                <a:cubicBezTo>
                  <a:pt x="0" y="47491"/>
                  <a:pt x="47491" y="0"/>
                  <a:pt x="106074" y="0"/>
                </a:cubicBezTo>
                <a:lnTo>
                  <a:pt x="2732298" y="0"/>
                </a:lnTo>
                <a:cubicBezTo>
                  <a:pt x="2790881" y="0"/>
                  <a:pt x="2838372" y="47491"/>
                  <a:pt x="2838372" y="106074"/>
                </a:cubicBezTo>
                <a:lnTo>
                  <a:pt x="2838372" y="530359"/>
                </a:lnTo>
                <a:cubicBezTo>
                  <a:pt x="2838372" y="588942"/>
                  <a:pt x="2790881" y="636433"/>
                  <a:pt x="2732298" y="636433"/>
                </a:cubicBezTo>
                <a:lnTo>
                  <a:pt x="106074" y="636433"/>
                </a:lnTo>
                <a:cubicBezTo>
                  <a:pt x="47491" y="636433"/>
                  <a:pt x="0" y="588942"/>
                  <a:pt x="0" y="530359"/>
                </a:cubicBezTo>
                <a:lnTo>
                  <a:pt x="0" y="106074"/>
                </a:lnTo>
                <a:close/>
              </a:path>
            </a:pathLst>
          </a:custGeom>
        </p:spPr>
        <p:style>
          <a:lnRef idx="3">
            <a:schemeClr val="lt1"/>
          </a:lnRef>
          <a:fillRef idx="1">
            <a:schemeClr val="accent2"/>
          </a:fillRef>
          <a:effectRef idx="1">
            <a:schemeClr val="accent2"/>
          </a:effectRef>
          <a:fontRef idx="minor">
            <a:schemeClr val="lt1"/>
          </a:fontRef>
        </p:style>
        <p:txBody>
          <a:bodyPr spcFirstLastPara="0" vert="horz" wrap="square" lIns="152988" tIns="92028" rIns="152988" bIns="92028" numCol="1" spcCol="1270" anchor="ctr" anchorCtr="0">
            <a:noAutofit/>
          </a:bodyPr>
          <a:lstStyle/>
          <a:p>
            <a:pPr marL="0" lvl="0" indent="0" algn="ctr" defTabSz="1422400" rtl="0">
              <a:lnSpc>
                <a:spcPct val="90000"/>
              </a:lnSpc>
              <a:spcBef>
                <a:spcPct val="0"/>
              </a:spcBef>
              <a:spcAft>
                <a:spcPct val="35000"/>
              </a:spcAft>
              <a:buNone/>
            </a:pPr>
            <a:r>
              <a:rPr lang="en-GB" sz="3200" b="1" kern="1200" dirty="0"/>
              <a:t>facial expression </a:t>
            </a:r>
          </a:p>
        </p:txBody>
      </p:sp>
      <p:grpSp>
        <p:nvGrpSpPr>
          <p:cNvPr id="19" name="Group 18"/>
          <p:cNvGrpSpPr/>
          <p:nvPr/>
        </p:nvGrpSpPr>
        <p:grpSpPr>
          <a:xfrm>
            <a:off x="35496" y="44624"/>
            <a:ext cx="5983062" cy="889200"/>
            <a:chOff x="-2" y="1993523"/>
            <a:chExt cx="9092457" cy="965251"/>
          </a:xfrm>
        </p:grpSpPr>
        <p:sp>
          <p:nvSpPr>
            <p:cNvPr id="20" name="Rounded Rectangle 19"/>
            <p:cNvSpPr/>
            <p:nvPr/>
          </p:nvSpPr>
          <p:spPr>
            <a:xfrm>
              <a:off x="-2" y="1993523"/>
              <a:ext cx="9027015" cy="965251"/>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1" name="Rounded Rectangle 4"/>
            <p:cNvSpPr/>
            <p:nvPr/>
          </p:nvSpPr>
          <p:spPr>
            <a:xfrm>
              <a:off x="1979784" y="2023074"/>
              <a:ext cx="7112671"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G</a:t>
              </a:r>
              <a:r>
                <a:rPr lang="en-GB" sz="1800" kern="1200" dirty="0">
                  <a:latin typeface="Calibri" panose="020F0502020204030204" pitchFamily="34" charset="0"/>
                  <a:ea typeface="Century Gothic" charset="0"/>
                  <a:cs typeface="Century Gothic" charset="0"/>
                </a:rPr>
                <a:t>estures and non verbal communication are limited </a:t>
              </a:r>
            </a:p>
          </p:txBody>
        </p:sp>
      </p:grpSp>
      <p:sp>
        <p:nvSpPr>
          <p:cNvPr id="22" name="Rounded Rectangle 21"/>
          <p:cNvSpPr/>
          <p:nvPr/>
        </p:nvSpPr>
        <p:spPr>
          <a:xfrm>
            <a:off x="150244" y="141735"/>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27851885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75981" y="3088815"/>
            <a:ext cx="3960440" cy="1200329"/>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GB" dirty="0">
                <a:latin typeface="Calibri" panose="020F0502020204030204" pitchFamily="34" charset="0"/>
                <a:ea typeface="Century Gothic" charset="0"/>
                <a:cs typeface="Century Gothic" charset="0"/>
              </a:rPr>
              <a:t>We often rely on tone of voice, as well as words to convey a point. Autistic people may not be able to use or understand the meaning of this easily.</a:t>
            </a:r>
          </a:p>
        </p:txBody>
      </p:sp>
      <p:sp>
        <p:nvSpPr>
          <p:cNvPr id="4" name="TextBox 3"/>
          <p:cNvSpPr txBox="1"/>
          <p:nvPr/>
        </p:nvSpPr>
        <p:spPr>
          <a:xfrm>
            <a:off x="5504073" y="1340100"/>
            <a:ext cx="2304256" cy="1200329"/>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GB" dirty="0">
                <a:latin typeface="Calibri" panose="020F0502020204030204" pitchFamily="34" charset="0"/>
                <a:ea typeface="Century Gothic" charset="0"/>
                <a:cs typeface="Century Gothic" charset="0"/>
              </a:rPr>
              <a:t>Avoiding eye contact maybe interpreted as the person being rude, it is not.</a:t>
            </a:r>
          </a:p>
        </p:txBody>
      </p:sp>
      <p:sp>
        <p:nvSpPr>
          <p:cNvPr id="5" name="TextBox 4"/>
          <p:cNvSpPr txBox="1"/>
          <p:nvPr/>
        </p:nvSpPr>
        <p:spPr>
          <a:xfrm>
            <a:off x="5252045" y="4701043"/>
            <a:ext cx="2808312" cy="95410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dirty="0">
                <a:latin typeface="Calibri" panose="020F0502020204030204" pitchFamily="34" charset="0"/>
                <a:ea typeface="Century Gothic" charset="0"/>
                <a:cs typeface="Century Gothic" charset="0"/>
              </a:rPr>
              <a:t>Autistic people may not be able to use or may have limited use of gesture.</a:t>
            </a:r>
          </a:p>
        </p:txBody>
      </p:sp>
      <p:sp>
        <p:nvSpPr>
          <p:cNvPr id="6" name="TextBox 5"/>
          <p:cNvSpPr txBox="1"/>
          <p:nvPr/>
        </p:nvSpPr>
        <p:spPr>
          <a:xfrm>
            <a:off x="521816" y="1340100"/>
            <a:ext cx="3418200" cy="178510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dirty="0">
                <a:latin typeface="Calibri" panose="020F0502020204030204" pitchFamily="34" charset="0"/>
                <a:ea typeface="Century Gothic" charset="0"/>
                <a:cs typeface="Century Gothic" charset="0"/>
              </a:rPr>
              <a:t>In order to understand when someone is being sarcastic, we analyse many non verbal cues. This means that autistic people may struggle to recognise and appreciate sarcasm.</a:t>
            </a:r>
          </a:p>
        </p:txBody>
      </p:sp>
      <p:sp>
        <p:nvSpPr>
          <p:cNvPr id="7" name="TextBox 6"/>
          <p:cNvSpPr txBox="1"/>
          <p:nvPr/>
        </p:nvSpPr>
        <p:spPr>
          <a:xfrm>
            <a:off x="744244" y="3414005"/>
            <a:ext cx="2870096" cy="150810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en-GB" dirty="0">
                <a:latin typeface="Calibri" panose="020F0502020204030204" pitchFamily="34" charset="0"/>
                <a:ea typeface="Century Gothic" charset="0"/>
                <a:cs typeface="Century Gothic" charset="0"/>
              </a:rPr>
              <a:t>Autistic people may find it difficult to interpret the meaning of your gestures for example pointing to indicate an object or direction.</a:t>
            </a:r>
          </a:p>
        </p:txBody>
      </p:sp>
      <p:sp>
        <p:nvSpPr>
          <p:cNvPr id="8" name="TextBox 7"/>
          <p:cNvSpPr txBox="1"/>
          <p:nvPr/>
        </p:nvSpPr>
        <p:spPr>
          <a:xfrm>
            <a:off x="262222" y="5210912"/>
            <a:ext cx="4497293" cy="95410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GB" dirty="0">
                <a:latin typeface="Calibri" panose="020F0502020204030204" pitchFamily="34" charset="0"/>
                <a:ea typeface="Century Gothic" charset="0"/>
                <a:cs typeface="Century Gothic" charset="0"/>
              </a:rPr>
              <a:t>Many autistic people find it difficult to concentrate on giving eye contact and listen at the same time.</a:t>
            </a:r>
          </a:p>
        </p:txBody>
      </p:sp>
      <p:grpSp>
        <p:nvGrpSpPr>
          <p:cNvPr id="12" name="Group 11"/>
          <p:cNvGrpSpPr/>
          <p:nvPr/>
        </p:nvGrpSpPr>
        <p:grpSpPr>
          <a:xfrm>
            <a:off x="35496" y="44624"/>
            <a:ext cx="5983062" cy="889200"/>
            <a:chOff x="-2" y="1993523"/>
            <a:chExt cx="9092457" cy="965251"/>
          </a:xfrm>
        </p:grpSpPr>
        <p:sp>
          <p:nvSpPr>
            <p:cNvPr id="13" name="Rounded Rectangle 12"/>
            <p:cNvSpPr/>
            <p:nvPr/>
          </p:nvSpPr>
          <p:spPr>
            <a:xfrm>
              <a:off x="-2" y="1993523"/>
              <a:ext cx="9027015" cy="965251"/>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4" name="Rounded Rectangle 4"/>
            <p:cNvSpPr/>
            <p:nvPr/>
          </p:nvSpPr>
          <p:spPr>
            <a:xfrm>
              <a:off x="1979784" y="2023074"/>
              <a:ext cx="7112671"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G</a:t>
              </a:r>
              <a:r>
                <a:rPr lang="en-GB" sz="1800" kern="1200" dirty="0">
                  <a:latin typeface="Calibri" panose="020F0502020204030204" pitchFamily="34" charset="0"/>
                  <a:ea typeface="Century Gothic" charset="0"/>
                  <a:cs typeface="Century Gothic" charset="0"/>
                </a:rPr>
                <a:t>estures and non verbal communication are limited </a:t>
              </a:r>
            </a:p>
          </p:txBody>
        </p:sp>
      </p:grpSp>
      <p:sp>
        <p:nvSpPr>
          <p:cNvPr id="15" name="Rounded Rectangle 14"/>
          <p:cNvSpPr/>
          <p:nvPr/>
        </p:nvSpPr>
        <p:spPr>
          <a:xfrm>
            <a:off x="150244" y="116632"/>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238742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p:cNvGraphicFramePr>
          <p:nvPr>
            <p:extLst>
              <p:ext uri="{D42A27DB-BD31-4B8C-83A1-F6EECF244321}">
                <p14:modId xmlns:p14="http://schemas.microsoft.com/office/powerpoint/2010/main" val="4204524264"/>
              </p:ext>
            </p:extLst>
          </p:nvPr>
        </p:nvGraphicFramePr>
        <p:xfrm>
          <a:off x="503548" y="2204864"/>
          <a:ext cx="8136904" cy="4324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323528" y="1196752"/>
            <a:ext cx="8496944" cy="830997"/>
          </a:xfrm>
          <a:prstGeom prst="rect">
            <a:avLst/>
          </a:prstGeom>
        </p:spPr>
        <p:txBody>
          <a:bodyPr wrap="square">
            <a:spAutoFit/>
          </a:bodyPr>
          <a:lstStyle/>
          <a:p>
            <a:r>
              <a:rPr lang="en-GB" sz="2400" dirty="0">
                <a:latin typeface="Calibri" panose="020F0502020204030204" pitchFamily="34" charset="0"/>
                <a:ea typeface="Century Gothic" charset="0"/>
                <a:cs typeface="Century Gothic" charset="0"/>
              </a:rPr>
              <a:t>Here are some ways that you help autistic people with difficulties with gestures and non verbal communication:</a:t>
            </a:r>
          </a:p>
        </p:txBody>
      </p:sp>
      <p:grpSp>
        <p:nvGrpSpPr>
          <p:cNvPr id="8" name="Group 7"/>
          <p:cNvGrpSpPr/>
          <p:nvPr/>
        </p:nvGrpSpPr>
        <p:grpSpPr>
          <a:xfrm>
            <a:off x="35496" y="44624"/>
            <a:ext cx="5983062" cy="889200"/>
            <a:chOff x="-2" y="1993523"/>
            <a:chExt cx="9092457" cy="965251"/>
          </a:xfrm>
        </p:grpSpPr>
        <p:sp>
          <p:nvSpPr>
            <p:cNvPr id="9" name="Rounded Rectangle 8"/>
            <p:cNvSpPr/>
            <p:nvPr/>
          </p:nvSpPr>
          <p:spPr>
            <a:xfrm>
              <a:off x="-2" y="1993523"/>
              <a:ext cx="9027015" cy="965251"/>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4" name="Rounded Rectangle 4"/>
            <p:cNvSpPr/>
            <p:nvPr/>
          </p:nvSpPr>
          <p:spPr>
            <a:xfrm>
              <a:off x="1979784" y="2023074"/>
              <a:ext cx="7112671"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G</a:t>
              </a:r>
              <a:r>
                <a:rPr lang="en-GB" sz="1800" kern="1200" dirty="0">
                  <a:latin typeface="Calibri" panose="020F0502020204030204" pitchFamily="34" charset="0"/>
                  <a:ea typeface="Century Gothic" charset="0"/>
                  <a:cs typeface="Century Gothic" charset="0"/>
                </a:rPr>
                <a:t>estures and non verbal communication are limited </a:t>
              </a:r>
            </a:p>
          </p:txBody>
        </p:sp>
      </p:grpSp>
      <p:sp>
        <p:nvSpPr>
          <p:cNvPr id="15" name="Rounded Rectangle 14"/>
          <p:cNvSpPr/>
          <p:nvPr/>
        </p:nvSpPr>
        <p:spPr>
          <a:xfrm>
            <a:off x="150244" y="116632"/>
            <a:ext cx="1188000" cy="712800"/>
          </a:xfrm>
          <a:prstGeom prst="roundRect">
            <a:avLst>
              <a:gd name="adj" fmla="val 10000"/>
            </a:avLst>
          </a:prstGeom>
          <a:blipFill>
            <a:blip r:embed="rId7"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283250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en-GB" dirty="0">
                <a:latin typeface="Calibri" panose="020F0502020204030204" pitchFamily="34" charset="0"/>
              </a:rPr>
              <a:t>Autism</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19447517"/>
              </p:ext>
            </p:extLst>
          </p:nvPr>
        </p:nvGraphicFramePr>
        <p:xfrm>
          <a:off x="450850" y="1417639"/>
          <a:ext cx="8229600" cy="48916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36247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611560" y="1916832"/>
            <a:ext cx="7920000" cy="3466590"/>
          </a:xfrm>
          <a:prstGeom prst="rect">
            <a:avLst/>
          </a:prstGeom>
          <a:ln w="38100">
            <a:solidFill>
              <a:srgbClr val="DAD821"/>
            </a:solidFill>
          </a:ln>
        </p:spPr>
        <p:txBody>
          <a:bodyPr wrap="square">
            <a:spAutoFit/>
          </a:bodyPr>
          <a:lstStyle/>
          <a:p>
            <a:pPr>
              <a:lnSpc>
                <a:spcPct val="107000"/>
              </a:lnSpc>
              <a:spcAft>
                <a:spcPts val="800"/>
              </a:spcAft>
            </a:pPr>
            <a:r>
              <a:rPr lang="en-GB" sz="2000" b="1" dirty="0">
                <a:latin typeface="Calibri" panose="020F0502020204030204" pitchFamily="34" charset="0"/>
                <a:ea typeface="Calibri" panose="020F0502020204030204" pitchFamily="34" charset="0"/>
                <a:cs typeface="Times New Roman" panose="02020603050405020304" pitchFamily="18" charset="0"/>
              </a:rPr>
              <a:t>Practice example 3</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Rachel, an autistic adult, has had a new door lock fitted.  The fitter explains how she needs to lift the door handle up and turn the key twice to lock and unlock the door using gesture. After he leaves Rachel cannot lock the door.</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b="1" dirty="0">
                <a:latin typeface="Calibri" panose="020F0502020204030204" pitchFamily="34" charset="0"/>
                <a:ea typeface="Calibri" panose="020F0502020204030204" pitchFamily="34" charset="0"/>
                <a:cs typeface="Times New Roman" panose="02020603050405020304" pitchFamily="18" charset="0"/>
              </a:rPr>
              <a:t>What could be the problem? What could be done differently to support Rachel?</a:t>
            </a:r>
          </a:p>
        </p:txBody>
      </p:sp>
      <p:grpSp>
        <p:nvGrpSpPr>
          <p:cNvPr id="10" name="Group 9"/>
          <p:cNvGrpSpPr/>
          <p:nvPr/>
        </p:nvGrpSpPr>
        <p:grpSpPr>
          <a:xfrm>
            <a:off x="35496" y="44624"/>
            <a:ext cx="5983062" cy="889200"/>
            <a:chOff x="-2" y="1993523"/>
            <a:chExt cx="9092457" cy="965251"/>
          </a:xfrm>
        </p:grpSpPr>
        <p:sp>
          <p:nvSpPr>
            <p:cNvPr id="11" name="Rounded Rectangle 10"/>
            <p:cNvSpPr/>
            <p:nvPr/>
          </p:nvSpPr>
          <p:spPr>
            <a:xfrm>
              <a:off x="-2" y="1993523"/>
              <a:ext cx="9027015" cy="965251"/>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2" name="Rounded Rectangle 4"/>
            <p:cNvSpPr/>
            <p:nvPr/>
          </p:nvSpPr>
          <p:spPr>
            <a:xfrm>
              <a:off x="1979784" y="2023074"/>
              <a:ext cx="7112671"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G</a:t>
              </a:r>
              <a:r>
                <a:rPr lang="en-GB" sz="1800" kern="1200" dirty="0">
                  <a:latin typeface="Calibri" panose="020F0502020204030204" pitchFamily="34" charset="0"/>
                  <a:ea typeface="Century Gothic" charset="0"/>
                  <a:cs typeface="Century Gothic" charset="0"/>
                </a:rPr>
                <a:t>estures and non verbal communication are limited </a:t>
              </a:r>
            </a:p>
          </p:txBody>
        </p:sp>
      </p:grpSp>
      <p:sp>
        <p:nvSpPr>
          <p:cNvPr id="13" name="Rounded Rectangle 12"/>
          <p:cNvSpPr/>
          <p:nvPr/>
        </p:nvSpPr>
        <p:spPr>
          <a:xfrm>
            <a:off x="150244" y="116632"/>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3073109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9552" y="2492896"/>
            <a:ext cx="7920000" cy="2273443"/>
          </a:xfrm>
          <a:prstGeom prst="rect">
            <a:avLst/>
          </a:prstGeom>
          <a:ln w="38100">
            <a:solidFill>
              <a:srgbClr val="DAD821"/>
            </a:solidFill>
          </a:ln>
        </p:spPr>
        <p:txBody>
          <a:bodyPr wrap="square">
            <a:spAutoFit/>
          </a:bodyPr>
          <a:lstStyle/>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Rachel finds it difficult to use and understand the meaning of gestures, you should not rely on gestures to convey a point and instead say exactly what you mean. </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The fitter could have demonstrated the process rather than using gesture to explain it.</a:t>
            </a:r>
          </a:p>
        </p:txBody>
      </p:sp>
      <p:grpSp>
        <p:nvGrpSpPr>
          <p:cNvPr id="7" name="Group 6"/>
          <p:cNvGrpSpPr/>
          <p:nvPr/>
        </p:nvGrpSpPr>
        <p:grpSpPr>
          <a:xfrm>
            <a:off x="35496" y="44624"/>
            <a:ext cx="5983062" cy="889200"/>
            <a:chOff x="-2" y="1993523"/>
            <a:chExt cx="9092457" cy="965251"/>
          </a:xfrm>
        </p:grpSpPr>
        <p:sp>
          <p:nvSpPr>
            <p:cNvPr id="8" name="Rounded Rectangle 7"/>
            <p:cNvSpPr/>
            <p:nvPr/>
          </p:nvSpPr>
          <p:spPr>
            <a:xfrm>
              <a:off x="-2" y="1993523"/>
              <a:ext cx="9027015" cy="965251"/>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9" name="Rounded Rectangle 4"/>
            <p:cNvSpPr/>
            <p:nvPr/>
          </p:nvSpPr>
          <p:spPr>
            <a:xfrm>
              <a:off x="1979784" y="2023074"/>
              <a:ext cx="7112671"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G</a:t>
              </a:r>
              <a:r>
                <a:rPr lang="en-GB" sz="1800" kern="1200" dirty="0">
                  <a:latin typeface="Calibri" panose="020F0502020204030204" pitchFamily="34" charset="0"/>
                  <a:ea typeface="Century Gothic" charset="0"/>
                  <a:cs typeface="Century Gothic" charset="0"/>
                </a:rPr>
                <a:t>estures and non verbal communication are limited </a:t>
              </a:r>
            </a:p>
          </p:txBody>
        </p:sp>
      </p:grpSp>
      <p:sp>
        <p:nvSpPr>
          <p:cNvPr id="10" name="Rounded Rectangle 9"/>
          <p:cNvSpPr/>
          <p:nvPr/>
        </p:nvSpPr>
        <p:spPr>
          <a:xfrm>
            <a:off x="150244" y="116632"/>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4">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1859123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528" y="1278825"/>
            <a:ext cx="8496944" cy="1200329"/>
          </a:xfrm>
          <a:prstGeom prst="rect">
            <a:avLst/>
          </a:prstGeom>
        </p:spPr>
        <p:txBody>
          <a:bodyPr wrap="square">
            <a:spAutoFit/>
          </a:bodyPr>
          <a:lstStyle/>
          <a:p>
            <a:r>
              <a:rPr lang="en-GB" sz="2400" dirty="0">
                <a:latin typeface="Calibri" panose="020F0502020204030204" pitchFamily="34" charset="0"/>
                <a:ea typeface="Century Gothic" charset="0"/>
                <a:cs typeface="Century Gothic" charset="0"/>
              </a:rPr>
              <a:t>Autistic people </a:t>
            </a:r>
            <a:r>
              <a:rPr lang="en-US" sz="2400" dirty="0">
                <a:ln w="1905">
                  <a:noFill/>
                </a:ln>
                <a:latin typeface="Calibri" panose="020F0502020204030204" pitchFamily="34" charset="0"/>
                <a:ea typeface="Century Gothic" charset="0"/>
                <a:cs typeface="Century Gothic" charset="0"/>
              </a:rPr>
              <a:t>frequently have narrow range of interests, routines and repetitive behaviours.  The way in which the person is affected varies.  This can include:</a:t>
            </a:r>
          </a:p>
        </p:txBody>
      </p:sp>
      <p:sp>
        <p:nvSpPr>
          <p:cNvPr id="9" name="Rounded Rectangle 4"/>
          <p:cNvSpPr txBox="1"/>
          <p:nvPr/>
        </p:nvSpPr>
        <p:spPr>
          <a:xfrm>
            <a:off x="755576" y="2900238"/>
            <a:ext cx="3233365" cy="1079550"/>
          </a:xfrm>
          <a:prstGeom prst="rect">
            <a:avLst/>
          </a:prstGeom>
        </p:spPr>
        <p:style>
          <a:lnRef idx="0">
            <a:schemeClr val="accent2"/>
          </a:lnRef>
          <a:fillRef idx="3">
            <a:schemeClr val="accent2"/>
          </a:fillRef>
          <a:effectRef idx="3">
            <a:schemeClr val="accent2"/>
          </a:effectRef>
          <a:fontRef idx="minor">
            <a:schemeClr val="lt1"/>
          </a:fontRef>
        </p:style>
        <p:txBody>
          <a:bodyPr spcFirstLastPara="0" vert="horz" wrap="square" lIns="91440" tIns="45720" rIns="91440" bIns="45720" numCol="1" spcCol="1270" anchor="ctr" anchorCtr="0">
            <a:noAutofit/>
          </a:bodyPr>
          <a:lstStyle/>
          <a:p>
            <a:pPr marL="0" lvl="0" indent="0" algn="ctr" defTabSz="1066800" rtl="0">
              <a:lnSpc>
                <a:spcPct val="90000"/>
              </a:lnSpc>
              <a:spcBef>
                <a:spcPct val="0"/>
              </a:spcBef>
              <a:spcAft>
                <a:spcPct val="35000"/>
              </a:spcAft>
              <a:buNone/>
            </a:pPr>
            <a:r>
              <a:rPr lang="en-GB" sz="2000" kern="1200" dirty="0">
                <a:latin typeface="Calibri" panose="020F0502020204030204" pitchFamily="34" charset="0"/>
                <a:ea typeface="Century Gothic" charset="0"/>
                <a:cs typeface="Century Gothic" charset="0"/>
              </a:rPr>
              <a:t>Insistence on repetitive behaviours or rituals</a:t>
            </a:r>
          </a:p>
        </p:txBody>
      </p:sp>
      <p:sp>
        <p:nvSpPr>
          <p:cNvPr id="24" name="Rounded Rectangle 4"/>
          <p:cNvSpPr txBox="1"/>
          <p:nvPr/>
        </p:nvSpPr>
        <p:spPr>
          <a:xfrm>
            <a:off x="4665169" y="2900239"/>
            <a:ext cx="3329532" cy="1079549"/>
          </a:xfrm>
          <a:prstGeom prst="rect">
            <a:avLst/>
          </a:prstGeom>
        </p:spPr>
        <p:style>
          <a:lnRef idx="0">
            <a:schemeClr val="accent3"/>
          </a:lnRef>
          <a:fillRef idx="3">
            <a:schemeClr val="accent3"/>
          </a:fillRef>
          <a:effectRef idx="3">
            <a:schemeClr val="accent3"/>
          </a:effectRef>
          <a:fontRef idx="minor">
            <a:schemeClr val="lt1"/>
          </a:fontRef>
        </p:style>
        <p:txBody>
          <a:bodyPr spcFirstLastPara="0" vert="horz" wrap="square" lIns="91440" tIns="45720" rIns="91440" bIns="45720" numCol="1" spcCol="1270" anchor="ctr" anchorCtr="0">
            <a:noAutofit/>
          </a:bodyPr>
          <a:lstStyle/>
          <a:p>
            <a:pPr marL="0" lvl="0" indent="0" algn="ctr" defTabSz="1066800" rtl="0">
              <a:lnSpc>
                <a:spcPct val="90000"/>
              </a:lnSpc>
              <a:spcBef>
                <a:spcPct val="0"/>
              </a:spcBef>
              <a:spcAft>
                <a:spcPct val="35000"/>
              </a:spcAft>
              <a:buNone/>
            </a:pPr>
            <a:r>
              <a:rPr lang="en-US" sz="2000" dirty="0">
                <a:latin typeface="Calibri" panose="020F0502020204030204" pitchFamily="34" charset="0"/>
              </a:rPr>
              <a:t>Repetitive </a:t>
            </a:r>
            <a:r>
              <a:rPr lang="en-US" sz="2000" dirty="0">
                <a:latin typeface="Calibri" panose="020F0502020204030204" pitchFamily="34" charset="0"/>
                <a:ea typeface="Century Gothic" charset="0"/>
                <a:cs typeface="Century Gothic" charset="0"/>
              </a:rPr>
              <a:t>movements</a:t>
            </a:r>
            <a:r>
              <a:rPr lang="en-US" sz="2000" dirty="0">
                <a:latin typeface="Calibri" panose="020F0502020204030204" pitchFamily="34" charset="0"/>
              </a:rPr>
              <a:t> such as hand flapping, spinning or finger flicking</a:t>
            </a:r>
            <a:endParaRPr lang="en-GB" sz="2000" kern="1200" dirty="0">
              <a:latin typeface="Calibri" panose="020F0502020204030204" pitchFamily="34" charset="0"/>
            </a:endParaRPr>
          </a:p>
        </p:txBody>
      </p:sp>
      <p:sp>
        <p:nvSpPr>
          <p:cNvPr id="12" name="Rounded Rectangle 11"/>
          <p:cNvSpPr/>
          <p:nvPr/>
        </p:nvSpPr>
        <p:spPr>
          <a:xfrm>
            <a:off x="35496" y="44624"/>
            <a:ext cx="5940000" cy="889200"/>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dirty="0">
              <a:latin typeface="Calibri" panose="020F0502020204030204" pitchFamily="34" charset="0"/>
            </a:endParaRPr>
          </a:p>
        </p:txBody>
      </p:sp>
      <p:sp>
        <p:nvSpPr>
          <p:cNvPr id="13" name="Rounded Rectangle 12"/>
          <p:cNvSpPr/>
          <p:nvPr/>
        </p:nvSpPr>
        <p:spPr>
          <a:xfrm>
            <a:off x="143640" y="116632"/>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86000" b="-86000"/>
            </a:stretch>
          </a:blipFill>
        </p:spPr>
        <p:style>
          <a:lnRef idx="2">
            <a:schemeClr val="lt1">
              <a:hueOff val="0"/>
              <a:satOff val="0"/>
              <a:lumOff val="0"/>
              <a:alphaOff val="0"/>
            </a:schemeClr>
          </a:lnRef>
          <a:fillRef idx="1">
            <a:scrgbClr r="0" g="0" b="0"/>
          </a:fillRef>
          <a:effectRef idx="0">
            <a:schemeClr val="accent5">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
        <p:nvSpPr>
          <p:cNvPr id="14" name="Rounded Rectangle 4"/>
          <p:cNvSpPr/>
          <p:nvPr/>
        </p:nvSpPr>
        <p:spPr>
          <a:xfrm>
            <a:off x="1331640" y="44624"/>
            <a:ext cx="4643856" cy="81311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N</a:t>
            </a:r>
            <a:r>
              <a:rPr lang="en-GB" sz="1800" kern="1200" dirty="0">
                <a:latin typeface="Calibri" panose="020F0502020204030204" pitchFamily="34" charset="0"/>
                <a:ea typeface="Century Gothic" charset="0"/>
                <a:cs typeface="Century Gothic" charset="0"/>
              </a:rPr>
              <a:t>arrow range of interests, routines and repetitive behaviours </a:t>
            </a:r>
          </a:p>
        </p:txBody>
      </p:sp>
      <p:sp>
        <p:nvSpPr>
          <p:cNvPr id="19" name="Rounded Rectangle 4"/>
          <p:cNvSpPr txBox="1"/>
          <p:nvPr/>
        </p:nvSpPr>
        <p:spPr>
          <a:xfrm>
            <a:off x="755576" y="4718792"/>
            <a:ext cx="3233365" cy="1079549"/>
          </a:xfrm>
          <a:prstGeom prst="rect">
            <a:avLst/>
          </a:prstGeom>
          <a:solidFill>
            <a:srgbClr val="70A43E"/>
          </a:solidFill>
        </p:spPr>
        <p:style>
          <a:lnRef idx="0">
            <a:schemeClr val="accent2"/>
          </a:lnRef>
          <a:fillRef idx="3">
            <a:schemeClr val="accent2"/>
          </a:fillRef>
          <a:effectRef idx="3">
            <a:schemeClr val="accent2"/>
          </a:effectRef>
          <a:fontRef idx="minor">
            <a:schemeClr val="lt1"/>
          </a:fontRef>
        </p:style>
        <p:txBody>
          <a:bodyPr spcFirstLastPara="0" vert="horz" wrap="square" lIns="91440" tIns="45720" rIns="91440" bIns="45720" numCol="1" spcCol="1270" anchor="ctr" anchorCtr="0">
            <a:noAutofit/>
          </a:bodyPr>
          <a:lstStyle/>
          <a:p>
            <a:pPr algn="ctr"/>
            <a:r>
              <a:rPr lang="en-GB" sz="2000" dirty="0">
                <a:latin typeface="Calibri" panose="020F0502020204030204" pitchFamily="34" charset="0"/>
                <a:ea typeface="Century Gothic" charset="0"/>
                <a:cs typeface="Century Gothic" charset="0"/>
              </a:rPr>
              <a:t>Dislike of change, new people or activities </a:t>
            </a:r>
          </a:p>
        </p:txBody>
      </p:sp>
      <p:sp>
        <p:nvSpPr>
          <p:cNvPr id="21" name="Rounded Rectangle 4"/>
          <p:cNvSpPr txBox="1"/>
          <p:nvPr/>
        </p:nvSpPr>
        <p:spPr>
          <a:xfrm>
            <a:off x="4678660" y="4718793"/>
            <a:ext cx="3329532" cy="1079550"/>
          </a:xfrm>
          <a:prstGeom prst="rect">
            <a:avLst/>
          </a:prstGeom>
          <a:solidFill>
            <a:srgbClr val="1A62A2"/>
          </a:solidFill>
        </p:spPr>
        <p:style>
          <a:lnRef idx="0">
            <a:schemeClr val="accent3"/>
          </a:lnRef>
          <a:fillRef idx="3">
            <a:schemeClr val="accent3"/>
          </a:fillRef>
          <a:effectRef idx="3">
            <a:schemeClr val="accent3"/>
          </a:effectRef>
          <a:fontRef idx="minor">
            <a:schemeClr val="lt1"/>
          </a:fontRef>
        </p:style>
        <p:txBody>
          <a:bodyPr spcFirstLastPara="0" vert="horz" wrap="square" lIns="91440" tIns="45720" rIns="91440" bIns="45720" numCol="1" spcCol="1270" anchor="ctr" anchorCtr="0">
            <a:noAutofit/>
          </a:bodyPr>
          <a:lstStyle/>
          <a:p>
            <a:pPr algn="ctr"/>
            <a:r>
              <a:rPr lang="en-GB" sz="2000" dirty="0">
                <a:latin typeface="Calibri" panose="020F0502020204030204" pitchFamily="34" charset="0"/>
                <a:ea typeface="Century Gothic" charset="0"/>
                <a:cs typeface="Century Gothic" charset="0"/>
              </a:rPr>
              <a:t>Over focussed unusual or highly specific interests and hobbies</a:t>
            </a:r>
          </a:p>
        </p:txBody>
      </p:sp>
    </p:spTree>
    <p:extLst>
      <p:ext uri="{BB962C8B-B14F-4D97-AF65-F5344CB8AC3E}">
        <p14:creationId xmlns:p14="http://schemas.microsoft.com/office/powerpoint/2010/main" val="1423210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p:cNvGraphicFramePr>
          <p:nvPr>
            <p:extLst>
              <p:ext uri="{D42A27DB-BD31-4B8C-83A1-F6EECF244321}">
                <p14:modId xmlns:p14="http://schemas.microsoft.com/office/powerpoint/2010/main" val="3610777998"/>
              </p:ext>
            </p:extLst>
          </p:nvPr>
        </p:nvGraphicFramePr>
        <p:xfrm>
          <a:off x="360091" y="1412776"/>
          <a:ext cx="8496944" cy="51571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360091" y="1488861"/>
            <a:ext cx="7992888" cy="461665"/>
          </a:xfrm>
          <a:prstGeom prst="rect">
            <a:avLst/>
          </a:prstGeom>
        </p:spPr>
        <p:txBody>
          <a:bodyPr wrap="square">
            <a:spAutoFit/>
          </a:bodyPr>
          <a:lstStyle/>
          <a:p>
            <a:r>
              <a:rPr lang="en-GB" sz="2400" dirty="0">
                <a:latin typeface="Calibri" panose="020F0502020204030204" pitchFamily="34" charset="0"/>
                <a:ea typeface="Century Gothic" charset="0"/>
                <a:cs typeface="Century Gothic" charset="0"/>
              </a:rPr>
              <a:t>Here are some ways that you help autistic people:</a:t>
            </a:r>
          </a:p>
        </p:txBody>
      </p:sp>
      <p:sp>
        <p:nvSpPr>
          <p:cNvPr id="11" name="TextBox 10"/>
          <p:cNvSpPr txBox="1"/>
          <p:nvPr/>
        </p:nvSpPr>
        <p:spPr>
          <a:xfrm>
            <a:off x="-185738" y="5143500"/>
            <a:ext cx="184731" cy="369332"/>
          </a:xfrm>
          <a:prstGeom prst="rect">
            <a:avLst/>
          </a:prstGeom>
          <a:noFill/>
        </p:spPr>
        <p:txBody>
          <a:bodyPr wrap="none" rtlCol="0">
            <a:spAutoFit/>
          </a:bodyPr>
          <a:lstStyle/>
          <a:p>
            <a:endParaRPr lang="en-US" dirty="0"/>
          </a:p>
        </p:txBody>
      </p:sp>
      <p:sp>
        <p:nvSpPr>
          <p:cNvPr id="8" name="Rounded Rectangle 7"/>
          <p:cNvSpPr/>
          <p:nvPr/>
        </p:nvSpPr>
        <p:spPr>
          <a:xfrm>
            <a:off x="35496" y="44624"/>
            <a:ext cx="5940000" cy="889200"/>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dirty="0">
              <a:latin typeface="Calibri" panose="020F0502020204030204" pitchFamily="34" charset="0"/>
            </a:endParaRPr>
          </a:p>
        </p:txBody>
      </p:sp>
      <p:sp>
        <p:nvSpPr>
          <p:cNvPr id="9" name="Rounded Rectangle 8"/>
          <p:cNvSpPr/>
          <p:nvPr/>
        </p:nvSpPr>
        <p:spPr>
          <a:xfrm>
            <a:off x="143640" y="116632"/>
            <a:ext cx="1188000" cy="712800"/>
          </a:xfrm>
          <a:prstGeom prst="roundRect">
            <a:avLst>
              <a:gd name="adj" fmla="val 10000"/>
            </a:avLst>
          </a:prstGeom>
          <a:blipFill>
            <a:blip r:embed="rId8" cstate="print">
              <a:extLst>
                <a:ext uri="{28A0092B-C50C-407E-A947-70E740481C1C}">
                  <a14:useLocalDpi xmlns:a14="http://schemas.microsoft.com/office/drawing/2010/main" val="0"/>
                </a:ext>
              </a:extLst>
            </a:blip>
            <a:srcRect/>
            <a:stretch>
              <a:fillRect t="-86000" b="-86000"/>
            </a:stretch>
          </a:blipFill>
        </p:spPr>
        <p:style>
          <a:lnRef idx="2">
            <a:schemeClr val="lt1">
              <a:hueOff val="0"/>
              <a:satOff val="0"/>
              <a:lumOff val="0"/>
              <a:alphaOff val="0"/>
            </a:schemeClr>
          </a:lnRef>
          <a:fillRef idx="1">
            <a:scrgbClr r="0" g="0" b="0"/>
          </a:fillRef>
          <a:effectRef idx="0">
            <a:schemeClr val="accent5">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
        <p:nvSpPr>
          <p:cNvPr id="10" name="Rounded Rectangle 4"/>
          <p:cNvSpPr/>
          <p:nvPr/>
        </p:nvSpPr>
        <p:spPr>
          <a:xfrm>
            <a:off x="1331640" y="44624"/>
            <a:ext cx="4643856" cy="81311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N</a:t>
            </a:r>
            <a:r>
              <a:rPr lang="en-GB" sz="1800" kern="1200" dirty="0">
                <a:latin typeface="Calibri" panose="020F0502020204030204" pitchFamily="34" charset="0"/>
                <a:ea typeface="Century Gothic" charset="0"/>
                <a:cs typeface="Century Gothic" charset="0"/>
              </a:rPr>
              <a:t>arrow range of interests, routines and repetitive behaviours </a:t>
            </a:r>
          </a:p>
        </p:txBody>
      </p:sp>
    </p:spTree>
    <p:extLst>
      <p:ext uri="{BB962C8B-B14F-4D97-AF65-F5344CB8AC3E}">
        <p14:creationId xmlns:p14="http://schemas.microsoft.com/office/powerpoint/2010/main" val="213195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1916832"/>
            <a:ext cx="7920000" cy="3466590"/>
          </a:xfrm>
          <a:prstGeom prst="rect">
            <a:avLst/>
          </a:prstGeom>
          <a:ln w="38100">
            <a:solidFill>
              <a:srgbClr val="70A43E"/>
            </a:solidFill>
          </a:ln>
        </p:spPr>
        <p:txBody>
          <a:bodyPr wrap="square">
            <a:spAutoFit/>
          </a:bodyPr>
          <a:lstStyle/>
          <a:p>
            <a:pPr>
              <a:lnSpc>
                <a:spcPct val="107000"/>
              </a:lnSpc>
              <a:spcAft>
                <a:spcPts val="800"/>
              </a:spcAft>
            </a:pPr>
            <a:r>
              <a:rPr lang="en-GB" sz="2000" b="1" dirty="0">
                <a:latin typeface="Calibri" panose="020F0502020204030204" pitchFamily="34" charset="0"/>
                <a:ea typeface="Calibri" panose="020F0502020204030204" pitchFamily="34" charset="0"/>
                <a:cs typeface="Times New Roman" panose="02020603050405020304" pitchFamily="18" charset="0"/>
              </a:rPr>
              <a:t>Practice example 4</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Martin, an autistic adult, has a broken tap. A new repair man has just started work, and arrives at Martin’s house. Martin sees him through the window and becomes anxious. He retreats to his bedroom and doesn’t answer the door.</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b="1" dirty="0">
                <a:latin typeface="Calibri" panose="020F0502020204030204" pitchFamily="34" charset="0"/>
                <a:ea typeface="Calibri" panose="020F0502020204030204" pitchFamily="34" charset="0"/>
                <a:cs typeface="Times New Roman" panose="02020603050405020304" pitchFamily="18" charset="0"/>
              </a:rPr>
              <a:t>What could be the problem? What could be done to help Martin if this was to happen again?</a:t>
            </a:r>
          </a:p>
        </p:txBody>
      </p:sp>
      <p:sp>
        <p:nvSpPr>
          <p:cNvPr id="6" name="Rounded Rectangle 5"/>
          <p:cNvSpPr/>
          <p:nvPr/>
        </p:nvSpPr>
        <p:spPr>
          <a:xfrm>
            <a:off x="35496" y="44624"/>
            <a:ext cx="5940000" cy="889200"/>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dirty="0">
              <a:latin typeface="Calibri" panose="020F0502020204030204" pitchFamily="34" charset="0"/>
            </a:endParaRPr>
          </a:p>
        </p:txBody>
      </p:sp>
      <p:sp>
        <p:nvSpPr>
          <p:cNvPr id="7" name="Rounded Rectangle 6"/>
          <p:cNvSpPr/>
          <p:nvPr/>
        </p:nvSpPr>
        <p:spPr>
          <a:xfrm>
            <a:off x="143640" y="116632"/>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86000" b="-86000"/>
            </a:stretch>
          </a:blipFill>
        </p:spPr>
        <p:style>
          <a:lnRef idx="2">
            <a:schemeClr val="lt1">
              <a:hueOff val="0"/>
              <a:satOff val="0"/>
              <a:lumOff val="0"/>
              <a:alphaOff val="0"/>
            </a:schemeClr>
          </a:lnRef>
          <a:fillRef idx="1">
            <a:scrgbClr r="0" g="0" b="0"/>
          </a:fillRef>
          <a:effectRef idx="0">
            <a:schemeClr val="accent5">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
        <p:nvSpPr>
          <p:cNvPr id="8" name="Rounded Rectangle 4"/>
          <p:cNvSpPr/>
          <p:nvPr/>
        </p:nvSpPr>
        <p:spPr>
          <a:xfrm>
            <a:off x="1331640" y="44624"/>
            <a:ext cx="4643856" cy="81311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N</a:t>
            </a:r>
            <a:r>
              <a:rPr lang="en-GB" sz="1800" kern="1200" dirty="0">
                <a:latin typeface="Calibri" panose="020F0502020204030204" pitchFamily="34" charset="0"/>
                <a:ea typeface="Century Gothic" charset="0"/>
                <a:cs typeface="Century Gothic" charset="0"/>
              </a:rPr>
              <a:t>arrow range of interests, routines and repetitive behaviours </a:t>
            </a:r>
          </a:p>
        </p:txBody>
      </p:sp>
    </p:spTree>
    <p:extLst>
      <p:ext uri="{BB962C8B-B14F-4D97-AF65-F5344CB8AC3E}">
        <p14:creationId xmlns:p14="http://schemas.microsoft.com/office/powerpoint/2010/main" val="920912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67544" y="2132856"/>
            <a:ext cx="7992888" cy="3137269"/>
          </a:xfrm>
          <a:prstGeom prst="rect">
            <a:avLst/>
          </a:prstGeom>
          <a:ln w="38100">
            <a:solidFill>
              <a:srgbClr val="008000"/>
            </a:solidFill>
          </a:ln>
        </p:spPr>
        <p:txBody>
          <a:bodyPr wrap="square">
            <a:spAutoFit/>
          </a:bodyPr>
          <a:lstStyle/>
          <a:p>
            <a:pPr>
              <a:lnSpc>
                <a:spcPct val="107000"/>
              </a:lnSpc>
              <a:spcAft>
                <a:spcPts val="800"/>
              </a:spcAft>
            </a:pPr>
            <a:r>
              <a:rPr lang="en-GB" sz="2000" dirty="0">
                <a:latin typeface="Calibri" panose="020F0502020204030204" pitchFamily="34" charset="0"/>
                <a:ea typeface="Century Gothic" charset="0"/>
                <a:cs typeface="Century Gothic" charset="0"/>
              </a:rPr>
              <a:t>Autistic people </a:t>
            </a:r>
            <a:r>
              <a:rPr lang="en-GB" sz="2000" dirty="0">
                <a:latin typeface="Calibri" panose="020F0502020204030204" pitchFamily="34" charset="0"/>
                <a:ea typeface="Calibri" panose="020F0502020204030204" pitchFamily="34" charset="0"/>
                <a:cs typeface="Times New Roman" panose="02020603050405020304" pitchFamily="18" charset="0"/>
              </a:rPr>
              <a:t>may dislike change, new people or activities. Martin was not expecting a different repair man and became anxious when someone unfamiliar approached the house.</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In order to reduce Martin’s anxiety in the future you could prepare Martin by warning him of the change in advance. </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Sending a familiar person along with the repair man would also help.</a:t>
            </a:r>
          </a:p>
        </p:txBody>
      </p:sp>
      <p:sp>
        <p:nvSpPr>
          <p:cNvPr id="6" name="Rounded Rectangle 5"/>
          <p:cNvSpPr/>
          <p:nvPr/>
        </p:nvSpPr>
        <p:spPr>
          <a:xfrm>
            <a:off x="35496" y="44624"/>
            <a:ext cx="5940000" cy="889200"/>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dirty="0">
              <a:latin typeface="Calibri" panose="020F0502020204030204" pitchFamily="34" charset="0"/>
            </a:endParaRPr>
          </a:p>
        </p:txBody>
      </p:sp>
      <p:sp>
        <p:nvSpPr>
          <p:cNvPr id="7" name="Rounded Rectangle 6"/>
          <p:cNvSpPr/>
          <p:nvPr/>
        </p:nvSpPr>
        <p:spPr>
          <a:xfrm>
            <a:off x="143640" y="116632"/>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86000" b="-86000"/>
            </a:stretch>
          </a:blipFill>
        </p:spPr>
        <p:style>
          <a:lnRef idx="2">
            <a:schemeClr val="lt1">
              <a:hueOff val="0"/>
              <a:satOff val="0"/>
              <a:lumOff val="0"/>
              <a:alphaOff val="0"/>
            </a:schemeClr>
          </a:lnRef>
          <a:fillRef idx="1">
            <a:scrgbClr r="0" g="0" b="0"/>
          </a:fillRef>
          <a:effectRef idx="0">
            <a:schemeClr val="accent5">
              <a:tint val="50000"/>
              <a:hueOff val="0"/>
              <a:satOff val="0"/>
              <a:lumOff val="0"/>
              <a:alphaOff val="0"/>
            </a:schemeClr>
          </a:effectRef>
          <a:fontRef idx="minor">
            <a:schemeClr val="lt1">
              <a:hueOff val="0"/>
              <a:satOff val="0"/>
              <a:lumOff val="0"/>
              <a:alphaOff val="0"/>
            </a:schemeClr>
          </a:fontRef>
        </p:style>
        <p:txBody>
          <a:bodyPr/>
          <a:lstStyle/>
          <a:p>
            <a:endParaRPr lang="en-GB" dirty="0"/>
          </a:p>
        </p:txBody>
      </p:sp>
      <p:sp>
        <p:nvSpPr>
          <p:cNvPr id="8" name="Rounded Rectangle 4"/>
          <p:cNvSpPr/>
          <p:nvPr/>
        </p:nvSpPr>
        <p:spPr>
          <a:xfrm>
            <a:off x="1331640" y="44624"/>
            <a:ext cx="4643856" cy="81311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N</a:t>
            </a:r>
            <a:r>
              <a:rPr lang="en-GB" sz="1800" kern="1200" dirty="0">
                <a:latin typeface="Calibri" panose="020F0502020204030204" pitchFamily="34" charset="0"/>
                <a:ea typeface="Century Gothic" charset="0"/>
                <a:cs typeface="Century Gothic" charset="0"/>
              </a:rPr>
              <a:t>arrow range of interests, routines and repetitive behaviours </a:t>
            </a:r>
          </a:p>
        </p:txBody>
      </p:sp>
    </p:spTree>
    <p:extLst>
      <p:ext uri="{BB962C8B-B14F-4D97-AF65-F5344CB8AC3E}">
        <p14:creationId xmlns:p14="http://schemas.microsoft.com/office/powerpoint/2010/main" val="32916179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933177"/>
            <a:ext cx="8496944" cy="1200329"/>
          </a:xfrm>
          <a:prstGeom prst="rect">
            <a:avLst/>
          </a:prstGeom>
        </p:spPr>
        <p:txBody>
          <a:bodyPr wrap="square">
            <a:spAutoFit/>
          </a:bodyPr>
          <a:lstStyle/>
          <a:p>
            <a:r>
              <a:rPr lang="en-US" sz="2400" dirty="0">
                <a:latin typeface="Calibri" panose="020F0502020204030204" pitchFamily="34" charset="0"/>
                <a:ea typeface="Century Gothic" charset="0"/>
                <a:cs typeface="Century Gothic" charset="0"/>
              </a:rPr>
              <a:t>Many </a:t>
            </a:r>
            <a:r>
              <a:rPr lang="en-GB" sz="2400" dirty="0">
                <a:latin typeface="Calibri" panose="020F0502020204030204" pitchFamily="34" charset="0"/>
                <a:ea typeface="Century Gothic" charset="0"/>
                <a:cs typeface="Century Gothic" charset="0"/>
              </a:rPr>
              <a:t>autistic people </a:t>
            </a:r>
            <a:r>
              <a:rPr lang="en-US" sz="2400" dirty="0">
                <a:latin typeface="Calibri" panose="020F0502020204030204" pitchFamily="34" charset="0"/>
                <a:ea typeface="Century Gothic" charset="0"/>
                <a:cs typeface="Century Gothic" charset="0"/>
              </a:rPr>
              <a:t>can have sensory issues.  The </a:t>
            </a:r>
            <a:r>
              <a:rPr lang="en-GB" sz="2400" dirty="0">
                <a:latin typeface="Calibri" panose="020F0502020204030204" pitchFamily="34" charset="0"/>
                <a:ea typeface="Century Gothic" charset="0"/>
                <a:cs typeface="Century Gothic" charset="0"/>
              </a:rPr>
              <a:t>autistic person’s </a:t>
            </a:r>
            <a:r>
              <a:rPr lang="en-US" sz="2400" dirty="0">
                <a:latin typeface="Calibri" panose="020F0502020204030204" pitchFamily="34" charset="0"/>
                <a:ea typeface="Century Gothic" charset="0"/>
                <a:cs typeface="Century Gothic" charset="0"/>
              </a:rPr>
              <a:t>perception of the senses can be heightened or decreased. All the senses can be affected.</a:t>
            </a:r>
            <a:endParaRPr lang="en-GB" sz="2400" dirty="0">
              <a:latin typeface="Calibri" panose="020F0502020204030204" pitchFamily="34" charset="0"/>
              <a:ea typeface="Century Gothic" charset="0"/>
              <a:cs typeface="Century Gothic" charset="0"/>
            </a:endParaRPr>
          </a:p>
        </p:txBody>
      </p:sp>
      <p:grpSp>
        <p:nvGrpSpPr>
          <p:cNvPr id="3" name="Group 2"/>
          <p:cNvGrpSpPr/>
          <p:nvPr/>
        </p:nvGrpSpPr>
        <p:grpSpPr>
          <a:xfrm>
            <a:off x="4103440" y="2265765"/>
            <a:ext cx="3758817" cy="543427"/>
            <a:chOff x="2505878" y="3636"/>
            <a:chExt cx="3758817" cy="543427"/>
          </a:xfrm>
          <a:scene3d>
            <a:camera prst="orthographicFront"/>
            <a:lightRig rig="flat" dir="t"/>
          </a:scene3d>
        </p:grpSpPr>
        <p:sp>
          <p:nvSpPr>
            <p:cNvPr id="43" name="Right Arrow 42"/>
            <p:cNvSpPr/>
            <p:nvPr/>
          </p:nvSpPr>
          <p:spPr>
            <a:xfrm>
              <a:off x="2505878" y="3636"/>
              <a:ext cx="3758817" cy="543427"/>
            </a:xfrm>
            <a:prstGeom prst="rightArrow">
              <a:avLst>
                <a:gd name="adj1" fmla="val 75000"/>
                <a:gd name="adj2" fmla="val 50000"/>
              </a:avLst>
            </a:prstGeom>
            <a:sp3d z="-190500" extrusionH="12700" prstMaterial="plastic">
              <a:bevelT w="50800" h="50800"/>
            </a:sp3d>
          </p:spPr>
          <p:style>
            <a:lnRef idx="1">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2">
              <a:schemeClr val="accent2">
                <a:tint val="40000"/>
                <a:alpha val="90000"/>
                <a:hueOff val="0"/>
                <a:satOff val="0"/>
                <a:lumOff val="0"/>
                <a:alphaOff val="0"/>
              </a:schemeClr>
            </a:effectRef>
            <a:fontRef idx="minor">
              <a:schemeClr val="dk1">
                <a:hueOff val="0"/>
                <a:satOff val="0"/>
                <a:lumOff val="0"/>
                <a:alphaOff val="0"/>
              </a:schemeClr>
            </a:fontRef>
          </p:style>
        </p:sp>
        <p:sp>
          <p:nvSpPr>
            <p:cNvPr id="44" name="Right Arrow 4"/>
            <p:cNvSpPr txBox="1"/>
            <p:nvPr/>
          </p:nvSpPr>
          <p:spPr>
            <a:xfrm>
              <a:off x="2505878" y="111228"/>
              <a:ext cx="3555032" cy="407571"/>
            </a:xfrm>
            <a:prstGeom prst="rect">
              <a:avLst/>
            </a:prstGeom>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algn="l" defTabSz="1155700">
                <a:lnSpc>
                  <a:spcPct val="90000"/>
                </a:lnSpc>
                <a:spcBef>
                  <a:spcPct val="0"/>
                </a:spcBef>
                <a:spcAft>
                  <a:spcPct val="15000"/>
                </a:spcAft>
                <a:buChar char="•"/>
              </a:pPr>
              <a:r>
                <a:rPr lang="en-GB" sz="2400" kern="1200" dirty="0">
                  <a:latin typeface="Calibri" panose="020F0502020204030204" pitchFamily="34" charset="0"/>
                </a:rPr>
                <a:t>(touch)</a:t>
              </a:r>
            </a:p>
          </p:txBody>
        </p:sp>
      </p:grpSp>
      <p:grpSp>
        <p:nvGrpSpPr>
          <p:cNvPr id="4" name="Group 3"/>
          <p:cNvGrpSpPr/>
          <p:nvPr/>
        </p:nvGrpSpPr>
        <p:grpSpPr>
          <a:xfrm>
            <a:off x="1597562" y="2237501"/>
            <a:ext cx="2505878" cy="543427"/>
            <a:chOff x="0" y="3636"/>
            <a:chExt cx="2505878" cy="543427"/>
          </a:xfrm>
          <a:scene3d>
            <a:camera prst="orthographicFront"/>
            <a:lightRig rig="flat" dir="t"/>
          </a:scene3d>
        </p:grpSpPr>
        <p:sp>
          <p:nvSpPr>
            <p:cNvPr id="41" name="Rounded Rectangle 40"/>
            <p:cNvSpPr/>
            <p:nvPr/>
          </p:nvSpPr>
          <p:spPr>
            <a:xfrm>
              <a:off x="0" y="3636"/>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42" name="Rounded Rectangle 6"/>
            <p:cNvSpPr txBox="1"/>
            <p:nvPr/>
          </p:nvSpPr>
          <p:spPr>
            <a:xfrm>
              <a:off x="26528" y="30164"/>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GB" sz="2400" kern="1200" dirty="0">
                  <a:latin typeface="Calibri" panose="020F0502020204030204" pitchFamily="34" charset="0"/>
                </a:rPr>
                <a:t>tactile</a:t>
              </a:r>
            </a:p>
          </p:txBody>
        </p:sp>
      </p:grpSp>
      <p:grpSp>
        <p:nvGrpSpPr>
          <p:cNvPr id="5" name="Group 4"/>
          <p:cNvGrpSpPr/>
          <p:nvPr/>
        </p:nvGrpSpPr>
        <p:grpSpPr>
          <a:xfrm>
            <a:off x="4103440" y="2863535"/>
            <a:ext cx="3758817" cy="543427"/>
            <a:chOff x="2505878" y="601406"/>
            <a:chExt cx="3758817" cy="543427"/>
          </a:xfrm>
          <a:scene3d>
            <a:camera prst="orthographicFront"/>
            <a:lightRig rig="flat" dir="t"/>
          </a:scene3d>
        </p:grpSpPr>
        <p:sp>
          <p:nvSpPr>
            <p:cNvPr id="39" name="Right Arrow 38"/>
            <p:cNvSpPr/>
            <p:nvPr/>
          </p:nvSpPr>
          <p:spPr>
            <a:xfrm>
              <a:off x="2505878" y="601406"/>
              <a:ext cx="3758817" cy="543427"/>
            </a:xfrm>
            <a:prstGeom prst="rightArrow">
              <a:avLst>
                <a:gd name="adj1" fmla="val 75000"/>
                <a:gd name="adj2" fmla="val 50000"/>
              </a:avLst>
            </a:prstGeom>
            <a:sp3d z="-190500" extrusionH="12700" prstMaterial="plastic">
              <a:bevelT w="50800" h="50800"/>
            </a:sp3d>
          </p:spPr>
          <p:style>
            <a:lnRef idx="1">
              <a:schemeClr val="accent2">
                <a:tint val="40000"/>
                <a:alpha val="90000"/>
                <a:hueOff val="1182527"/>
                <a:satOff val="-8517"/>
                <a:lumOff val="-737"/>
                <a:alphaOff val="0"/>
              </a:schemeClr>
            </a:lnRef>
            <a:fillRef idx="1">
              <a:schemeClr val="accent2">
                <a:tint val="40000"/>
                <a:alpha val="90000"/>
                <a:hueOff val="1182527"/>
                <a:satOff val="-8517"/>
                <a:lumOff val="-737"/>
                <a:alphaOff val="0"/>
              </a:schemeClr>
            </a:fillRef>
            <a:effectRef idx="2">
              <a:schemeClr val="accent2">
                <a:tint val="40000"/>
                <a:alpha val="90000"/>
                <a:hueOff val="1182527"/>
                <a:satOff val="-8517"/>
                <a:lumOff val="-737"/>
                <a:alphaOff val="0"/>
              </a:schemeClr>
            </a:effectRef>
            <a:fontRef idx="minor">
              <a:schemeClr val="dk1">
                <a:hueOff val="0"/>
                <a:satOff val="0"/>
                <a:lumOff val="0"/>
                <a:alphaOff val="0"/>
              </a:schemeClr>
            </a:fontRef>
          </p:style>
        </p:sp>
        <p:sp>
          <p:nvSpPr>
            <p:cNvPr id="40" name="Right Arrow 8"/>
            <p:cNvSpPr txBox="1"/>
            <p:nvPr/>
          </p:nvSpPr>
          <p:spPr>
            <a:xfrm>
              <a:off x="2505878" y="687292"/>
              <a:ext cx="3555032" cy="407571"/>
            </a:xfrm>
            <a:prstGeom prst="rect">
              <a:avLst/>
            </a:prstGeom>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algn="l" defTabSz="1155700">
                <a:lnSpc>
                  <a:spcPct val="90000"/>
                </a:lnSpc>
                <a:spcBef>
                  <a:spcPct val="0"/>
                </a:spcBef>
                <a:spcAft>
                  <a:spcPct val="15000"/>
                </a:spcAft>
                <a:buChar char="•"/>
              </a:pPr>
              <a:r>
                <a:rPr lang="en-GB" sz="2400" kern="1200" dirty="0">
                  <a:latin typeface="Calibri" panose="020F0502020204030204" pitchFamily="34" charset="0"/>
                </a:rPr>
                <a:t>(movement)</a:t>
              </a:r>
            </a:p>
          </p:txBody>
        </p:sp>
      </p:grpSp>
      <p:grpSp>
        <p:nvGrpSpPr>
          <p:cNvPr id="6" name="Group 5"/>
          <p:cNvGrpSpPr/>
          <p:nvPr/>
        </p:nvGrpSpPr>
        <p:grpSpPr>
          <a:xfrm>
            <a:off x="1597562" y="2863535"/>
            <a:ext cx="2505878" cy="543427"/>
            <a:chOff x="0" y="601406"/>
            <a:chExt cx="2505878" cy="543427"/>
          </a:xfrm>
          <a:scene3d>
            <a:camera prst="orthographicFront"/>
            <a:lightRig rig="flat" dir="t"/>
          </a:scene3d>
        </p:grpSpPr>
        <p:sp>
          <p:nvSpPr>
            <p:cNvPr id="37" name="Rounded Rectangle 36"/>
            <p:cNvSpPr/>
            <p:nvPr/>
          </p:nvSpPr>
          <p:spPr>
            <a:xfrm>
              <a:off x="0" y="601406"/>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1202200"/>
                <a:satOff val="1733"/>
                <a:lumOff val="-2745"/>
                <a:alphaOff val="0"/>
              </a:schemeClr>
            </a:fillRef>
            <a:effectRef idx="2">
              <a:schemeClr val="accent2">
                <a:hueOff val="1202200"/>
                <a:satOff val="1733"/>
                <a:lumOff val="-2745"/>
                <a:alphaOff val="0"/>
              </a:schemeClr>
            </a:effectRef>
            <a:fontRef idx="minor">
              <a:schemeClr val="lt1"/>
            </a:fontRef>
          </p:style>
        </p:sp>
        <p:sp>
          <p:nvSpPr>
            <p:cNvPr id="38" name="Rounded Rectangle 10"/>
            <p:cNvSpPr txBox="1"/>
            <p:nvPr/>
          </p:nvSpPr>
          <p:spPr>
            <a:xfrm>
              <a:off x="26528" y="627934"/>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GB" sz="2400" kern="1200" dirty="0">
                  <a:latin typeface="Calibri" panose="020F0502020204030204" pitchFamily="34" charset="0"/>
                </a:rPr>
                <a:t>vestibular</a:t>
              </a:r>
            </a:p>
          </p:txBody>
        </p:sp>
      </p:grpSp>
      <p:grpSp>
        <p:nvGrpSpPr>
          <p:cNvPr id="7" name="Group 6"/>
          <p:cNvGrpSpPr/>
          <p:nvPr/>
        </p:nvGrpSpPr>
        <p:grpSpPr>
          <a:xfrm>
            <a:off x="4103440" y="3461306"/>
            <a:ext cx="3758817" cy="543427"/>
            <a:chOff x="2505878" y="1199177"/>
            <a:chExt cx="3758817" cy="543427"/>
          </a:xfrm>
          <a:scene3d>
            <a:camera prst="orthographicFront"/>
            <a:lightRig rig="flat" dir="t"/>
          </a:scene3d>
        </p:grpSpPr>
        <p:sp>
          <p:nvSpPr>
            <p:cNvPr id="35" name="Right Arrow 34"/>
            <p:cNvSpPr/>
            <p:nvPr/>
          </p:nvSpPr>
          <p:spPr>
            <a:xfrm>
              <a:off x="2505878" y="1199177"/>
              <a:ext cx="3758817" cy="543427"/>
            </a:xfrm>
            <a:prstGeom prst="rightArrow">
              <a:avLst>
                <a:gd name="adj1" fmla="val 75000"/>
                <a:gd name="adj2" fmla="val 50000"/>
              </a:avLst>
            </a:prstGeom>
            <a:sp3d z="-190500" extrusionH="12700" prstMaterial="plastic">
              <a:bevelT w="50800" h="50800"/>
            </a:sp3d>
          </p:spPr>
          <p:style>
            <a:lnRef idx="1">
              <a:schemeClr val="accent2">
                <a:tint val="40000"/>
                <a:alpha val="90000"/>
                <a:hueOff val="2365054"/>
                <a:satOff val="-17034"/>
                <a:lumOff val="-1474"/>
                <a:alphaOff val="0"/>
              </a:schemeClr>
            </a:lnRef>
            <a:fillRef idx="1">
              <a:schemeClr val="accent2">
                <a:tint val="40000"/>
                <a:alpha val="90000"/>
                <a:hueOff val="2365054"/>
                <a:satOff val="-17034"/>
                <a:lumOff val="-1474"/>
                <a:alphaOff val="0"/>
              </a:schemeClr>
            </a:fillRef>
            <a:effectRef idx="2">
              <a:schemeClr val="accent2">
                <a:tint val="40000"/>
                <a:alpha val="90000"/>
                <a:hueOff val="2365054"/>
                <a:satOff val="-17034"/>
                <a:lumOff val="-1474"/>
                <a:alphaOff val="0"/>
              </a:schemeClr>
            </a:effectRef>
            <a:fontRef idx="minor">
              <a:schemeClr val="dk1">
                <a:hueOff val="0"/>
                <a:satOff val="0"/>
                <a:lumOff val="0"/>
                <a:alphaOff val="0"/>
              </a:schemeClr>
            </a:fontRef>
          </p:style>
        </p:sp>
        <p:sp>
          <p:nvSpPr>
            <p:cNvPr id="36" name="Right Arrow 12"/>
            <p:cNvSpPr txBox="1"/>
            <p:nvPr/>
          </p:nvSpPr>
          <p:spPr>
            <a:xfrm>
              <a:off x="2505878" y="1310887"/>
              <a:ext cx="3555032" cy="407571"/>
            </a:xfrm>
            <a:prstGeom prst="rect">
              <a:avLst/>
            </a:prstGeom>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algn="l" defTabSz="1155700">
                <a:lnSpc>
                  <a:spcPct val="90000"/>
                </a:lnSpc>
                <a:spcBef>
                  <a:spcPct val="0"/>
                </a:spcBef>
                <a:spcAft>
                  <a:spcPct val="15000"/>
                </a:spcAft>
                <a:buChar char="•"/>
              </a:pPr>
              <a:r>
                <a:rPr lang="en-GB" sz="2400" kern="1200" dirty="0">
                  <a:latin typeface="Calibri" panose="020F0502020204030204" pitchFamily="34" charset="0"/>
                </a:rPr>
                <a:t>(body position)</a:t>
              </a:r>
            </a:p>
          </p:txBody>
        </p:sp>
      </p:grpSp>
      <p:grpSp>
        <p:nvGrpSpPr>
          <p:cNvPr id="8" name="Group 7"/>
          <p:cNvGrpSpPr/>
          <p:nvPr/>
        </p:nvGrpSpPr>
        <p:grpSpPr>
          <a:xfrm>
            <a:off x="1597562" y="3461306"/>
            <a:ext cx="2505878" cy="543427"/>
            <a:chOff x="0" y="1199177"/>
            <a:chExt cx="2505878" cy="543427"/>
          </a:xfrm>
          <a:scene3d>
            <a:camera prst="orthographicFront"/>
            <a:lightRig rig="flat" dir="t"/>
          </a:scene3d>
        </p:grpSpPr>
        <p:sp>
          <p:nvSpPr>
            <p:cNvPr id="33" name="Rounded Rectangle 32"/>
            <p:cNvSpPr/>
            <p:nvPr/>
          </p:nvSpPr>
          <p:spPr>
            <a:xfrm>
              <a:off x="0" y="1199177"/>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2404400"/>
                <a:satOff val="3467"/>
                <a:lumOff val="-5490"/>
                <a:alphaOff val="0"/>
              </a:schemeClr>
            </a:fillRef>
            <a:effectRef idx="2">
              <a:schemeClr val="accent2">
                <a:hueOff val="2404400"/>
                <a:satOff val="3467"/>
                <a:lumOff val="-5490"/>
                <a:alphaOff val="0"/>
              </a:schemeClr>
            </a:effectRef>
            <a:fontRef idx="minor">
              <a:schemeClr val="lt1"/>
            </a:fontRef>
          </p:style>
        </p:sp>
        <p:sp>
          <p:nvSpPr>
            <p:cNvPr id="34" name="Rounded Rectangle 14"/>
            <p:cNvSpPr txBox="1"/>
            <p:nvPr/>
          </p:nvSpPr>
          <p:spPr>
            <a:xfrm>
              <a:off x="26528" y="1225705"/>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GB" sz="2400" kern="1200" dirty="0" err="1">
                  <a:latin typeface="Calibri" panose="020F0502020204030204" pitchFamily="34" charset="0"/>
                </a:rPr>
                <a:t>proprioceptive</a:t>
              </a:r>
              <a:endParaRPr lang="en-GB" sz="2400" kern="1200" dirty="0">
                <a:latin typeface="Calibri" panose="020F0502020204030204" pitchFamily="34" charset="0"/>
              </a:endParaRPr>
            </a:p>
          </p:txBody>
        </p:sp>
      </p:grpSp>
      <p:grpSp>
        <p:nvGrpSpPr>
          <p:cNvPr id="9" name="Group 8"/>
          <p:cNvGrpSpPr/>
          <p:nvPr/>
        </p:nvGrpSpPr>
        <p:grpSpPr>
          <a:xfrm>
            <a:off x="4103440" y="4059076"/>
            <a:ext cx="3758817" cy="543427"/>
            <a:chOff x="2505878" y="1796947"/>
            <a:chExt cx="3758817" cy="543427"/>
          </a:xfrm>
          <a:scene3d>
            <a:camera prst="orthographicFront"/>
            <a:lightRig rig="flat" dir="t"/>
          </a:scene3d>
        </p:grpSpPr>
        <p:sp>
          <p:nvSpPr>
            <p:cNvPr id="31" name="Right Arrow 30"/>
            <p:cNvSpPr/>
            <p:nvPr/>
          </p:nvSpPr>
          <p:spPr>
            <a:xfrm>
              <a:off x="2505878" y="1796947"/>
              <a:ext cx="3758817" cy="543427"/>
            </a:xfrm>
            <a:prstGeom prst="rightArrow">
              <a:avLst>
                <a:gd name="adj1" fmla="val 75000"/>
                <a:gd name="adj2" fmla="val 50000"/>
              </a:avLst>
            </a:prstGeom>
            <a:sp3d z="-190500" extrusionH="12700" prstMaterial="plastic">
              <a:bevelT w="50800" h="50800"/>
            </a:sp3d>
          </p:spPr>
          <p:style>
            <a:lnRef idx="1">
              <a:schemeClr val="accent2">
                <a:tint val="40000"/>
                <a:alpha val="90000"/>
                <a:hueOff val="3547580"/>
                <a:satOff val="-25551"/>
                <a:lumOff val="-2211"/>
                <a:alphaOff val="0"/>
              </a:schemeClr>
            </a:lnRef>
            <a:fillRef idx="1">
              <a:schemeClr val="accent2">
                <a:tint val="40000"/>
                <a:alpha val="90000"/>
                <a:hueOff val="3547580"/>
                <a:satOff val="-25551"/>
                <a:lumOff val="-2211"/>
                <a:alphaOff val="0"/>
              </a:schemeClr>
            </a:fillRef>
            <a:effectRef idx="2">
              <a:schemeClr val="accent2">
                <a:tint val="40000"/>
                <a:alpha val="90000"/>
                <a:hueOff val="3547580"/>
                <a:satOff val="-25551"/>
                <a:lumOff val="-2211"/>
                <a:alphaOff val="0"/>
              </a:schemeClr>
            </a:effectRef>
            <a:fontRef idx="minor">
              <a:schemeClr val="dk1">
                <a:hueOff val="0"/>
                <a:satOff val="0"/>
                <a:lumOff val="0"/>
                <a:alphaOff val="0"/>
              </a:schemeClr>
            </a:fontRef>
          </p:style>
        </p:sp>
        <p:sp>
          <p:nvSpPr>
            <p:cNvPr id="32" name="Right Arrow 16"/>
            <p:cNvSpPr txBox="1"/>
            <p:nvPr/>
          </p:nvSpPr>
          <p:spPr>
            <a:xfrm>
              <a:off x="2505878" y="1886951"/>
              <a:ext cx="3555032" cy="407571"/>
            </a:xfrm>
            <a:prstGeom prst="rect">
              <a:avLst/>
            </a:prstGeom>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algn="l" defTabSz="1155700">
                <a:lnSpc>
                  <a:spcPct val="90000"/>
                </a:lnSpc>
                <a:spcBef>
                  <a:spcPct val="0"/>
                </a:spcBef>
                <a:spcAft>
                  <a:spcPct val="15000"/>
                </a:spcAft>
                <a:buChar char="•"/>
              </a:pPr>
              <a:r>
                <a:rPr lang="en-GB" sz="2400" kern="1200" dirty="0">
                  <a:latin typeface="Calibri" panose="020F0502020204030204" pitchFamily="34" charset="0"/>
                </a:rPr>
                <a:t>(looking)</a:t>
              </a:r>
            </a:p>
          </p:txBody>
        </p:sp>
      </p:grpSp>
      <p:grpSp>
        <p:nvGrpSpPr>
          <p:cNvPr id="10" name="Group 9"/>
          <p:cNvGrpSpPr/>
          <p:nvPr/>
        </p:nvGrpSpPr>
        <p:grpSpPr>
          <a:xfrm>
            <a:off x="1597562" y="4059076"/>
            <a:ext cx="2505878" cy="543427"/>
            <a:chOff x="0" y="1796947"/>
            <a:chExt cx="2505878" cy="543427"/>
          </a:xfrm>
          <a:scene3d>
            <a:camera prst="orthographicFront"/>
            <a:lightRig rig="flat" dir="t"/>
          </a:scene3d>
        </p:grpSpPr>
        <p:sp>
          <p:nvSpPr>
            <p:cNvPr id="29" name="Rounded Rectangle 28"/>
            <p:cNvSpPr/>
            <p:nvPr/>
          </p:nvSpPr>
          <p:spPr>
            <a:xfrm>
              <a:off x="0" y="1796947"/>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3606600"/>
                <a:satOff val="5200"/>
                <a:lumOff val="-8235"/>
                <a:alphaOff val="0"/>
              </a:schemeClr>
            </a:fillRef>
            <a:effectRef idx="2">
              <a:schemeClr val="accent2">
                <a:hueOff val="3606600"/>
                <a:satOff val="5200"/>
                <a:lumOff val="-8235"/>
                <a:alphaOff val="0"/>
              </a:schemeClr>
            </a:effectRef>
            <a:fontRef idx="minor">
              <a:schemeClr val="lt1"/>
            </a:fontRef>
          </p:style>
        </p:sp>
        <p:sp>
          <p:nvSpPr>
            <p:cNvPr id="30" name="Rounded Rectangle 18"/>
            <p:cNvSpPr txBox="1"/>
            <p:nvPr/>
          </p:nvSpPr>
          <p:spPr>
            <a:xfrm>
              <a:off x="26528" y="1823475"/>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GB" sz="2400" kern="1200" dirty="0">
                  <a:latin typeface="Calibri" panose="020F0502020204030204" pitchFamily="34" charset="0"/>
                </a:rPr>
                <a:t>visual</a:t>
              </a:r>
            </a:p>
          </p:txBody>
        </p:sp>
      </p:grpSp>
      <p:grpSp>
        <p:nvGrpSpPr>
          <p:cNvPr id="11" name="Group 10"/>
          <p:cNvGrpSpPr/>
          <p:nvPr/>
        </p:nvGrpSpPr>
        <p:grpSpPr>
          <a:xfrm>
            <a:off x="4103440" y="4656847"/>
            <a:ext cx="3758817" cy="543427"/>
            <a:chOff x="2505878" y="2394718"/>
            <a:chExt cx="3758817" cy="543427"/>
          </a:xfrm>
          <a:scene3d>
            <a:camera prst="orthographicFront"/>
            <a:lightRig rig="flat" dir="t"/>
          </a:scene3d>
        </p:grpSpPr>
        <p:sp>
          <p:nvSpPr>
            <p:cNvPr id="27" name="Right Arrow 26"/>
            <p:cNvSpPr/>
            <p:nvPr/>
          </p:nvSpPr>
          <p:spPr>
            <a:xfrm>
              <a:off x="2505878" y="2394718"/>
              <a:ext cx="3758817" cy="543427"/>
            </a:xfrm>
            <a:prstGeom prst="rightArrow">
              <a:avLst>
                <a:gd name="adj1" fmla="val 75000"/>
                <a:gd name="adj2" fmla="val 50000"/>
              </a:avLst>
            </a:prstGeom>
            <a:sp3d z="-190500" extrusionH="12700" prstMaterial="plastic">
              <a:bevelT w="50800" h="50800"/>
            </a:sp3d>
          </p:spPr>
          <p:style>
            <a:lnRef idx="1">
              <a:schemeClr val="accent2">
                <a:tint val="40000"/>
                <a:alpha val="90000"/>
                <a:hueOff val="4730107"/>
                <a:satOff val="-34068"/>
                <a:lumOff val="-2948"/>
                <a:alphaOff val="0"/>
              </a:schemeClr>
            </a:lnRef>
            <a:fillRef idx="1">
              <a:schemeClr val="accent2">
                <a:tint val="40000"/>
                <a:alpha val="90000"/>
                <a:hueOff val="4730107"/>
                <a:satOff val="-34068"/>
                <a:lumOff val="-2948"/>
                <a:alphaOff val="0"/>
              </a:schemeClr>
            </a:fillRef>
            <a:effectRef idx="2">
              <a:schemeClr val="accent2">
                <a:tint val="40000"/>
                <a:alpha val="90000"/>
                <a:hueOff val="4730107"/>
                <a:satOff val="-34068"/>
                <a:lumOff val="-2948"/>
                <a:alphaOff val="0"/>
              </a:schemeClr>
            </a:effectRef>
            <a:fontRef idx="minor">
              <a:schemeClr val="dk1">
                <a:hueOff val="0"/>
                <a:satOff val="0"/>
                <a:lumOff val="0"/>
                <a:alphaOff val="0"/>
              </a:schemeClr>
            </a:fontRef>
          </p:style>
        </p:sp>
        <p:sp>
          <p:nvSpPr>
            <p:cNvPr id="28" name="Right Arrow 20"/>
            <p:cNvSpPr txBox="1"/>
            <p:nvPr/>
          </p:nvSpPr>
          <p:spPr>
            <a:xfrm>
              <a:off x="2505878" y="2487492"/>
              <a:ext cx="3555032" cy="407571"/>
            </a:xfrm>
            <a:prstGeom prst="rect">
              <a:avLst/>
            </a:prstGeom>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algn="l" defTabSz="1155700">
                <a:lnSpc>
                  <a:spcPct val="90000"/>
                </a:lnSpc>
                <a:spcBef>
                  <a:spcPct val="0"/>
                </a:spcBef>
                <a:spcAft>
                  <a:spcPct val="15000"/>
                </a:spcAft>
                <a:buChar char="•"/>
              </a:pPr>
              <a:r>
                <a:rPr lang="en-GB" sz="2400" kern="1200" dirty="0">
                  <a:latin typeface="Calibri" panose="020F0502020204030204" pitchFamily="34" charset="0"/>
                </a:rPr>
                <a:t>(hearing)</a:t>
              </a:r>
            </a:p>
          </p:txBody>
        </p:sp>
      </p:grpSp>
      <p:grpSp>
        <p:nvGrpSpPr>
          <p:cNvPr id="12" name="Group 11"/>
          <p:cNvGrpSpPr/>
          <p:nvPr/>
        </p:nvGrpSpPr>
        <p:grpSpPr>
          <a:xfrm>
            <a:off x="1597562" y="4656847"/>
            <a:ext cx="2505878" cy="543427"/>
            <a:chOff x="0" y="2394718"/>
            <a:chExt cx="2505878" cy="543427"/>
          </a:xfrm>
          <a:scene3d>
            <a:camera prst="orthographicFront"/>
            <a:lightRig rig="flat" dir="t"/>
          </a:scene3d>
        </p:grpSpPr>
        <p:sp>
          <p:nvSpPr>
            <p:cNvPr id="25" name="Rounded Rectangle 24"/>
            <p:cNvSpPr/>
            <p:nvPr/>
          </p:nvSpPr>
          <p:spPr>
            <a:xfrm>
              <a:off x="0" y="2394718"/>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4808801"/>
                <a:satOff val="6933"/>
                <a:lumOff val="-10981"/>
                <a:alphaOff val="0"/>
              </a:schemeClr>
            </a:fillRef>
            <a:effectRef idx="2">
              <a:schemeClr val="accent2">
                <a:hueOff val="4808801"/>
                <a:satOff val="6933"/>
                <a:lumOff val="-10981"/>
                <a:alphaOff val="0"/>
              </a:schemeClr>
            </a:effectRef>
            <a:fontRef idx="minor">
              <a:schemeClr val="lt1"/>
            </a:fontRef>
          </p:style>
        </p:sp>
        <p:sp>
          <p:nvSpPr>
            <p:cNvPr id="26" name="Rounded Rectangle 22"/>
            <p:cNvSpPr txBox="1"/>
            <p:nvPr/>
          </p:nvSpPr>
          <p:spPr>
            <a:xfrm>
              <a:off x="26528" y="2421246"/>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GB" sz="2600" kern="1200" dirty="0">
                  <a:latin typeface="Calibri" panose="020F0502020204030204" pitchFamily="34" charset="0"/>
                </a:rPr>
                <a:t>auditory</a:t>
              </a:r>
            </a:p>
          </p:txBody>
        </p:sp>
      </p:grpSp>
      <p:grpSp>
        <p:nvGrpSpPr>
          <p:cNvPr id="13" name="Group 12"/>
          <p:cNvGrpSpPr/>
          <p:nvPr/>
        </p:nvGrpSpPr>
        <p:grpSpPr>
          <a:xfrm>
            <a:off x="4103440" y="5254617"/>
            <a:ext cx="3758817" cy="543427"/>
            <a:chOff x="2505878" y="2992488"/>
            <a:chExt cx="3758817" cy="543427"/>
          </a:xfrm>
          <a:scene3d>
            <a:camera prst="orthographicFront"/>
            <a:lightRig rig="flat" dir="t"/>
          </a:scene3d>
        </p:grpSpPr>
        <p:sp>
          <p:nvSpPr>
            <p:cNvPr id="23" name="Right Arrow 22"/>
            <p:cNvSpPr/>
            <p:nvPr/>
          </p:nvSpPr>
          <p:spPr>
            <a:xfrm>
              <a:off x="2505878" y="2992488"/>
              <a:ext cx="3758817" cy="543427"/>
            </a:xfrm>
            <a:prstGeom prst="rightArrow">
              <a:avLst>
                <a:gd name="adj1" fmla="val 75000"/>
                <a:gd name="adj2" fmla="val 50000"/>
              </a:avLst>
            </a:prstGeom>
            <a:sp3d z="-190500" extrusionH="12700" prstMaterial="plastic">
              <a:bevelT w="50800" h="50800"/>
            </a:sp3d>
          </p:spPr>
          <p:style>
            <a:lnRef idx="1">
              <a:schemeClr val="accent2">
                <a:tint val="40000"/>
                <a:alpha val="90000"/>
                <a:hueOff val="5912634"/>
                <a:satOff val="-42585"/>
                <a:lumOff val="-3685"/>
                <a:alphaOff val="0"/>
              </a:schemeClr>
            </a:lnRef>
            <a:fillRef idx="1">
              <a:schemeClr val="accent2">
                <a:tint val="40000"/>
                <a:alpha val="90000"/>
                <a:hueOff val="5912634"/>
                <a:satOff val="-42585"/>
                <a:lumOff val="-3685"/>
                <a:alphaOff val="0"/>
              </a:schemeClr>
            </a:fillRef>
            <a:effectRef idx="2">
              <a:schemeClr val="accent2">
                <a:tint val="40000"/>
                <a:alpha val="90000"/>
                <a:hueOff val="5912634"/>
                <a:satOff val="-42585"/>
                <a:lumOff val="-3685"/>
                <a:alphaOff val="0"/>
              </a:schemeClr>
            </a:effectRef>
            <a:fontRef idx="minor">
              <a:schemeClr val="dk1">
                <a:hueOff val="0"/>
                <a:satOff val="0"/>
                <a:lumOff val="0"/>
                <a:alphaOff val="0"/>
              </a:schemeClr>
            </a:fontRef>
          </p:style>
        </p:sp>
        <p:sp>
          <p:nvSpPr>
            <p:cNvPr id="24" name="Right Arrow 24"/>
            <p:cNvSpPr txBox="1"/>
            <p:nvPr/>
          </p:nvSpPr>
          <p:spPr>
            <a:xfrm>
              <a:off x="2505878" y="3063556"/>
              <a:ext cx="3555032" cy="407571"/>
            </a:xfrm>
            <a:prstGeom prst="rect">
              <a:avLst/>
            </a:prstGeom>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algn="l" defTabSz="1155700">
                <a:lnSpc>
                  <a:spcPct val="90000"/>
                </a:lnSpc>
                <a:spcBef>
                  <a:spcPct val="0"/>
                </a:spcBef>
                <a:spcAft>
                  <a:spcPct val="15000"/>
                </a:spcAft>
                <a:buChar char="•"/>
              </a:pPr>
              <a:r>
                <a:rPr lang="en-GB" sz="2400" kern="1200" dirty="0">
                  <a:latin typeface="Calibri" panose="020F0502020204030204" pitchFamily="34" charset="0"/>
                </a:rPr>
                <a:t>(smell)</a:t>
              </a:r>
            </a:p>
          </p:txBody>
        </p:sp>
      </p:grpSp>
      <p:grpSp>
        <p:nvGrpSpPr>
          <p:cNvPr id="14" name="Group 13"/>
          <p:cNvGrpSpPr/>
          <p:nvPr/>
        </p:nvGrpSpPr>
        <p:grpSpPr>
          <a:xfrm>
            <a:off x="1597562" y="5254617"/>
            <a:ext cx="2505878" cy="543427"/>
            <a:chOff x="0" y="2992488"/>
            <a:chExt cx="2505878" cy="543427"/>
          </a:xfrm>
          <a:scene3d>
            <a:camera prst="orthographicFront"/>
            <a:lightRig rig="flat" dir="t"/>
          </a:scene3d>
        </p:grpSpPr>
        <p:sp>
          <p:nvSpPr>
            <p:cNvPr id="21" name="Rounded Rectangle 20"/>
            <p:cNvSpPr/>
            <p:nvPr/>
          </p:nvSpPr>
          <p:spPr>
            <a:xfrm>
              <a:off x="0" y="2992488"/>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6011001"/>
                <a:satOff val="8667"/>
                <a:lumOff val="-13726"/>
                <a:alphaOff val="0"/>
              </a:schemeClr>
            </a:fillRef>
            <a:effectRef idx="2">
              <a:schemeClr val="accent2">
                <a:hueOff val="6011001"/>
                <a:satOff val="8667"/>
                <a:lumOff val="-13726"/>
                <a:alphaOff val="0"/>
              </a:schemeClr>
            </a:effectRef>
            <a:fontRef idx="minor">
              <a:schemeClr val="lt1"/>
            </a:fontRef>
          </p:style>
        </p:sp>
        <p:sp>
          <p:nvSpPr>
            <p:cNvPr id="22" name="Rounded Rectangle 26"/>
            <p:cNvSpPr txBox="1"/>
            <p:nvPr/>
          </p:nvSpPr>
          <p:spPr>
            <a:xfrm>
              <a:off x="26528" y="3019016"/>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GB" sz="2600" kern="1200" dirty="0">
                  <a:latin typeface="Calibri" panose="020F0502020204030204" pitchFamily="34" charset="0"/>
                </a:rPr>
                <a:t>olfactory</a:t>
              </a:r>
            </a:p>
          </p:txBody>
        </p:sp>
      </p:grpSp>
      <p:grpSp>
        <p:nvGrpSpPr>
          <p:cNvPr id="15" name="Group 14"/>
          <p:cNvGrpSpPr/>
          <p:nvPr/>
        </p:nvGrpSpPr>
        <p:grpSpPr>
          <a:xfrm>
            <a:off x="4103440" y="5852388"/>
            <a:ext cx="3758817" cy="543427"/>
            <a:chOff x="2505878" y="3590259"/>
            <a:chExt cx="3758817" cy="543427"/>
          </a:xfrm>
          <a:scene3d>
            <a:camera prst="orthographicFront"/>
            <a:lightRig rig="flat" dir="t"/>
          </a:scene3d>
        </p:grpSpPr>
        <p:sp>
          <p:nvSpPr>
            <p:cNvPr id="19" name="Right Arrow 18"/>
            <p:cNvSpPr/>
            <p:nvPr/>
          </p:nvSpPr>
          <p:spPr>
            <a:xfrm>
              <a:off x="2505878" y="3590259"/>
              <a:ext cx="3758817" cy="543427"/>
            </a:xfrm>
            <a:prstGeom prst="rightArrow">
              <a:avLst>
                <a:gd name="adj1" fmla="val 75000"/>
                <a:gd name="adj2" fmla="val 50000"/>
              </a:avLst>
            </a:prstGeom>
            <a:sp3d z="-190500" extrusionH="12700" prstMaterial="plastic">
              <a:bevelT w="50800" h="50800"/>
            </a:sp3d>
          </p:spPr>
          <p:style>
            <a:lnRef idx="1">
              <a:schemeClr val="accent2">
                <a:tint val="40000"/>
                <a:alpha val="90000"/>
                <a:hueOff val="7095161"/>
                <a:satOff val="-51102"/>
                <a:lumOff val="-4422"/>
                <a:alphaOff val="0"/>
              </a:schemeClr>
            </a:lnRef>
            <a:fillRef idx="1">
              <a:schemeClr val="accent2">
                <a:tint val="40000"/>
                <a:alpha val="90000"/>
                <a:hueOff val="7095161"/>
                <a:satOff val="-51102"/>
                <a:lumOff val="-4422"/>
                <a:alphaOff val="0"/>
              </a:schemeClr>
            </a:fillRef>
            <a:effectRef idx="2">
              <a:schemeClr val="accent2">
                <a:tint val="40000"/>
                <a:alpha val="90000"/>
                <a:hueOff val="7095161"/>
                <a:satOff val="-51102"/>
                <a:lumOff val="-4422"/>
                <a:alphaOff val="0"/>
              </a:schemeClr>
            </a:effectRef>
            <a:fontRef idx="minor">
              <a:schemeClr val="dk1">
                <a:hueOff val="0"/>
                <a:satOff val="0"/>
                <a:lumOff val="0"/>
                <a:alphaOff val="0"/>
              </a:schemeClr>
            </a:fontRef>
          </p:style>
        </p:sp>
        <p:sp>
          <p:nvSpPr>
            <p:cNvPr id="20" name="Right Arrow 28"/>
            <p:cNvSpPr txBox="1"/>
            <p:nvPr/>
          </p:nvSpPr>
          <p:spPr>
            <a:xfrm>
              <a:off x="2505878" y="3687151"/>
              <a:ext cx="3555032" cy="407571"/>
            </a:xfrm>
            <a:prstGeom prst="rect">
              <a:avLst/>
            </a:prstGeom>
            <a:sp3d z="-1905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6510" tIns="16510" rIns="16510" bIns="16510" numCol="1" spcCol="1270" anchor="t" anchorCtr="0">
              <a:noAutofit/>
            </a:bodyPr>
            <a:lstStyle/>
            <a:p>
              <a:pPr marL="228600" lvl="1" indent="-228600" algn="l" defTabSz="1155700">
                <a:lnSpc>
                  <a:spcPct val="90000"/>
                </a:lnSpc>
                <a:spcBef>
                  <a:spcPct val="0"/>
                </a:spcBef>
                <a:spcAft>
                  <a:spcPct val="15000"/>
                </a:spcAft>
                <a:buChar char="•"/>
              </a:pPr>
              <a:r>
                <a:rPr lang="en-GB" sz="2400" kern="1200" dirty="0">
                  <a:latin typeface="Calibri" panose="020F0502020204030204" pitchFamily="34" charset="0"/>
                </a:rPr>
                <a:t>(taste)</a:t>
              </a:r>
            </a:p>
          </p:txBody>
        </p:sp>
      </p:grpSp>
      <p:grpSp>
        <p:nvGrpSpPr>
          <p:cNvPr id="16" name="Group 15"/>
          <p:cNvGrpSpPr/>
          <p:nvPr/>
        </p:nvGrpSpPr>
        <p:grpSpPr>
          <a:xfrm>
            <a:off x="1597562" y="5852388"/>
            <a:ext cx="2505878" cy="543427"/>
            <a:chOff x="0" y="3590259"/>
            <a:chExt cx="2505878" cy="543427"/>
          </a:xfrm>
          <a:scene3d>
            <a:camera prst="orthographicFront"/>
            <a:lightRig rig="flat" dir="t"/>
          </a:scene3d>
        </p:grpSpPr>
        <p:sp>
          <p:nvSpPr>
            <p:cNvPr id="17" name="Rounded Rectangle 16"/>
            <p:cNvSpPr/>
            <p:nvPr/>
          </p:nvSpPr>
          <p:spPr>
            <a:xfrm>
              <a:off x="0" y="3590259"/>
              <a:ext cx="2505878" cy="543427"/>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2">
                <a:hueOff val="7213201"/>
                <a:satOff val="10400"/>
                <a:lumOff val="-16471"/>
                <a:alphaOff val="0"/>
              </a:schemeClr>
            </a:fillRef>
            <a:effectRef idx="2">
              <a:schemeClr val="accent2">
                <a:hueOff val="7213201"/>
                <a:satOff val="10400"/>
                <a:lumOff val="-16471"/>
                <a:alphaOff val="0"/>
              </a:schemeClr>
            </a:effectRef>
            <a:fontRef idx="minor">
              <a:schemeClr val="lt1"/>
            </a:fontRef>
          </p:style>
        </p:sp>
        <p:sp>
          <p:nvSpPr>
            <p:cNvPr id="18" name="Rounded Rectangle 30"/>
            <p:cNvSpPr txBox="1"/>
            <p:nvPr/>
          </p:nvSpPr>
          <p:spPr>
            <a:xfrm>
              <a:off x="26528" y="3616787"/>
              <a:ext cx="2452822" cy="49037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2870" tIns="51435" rIns="102870" bIns="51435" numCol="1" spcCol="1270" anchor="ctr" anchorCtr="0">
              <a:noAutofit/>
            </a:bodyPr>
            <a:lstStyle/>
            <a:p>
              <a:pPr marL="0" lvl="0" indent="0" algn="ctr" defTabSz="1200150">
                <a:lnSpc>
                  <a:spcPct val="90000"/>
                </a:lnSpc>
                <a:spcBef>
                  <a:spcPct val="0"/>
                </a:spcBef>
                <a:spcAft>
                  <a:spcPct val="35000"/>
                </a:spcAft>
                <a:buNone/>
              </a:pPr>
              <a:r>
                <a:rPr lang="en-GB" sz="2400" kern="1200" dirty="0">
                  <a:latin typeface="Calibri" panose="020F0502020204030204" pitchFamily="34" charset="0"/>
                </a:rPr>
                <a:t>gustatory</a:t>
              </a:r>
            </a:p>
          </p:txBody>
        </p:sp>
      </p:grpSp>
      <p:grpSp>
        <p:nvGrpSpPr>
          <p:cNvPr id="45" name="Group 44"/>
          <p:cNvGrpSpPr/>
          <p:nvPr/>
        </p:nvGrpSpPr>
        <p:grpSpPr>
          <a:xfrm>
            <a:off x="35496" y="44624"/>
            <a:ext cx="5940000" cy="889200"/>
            <a:chOff x="3775708" y="2975926"/>
            <a:chExt cx="9026104" cy="1050069"/>
          </a:xfrm>
        </p:grpSpPr>
        <p:grpSp>
          <p:nvGrpSpPr>
            <p:cNvPr id="50" name="Group 49"/>
            <p:cNvGrpSpPr/>
            <p:nvPr/>
          </p:nvGrpSpPr>
          <p:grpSpPr>
            <a:xfrm>
              <a:off x="3775708" y="2975926"/>
              <a:ext cx="9026104" cy="1050069"/>
              <a:chOff x="0" y="3987048"/>
              <a:chExt cx="9026104" cy="1050069"/>
            </a:xfrm>
          </p:grpSpPr>
          <p:sp>
            <p:nvSpPr>
              <p:cNvPr id="52" name="Rounded Rectangle 51"/>
              <p:cNvSpPr/>
              <p:nvPr/>
            </p:nvSpPr>
            <p:spPr>
              <a:xfrm>
                <a:off x="0" y="3987048"/>
                <a:ext cx="9026104" cy="1050069"/>
              </a:xfrm>
              <a:prstGeom prst="roundRect">
                <a:avLst>
                  <a:gd name="adj" fmla="val 10000"/>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a:lstStyle/>
              <a:p>
                <a:endParaRPr lang="en-GB" dirty="0"/>
              </a:p>
            </p:txBody>
          </p:sp>
          <p:sp>
            <p:nvSpPr>
              <p:cNvPr id="53" name="Rounded Rectangle 4"/>
              <p:cNvSpPr/>
              <p:nvPr/>
            </p:nvSpPr>
            <p:spPr>
              <a:xfrm>
                <a:off x="1934046" y="4049772"/>
                <a:ext cx="7002847"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S</a:t>
                </a:r>
                <a:r>
                  <a:rPr lang="en-GB" sz="1800" kern="1200" dirty="0">
                    <a:latin typeface="Calibri" panose="020F0502020204030204" pitchFamily="34" charset="0"/>
                    <a:ea typeface="Century Gothic" charset="0"/>
                    <a:cs typeface="Century Gothic" charset="0"/>
                  </a:rPr>
                  <a:t>ensory responses are unusual </a:t>
                </a:r>
                <a:endParaRPr lang="en-GB" sz="3200" kern="1200" dirty="0">
                  <a:latin typeface="Calibri" panose="020F0502020204030204" pitchFamily="34" charset="0"/>
                  <a:ea typeface="Century Gothic" charset="0"/>
                  <a:cs typeface="Century Gothic" charset="0"/>
                </a:endParaRPr>
              </a:p>
            </p:txBody>
          </p:sp>
        </p:grpSp>
        <p:sp>
          <p:nvSpPr>
            <p:cNvPr id="51" name="Rounded Rectangle 50"/>
            <p:cNvSpPr/>
            <p:nvPr/>
          </p:nvSpPr>
          <p:spPr>
            <a:xfrm>
              <a:off x="3904534" y="3060961"/>
              <a:ext cx="1805221" cy="841756"/>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6">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32202325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38385" y="1185862"/>
            <a:ext cx="8496943" cy="830997"/>
          </a:xfrm>
          <a:prstGeom prst="rect">
            <a:avLst/>
          </a:prstGeom>
        </p:spPr>
        <p:txBody>
          <a:bodyPr wrap="square">
            <a:spAutoFit/>
          </a:bodyPr>
          <a:lstStyle/>
          <a:p>
            <a:r>
              <a:rPr lang="en-GB" sz="2400" dirty="0">
                <a:latin typeface="Calibri" panose="020F0502020204030204" pitchFamily="34" charset="0"/>
                <a:ea typeface="Century Gothic" charset="0"/>
                <a:cs typeface="Century Gothic" charset="0"/>
              </a:rPr>
              <a:t>Here are some ways that you help people with unusual sensory responses:</a:t>
            </a:r>
          </a:p>
        </p:txBody>
      </p:sp>
      <p:graphicFrame>
        <p:nvGraphicFramePr>
          <p:cNvPr id="5" name="Content Placeholder 3"/>
          <p:cNvGraphicFramePr>
            <a:graphicFrameLocks/>
          </p:cNvGraphicFramePr>
          <p:nvPr>
            <p:extLst>
              <p:ext uri="{D42A27DB-BD31-4B8C-83A1-F6EECF244321}">
                <p14:modId xmlns:p14="http://schemas.microsoft.com/office/powerpoint/2010/main" val="2610893589"/>
              </p:ext>
            </p:extLst>
          </p:nvPr>
        </p:nvGraphicFramePr>
        <p:xfrm>
          <a:off x="338385" y="1601361"/>
          <a:ext cx="8496944" cy="5157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Rounded Rectangle 4"/>
          <p:cNvSpPr/>
          <p:nvPr/>
        </p:nvSpPr>
        <p:spPr>
          <a:xfrm>
            <a:off x="1308275" y="97739"/>
            <a:ext cx="4608512" cy="7673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b="1" kern="1200" dirty="0">
                <a:latin typeface="Calibri" panose="020F0502020204030204" pitchFamily="34" charset="0"/>
                <a:ea typeface="Century Gothic" charset="0"/>
                <a:cs typeface="Century Gothic" charset="0"/>
              </a:rPr>
              <a:t>S</a:t>
            </a:r>
            <a:r>
              <a:rPr lang="en-GB" sz="1800" kern="1200" dirty="0">
                <a:latin typeface="Calibri" panose="020F0502020204030204" pitchFamily="34" charset="0"/>
                <a:ea typeface="Century Gothic" charset="0"/>
                <a:cs typeface="Century Gothic" charset="0"/>
              </a:rPr>
              <a:t>ensory responses are unusual </a:t>
            </a:r>
            <a:endParaRPr lang="en-GB" sz="3200" kern="1200" dirty="0">
              <a:latin typeface="Calibri" panose="020F0502020204030204" pitchFamily="34" charset="0"/>
              <a:ea typeface="Century Gothic" charset="0"/>
              <a:cs typeface="Century Gothic" charset="0"/>
            </a:endParaRPr>
          </a:p>
        </p:txBody>
      </p:sp>
      <p:sp>
        <p:nvSpPr>
          <p:cNvPr id="7" name="Rounded Rectangle 6"/>
          <p:cNvSpPr/>
          <p:nvPr/>
        </p:nvSpPr>
        <p:spPr>
          <a:xfrm>
            <a:off x="35496" y="44624"/>
            <a:ext cx="5940000" cy="889200"/>
          </a:xfrm>
          <a:prstGeom prst="roundRect">
            <a:avLst>
              <a:gd name="adj" fmla="val 10000"/>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a:lstStyle/>
          <a:p>
            <a:endParaRPr lang="en-GB" dirty="0"/>
          </a:p>
        </p:txBody>
      </p:sp>
      <p:sp>
        <p:nvSpPr>
          <p:cNvPr id="8" name="Rounded Rectangle 4"/>
          <p:cNvSpPr/>
          <p:nvPr/>
        </p:nvSpPr>
        <p:spPr>
          <a:xfrm>
            <a:off x="1308275" y="97739"/>
            <a:ext cx="4608512" cy="7673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S</a:t>
            </a:r>
            <a:r>
              <a:rPr lang="en-GB" sz="1800" kern="1200" dirty="0">
                <a:latin typeface="Calibri" panose="020F0502020204030204" pitchFamily="34" charset="0"/>
                <a:ea typeface="Century Gothic" charset="0"/>
                <a:cs typeface="Century Gothic" charset="0"/>
              </a:rPr>
              <a:t>ensory responses are unusual </a:t>
            </a:r>
            <a:endParaRPr lang="en-GB" sz="3200" kern="1200" dirty="0">
              <a:latin typeface="Calibri" panose="020F0502020204030204" pitchFamily="34" charset="0"/>
              <a:ea typeface="Century Gothic" charset="0"/>
              <a:cs typeface="Century Gothic" charset="0"/>
            </a:endParaRPr>
          </a:p>
        </p:txBody>
      </p:sp>
      <p:sp>
        <p:nvSpPr>
          <p:cNvPr id="10" name="Rounded Rectangle 9"/>
          <p:cNvSpPr/>
          <p:nvPr/>
        </p:nvSpPr>
        <p:spPr>
          <a:xfrm>
            <a:off x="120275" y="116632"/>
            <a:ext cx="1188000" cy="712800"/>
          </a:xfrm>
          <a:prstGeom prst="roundRect">
            <a:avLst>
              <a:gd name="adj" fmla="val 10000"/>
            </a:avLst>
          </a:prstGeom>
          <a:blipFill>
            <a:blip r:embed="rId7"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6">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2613968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11560" y="1700808"/>
            <a:ext cx="7920000" cy="4125232"/>
          </a:xfrm>
          <a:prstGeom prst="rect">
            <a:avLst/>
          </a:prstGeom>
          <a:ln w="38100">
            <a:solidFill>
              <a:srgbClr val="1A62A2"/>
            </a:solidFill>
          </a:ln>
        </p:spPr>
        <p:txBody>
          <a:bodyPr wrap="square">
            <a:spAutoFit/>
          </a:bodyPr>
          <a:lstStyle/>
          <a:p>
            <a:pPr>
              <a:lnSpc>
                <a:spcPct val="107000"/>
              </a:lnSpc>
              <a:spcAft>
                <a:spcPts val="800"/>
              </a:spcAft>
            </a:pPr>
            <a:r>
              <a:rPr lang="en-GB" sz="2000" b="1" dirty="0">
                <a:latin typeface="Calibri" panose="020F0502020204030204" pitchFamily="34" charset="0"/>
                <a:ea typeface="Calibri" panose="020F0502020204030204" pitchFamily="34" charset="0"/>
                <a:cs typeface="Times New Roman" panose="02020603050405020304" pitchFamily="18" charset="0"/>
              </a:rPr>
              <a:t>Practice example 5</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Mary has made a complaint about her neighbours to the housing association. An elderly couple live in the flat above Mary and she says that the noise they are making in the day is disturbing her to the level that she is not able to concentrate on reading, sewing or watching TV. A member of staff visits Mary and cant hear anything significant, she feeds back to her manager that Mary must  be making up the issue with noise as he wants to move from a flat to a house.</a:t>
            </a:r>
          </a:p>
          <a:p>
            <a:pPr>
              <a:lnSpc>
                <a:spcPct val="107000"/>
              </a:lnSpc>
              <a:spcAft>
                <a:spcPts val="8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000" b="1" dirty="0">
                <a:latin typeface="Calibri" panose="020F0502020204030204" pitchFamily="34" charset="0"/>
                <a:ea typeface="Calibri" panose="020F0502020204030204" pitchFamily="34" charset="0"/>
                <a:cs typeface="Times New Roman" panose="02020603050405020304" pitchFamily="18" charset="0"/>
              </a:rPr>
              <a:t>What could be the problem?</a:t>
            </a:r>
          </a:p>
        </p:txBody>
      </p:sp>
      <p:sp>
        <p:nvSpPr>
          <p:cNvPr id="6" name="Rounded Rectangle 5"/>
          <p:cNvSpPr/>
          <p:nvPr/>
        </p:nvSpPr>
        <p:spPr>
          <a:xfrm>
            <a:off x="35496" y="44624"/>
            <a:ext cx="5940000" cy="889200"/>
          </a:xfrm>
          <a:prstGeom prst="roundRect">
            <a:avLst>
              <a:gd name="adj" fmla="val 10000"/>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a:lstStyle/>
          <a:p>
            <a:endParaRPr lang="en-GB" dirty="0"/>
          </a:p>
        </p:txBody>
      </p:sp>
      <p:sp>
        <p:nvSpPr>
          <p:cNvPr id="7" name="Rounded Rectangle 4"/>
          <p:cNvSpPr/>
          <p:nvPr/>
        </p:nvSpPr>
        <p:spPr>
          <a:xfrm>
            <a:off x="1308275" y="97739"/>
            <a:ext cx="4608512" cy="7673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S</a:t>
            </a:r>
            <a:r>
              <a:rPr lang="en-GB" sz="1800" kern="1200" dirty="0">
                <a:latin typeface="Calibri" panose="020F0502020204030204" pitchFamily="34" charset="0"/>
                <a:ea typeface="Century Gothic" charset="0"/>
                <a:cs typeface="Century Gothic" charset="0"/>
              </a:rPr>
              <a:t>ensory responses are unusual </a:t>
            </a:r>
            <a:endParaRPr lang="en-GB" sz="3200" kern="1200" dirty="0">
              <a:latin typeface="Calibri" panose="020F0502020204030204" pitchFamily="34" charset="0"/>
              <a:ea typeface="Century Gothic" charset="0"/>
              <a:cs typeface="Century Gothic" charset="0"/>
            </a:endParaRPr>
          </a:p>
        </p:txBody>
      </p:sp>
      <p:sp>
        <p:nvSpPr>
          <p:cNvPr id="8" name="Rounded Rectangle 7"/>
          <p:cNvSpPr/>
          <p:nvPr/>
        </p:nvSpPr>
        <p:spPr>
          <a:xfrm>
            <a:off x="120275" y="116632"/>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6">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37079523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1196752"/>
            <a:ext cx="7920000" cy="5010602"/>
          </a:xfrm>
          <a:prstGeom prst="rect">
            <a:avLst/>
          </a:prstGeom>
          <a:ln w="38100">
            <a:solidFill>
              <a:srgbClr val="1A62A2"/>
            </a:solidFill>
          </a:ln>
        </p:spPr>
        <p:txBody>
          <a:bodyPr wrap="square">
            <a:spAutoFit/>
          </a:bodyPr>
          <a:lstStyle/>
          <a:p>
            <a:pPr>
              <a:lnSpc>
                <a:spcPct val="107000"/>
              </a:lnSpc>
              <a:spcAft>
                <a:spcPts val="800"/>
              </a:spcAft>
            </a:pPr>
            <a:r>
              <a:rPr lang="en-GB" sz="2000" dirty="0">
                <a:latin typeface="Calibri" panose="020F0502020204030204" pitchFamily="34" charset="0"/>
                <a:ea typeface="Century Gothic" charset="0"/>
                <a:cs typeface="Century Gothic" charset="0"/>
              </a:rPr>
              <a:t>Autistic people </a:t>
            </a:r>
            <a:r>
              <a:rPr lang="en-GB" sz="2000" dirty="0">
                <a:latin typeface="Calibri" panose="020F0502020204030204" pitchFamily="34" charset="0"/>
                <a:ea typeface="Calibri" panose="020F0502020204030204" pitchFamily="34" charset="0"/>
                <a:cs typeface="Times New Roman" panose="02020603050405020304" pitchFamily="18" charset="0"/>
              </a:rPr>
              <a:t>can have a heightened or decreased perception of the sensory information. Mary can indeed hear noises coming from upstairs that are disturbing her. The elderly gentleman upstairs has a lung condition and uses a nebuliser on occasion throughout the day. It is the noise and vibration of this that is disturbing Mary.</a:t>
            </a: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If the member of staff had listened to Mary rather than assuming Mary heard the same thing as her, she could have explored what the issue was.</a:t>
            </a: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She could have spoken to the couple and found out what the noise was and explained to Mary. A negotiation may have helped, a knock on the floor to tell Mary they were switching the nebuliser on would enable Mary to put her ear defenders on for that short period.</a:t>
            </a:r>
          </a:p>
          <a:p>
            <a:pPr>
              <a:lnSpc>
                <a:spcPct val="107000"/>
              </a:lnSpc>
              <a:spcAft>
                <a:spcPts val="800"/>
              </a:spcAft>
            </a:pPr>
            <a:r>
              <a:rPr lang="en-GB" sz="2000" dirty="0">
                <a:latin typeface="Calibri" panose="020F0502020204030204" pitchFamily="34" charset="0"/>
                <a:ea typeface="Calibri" panose="020F0502020204030204" pitchFamily="34" charset="0"/>
                <a:cs typeface="Times New Roman" panose="02020603050405020304" pitchFamily="18" charset="0"/>
              </a:rPr>
              <a:t>Sensory issues should have been explored before allocating a flat, because noises from upstairs or downstairs can be annoying / distressing when perceived through heightened senses.</a:t>
            </a:r>
          </a:p>
        </p:txBody>
      </p:sp>
      <p:sp>
        <p:nvSpPr>
          <p:cNvPr id="6" name="Rounded Rectangle 5"/>
          <p:cNvSpPr/>
          <p:nvPr/>
        </p:nvSpPr>
        <p:spPr>
          <a:xfrm>
            <a:off x="35496" y="44624"/>
            <a:ext cx="5940000" cy="889200"/>
          </a:xfrm>
          <a:prstGeom prst="roundRect">
            <a:avLst>
              <a:gd name="adj" fmla="val 10000"/>
            </a:avLst>
          </a:prstGeom>
        </p:spPr>
        <p:style>
          <a:lnRef idx="2">
            <a:schemeClr val="lt1">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a:lstStyle/>
          <a:p>
            <a:endParaRPr lang="en-GB" dirty="0"/>
          </a:p>
        </p:txBody>
      </p:sp>
      <p:sp>
        <p:nvSpPr>
          <p:cNvPr id="7" name="Rounded Rectangle 4"/>
          <p:cNvSpPr/>
          <p:nvPr/>
        </p:nvSpPr>
        <p:spPr>
          <a:xfrm>
            <a:off x="1308275" y="97739"/>
            <a:ext cx="4608512" cy="7673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kern="1200" dirty="0">
                <a:latin typeface="Calibri" panose="020F0502020204030204" pitchFamily="34" charset="0"/>
                <a:ea typeface="Century Gothic" charset="0"/>
                <a:cs typeface="Century Gothic" charset="0"/>
              </a:rPr>
              <a:t>S</a:t>
            </a:r>
            <a:r>
              <a:rPr lang="en-GB" sz="1800" kern="1200" dirty="0">
                <a:latin typeface="Calibri" panose="020F0502020204030204" pitchFamily="34" charset="0"/>
                <a:ea typeface="Century Gothic" charset="0"/>
                <a:cs typeface="Century Gothic" charset="0"/>
              </a:rPr>
              <a:t>ensory responses are unusual </a:t>
            </a:r>
            <a:endParaRPr lang="en-GB" sz="3200" kern="1200" dirty="0">
              <a:latin typeface="Calibri" panose="020F0502020204030204" pitchFamily="34" charset="0"/>
              <a:ea typeface="Century Gothic" charset="0"/>
              <a:cs typeface="Century Gothic" charset="0"/>
            </a:endParaRPr>
          </a:p>
        </p:txBody>
      </p:sp>
      <p:sp>
        <p:nvSpPr>
          <p:cNvPr id="8" name="Rounded Rectangle 7"/>
          <p:cNvSpPr/>
          <p:nvPr/>
        </p:nvSpPr>
        <p:spPr>
          <a:xfrm>
            <a:off x="120275" y="116632"/>
            <a:ext cx="1188000" cy="712800"/>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16000" b="-16000"/>
            </a:stretch>
          </a:blipFill>
        </p:spPr>
        <p:style>
          <a:lnRef idx="2">
            <a:schemeClr val="lt1">
              <a:hueOff val="0"/>
              <a:satOff val="0"/>
              <a:lumOff val="0"/>
              <a:alphaOff val="0"/>
            </a:schemeClr>
          </a:lnRef>
          <a:fillRef idx="1">
            <a:scrgbClr r="0" g="0" b="0"/>
          </a:fillRef>
          <a:effectRef idx="0">
            <a:schemeClr val="accent6">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74581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0192" y="908720"/>
            <a:ext cx="8742287" cy="830997"/>
          </a:xfrm>
          <a:prstGeom prst="rect">
            <a:avLst/>
          </a:prstGeom>
          <a:noFill/>
        </p:spPr>
        <p:txBody>
          <a:bodyPr wrap="square" rtlCol="0">
            <a:spAutoFit/>
          </a:bodyPr>
          <a:lstStyle/>
          <a:p>
            <a:pPr lvl="0">
              <a:spcBef>
                <a:spcPts val="500"/>
              </a:spcBef>
            </a:pPr>
            <a:r>
              <a:rPr lang="en-GB" sz="2400" dirty="0">
                <a:latin typeface="Calibri" panose="020F0502020204030204" pitchFamily="34" charset="0"/>
              </a:rPr>
              <a:t>In this e-learning resource we use the word autism to encompass the spectrum of disorders including:</a:t>
            </a:r>
          </a:p>
        </p:txBody>
      </p:sp>
      <p:graphicFrame>
        <p:nvGraphicFramePr>
          <p:cNvPr id="3" name="Diagram 2"/>
          <p:cNvGraphicFramePr/>
          <p:nvPr>
            <p:extLst>
              <p:ext uri="{D42A27DB-BD31-4B8C-83A1-F6EECF244321}">
                <p14:modId xmlns:p14="http://schemas.microsoft.com/office/powerpoint/2010/main" val="1850439707"/>
              </p:ext>
            </p:extLst>
          </p:nvPr>
        </p:nvGraphicFramePr>
        <p:xfrm>
          <a:off x="1552574" y="2111375"/>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217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95536" y="332656"/>
            <a:ext cx="8229600" cy="1143000"/>
          </a:xfrm>
          <a:prstGeom prst="rect">
            <a:avLst/>
          </a:prstGeom>
        </p:spPr>
        <p:txBody>
          <a:bodyPr>
            <a:normAutofit/>
          </a:bodyPr>
          <a:lstStyle>
            <a:lvl1pPr algn="ctr" defTabSz="914400" rtl="0" eaLnBrk="1" latinLnBrk="0" hangingPunct="1">
              <a:spcBef>
                <a:spcPct val="0"/>
              </a:spcBef>
              <a:buNone/>
              <a:defRPr sz="4400" b="1" kern="1200">
                <a:solidFill>
                  <a:srgbClr val="0070C0"/>
                </a:solidFill>
                <a:latin typeface="+mj-lt"/>
                <a:ea typeface="+mj-ea"/>
                <a:cs typeface="+mj-cs"/>
              </a:defRPr>
            </a:lvl1pPr>
          </a:lstStyle>
          <a:p>
            <a:pPr algn="l"/>
            <a:r>
              <a:rPr lang="en-GB" dirty="0">
                <a:latin typeface="Calibri" panose="020F0502020204030204" pitchFamily="34" charset="0"/>
                <a:ea typeface="Century Gothic" charset="0"/>
                <a:cs typeface="Century Gothic" charset="0"/>
              </a:rPr>
              <a:t>How you can help:</a:t>
            </a:r>
          </a:p>
        </p:txBody>
      </p:sp>
      <p:grpSp>
        <p:nvGrpSpPr>
          <p:cNvPr id="15" name="Group 14"/>
          <p:cNvGrpSpPr/>
          <p:nvPr/>
        </p:nvGrpSpPr>
        <p:grpSpPr>
          <a:xfrm>
            <a:off x="390696" y="5388754"/>
            <a:ext cx="8229600" cy="835379"/>
            <a:chOff x="0" y="53571"/>
            <a:chExt cx="8229600" cy="835379"/>
          </a:xfrm>
          <a:scene3d>
            <a:camera prst="orthographicFront"/>
            <a:lightRig rig="flat" dir="t"/>
          </a:scene3d>
        </p:grpSpPr>
        <p:sp>
          <p:nvSpPr>
            <p:cNvPr id="28" name="Rounded Rectangle 27"/>
            <p:cNvSpPr/>
            <p:nvPr/>
          </p:nvSpPr>
          <p:spPr>
            <a:xfrm>
              <a:off x="0" y="53571"/>
              <a:ext cx="8229600" cy="835379"/>
            </a:xfrm>
            <a:prstGeom prst="roundRect">
              <a:avLst/>
            </a:prstGeom>
            <a:ln>
              <a:noFill/>
            </a:ln>
          </p:spPr>
          <p:style>
            <a:lnRef idx="2">
              <a:schemeClr val="accent6">
                <a:shade val="50000"/>
              </a:schemeClr>
            </a:lnRef>
            <a:fillRef idx="1">
              <a:schemeClr val="accent6"/>
            </a:fillRef>
            <a:effectRef idx="0">
              <a:schemeClr val="accent6"/>
            </a:effectRef>
            <a:fontRef idx="minor">
              <a:schemeClr val="lt1"/>
            </a:fontRef>
          </p:style>
        </p:sp>
        <p:sp>
          <p:nvSpPr>
            <p:cNvPr id="29" name="Rounded Rectangle 4"/>
            <p:cNvSpPr txBox="1"/>
            <p:nvPr/>
          </p:nvSpPr>
          <p:spPr>
            <a:xfrm>
              <a:off x="40780" y="94351"/>
              <a:ext cx="8148040" cy="753819"/>
            </a:xfrm>
            <a:prstGeom prst="rect">
              <a:avLst/>
            </a:prstGeom>
            <a:ln>
              <a:noFill/>
            </a:ln>
          </p:spPr>
          <p:style>
            <a:lnRef idx="2">
              <a:schemeClr val="accent6">
                <a:shade val="50000"/>
              </a:schemeClr>
            </a:lnRef>
            <a:fillRef idx="1">
              <a:schemeClr val="accent6"/>
            </a:fillRef>
            <a:effectRef idx="0">
              <a:schemeClr val="accent6"/>
            </a:effectRef>
            <a:fontRef idx="minor">
              <a:schemeClr val="lt1"/>
            </a:fontRef>
          </p:style>
          <p:txBody>
            <a:bodyPr spcFirstLastPara="0" vert="horz" wrap="square" lIns="80010" tIns="80010" rIns="80010" bIns="80010" numCol="1" spcCol="1270" anchor="ctr" anchorCtr="0">
              <a:noAutofit/>
            </a:bodyPr>
            <a:lstStyle/>
            <a:p>
              <a:pPr lvl="0" algn="ctr" defTabSz="933450">
                <a:spcBef>
                  <a:spcPts val="500"/>
                </a:spcBef>
              </a:pPr>
              <a:r>
                <a:rPr lang="en-GB" sz="2000" kern="1200" dirty="0">
                  <a:latin typeface="Calibri" panose="020F0502020204030204" pitchFamily="34" charset="0"/>
                  <a:ea typeface="Century Gothic" charset="0"/>
                  <a:cs typeface="Century Gothic" charset="0"/>
                </a:rPr>
                <a:t>Being aware of the difficulties experienced by autistic people is key</a:t>
              </a:r>
            </a:p>
          </p:txBody>
        </p:sp>
      </p:grpSp>
      <p:grpSp>
        <p:nvGrpSpPr>
          <p:cNvPr id="16" name="Group 15"/>
          <p:cNvGrpSpPr/>
          <p:nvPr/>
        </p:nvGrpSpPr>
        <p:grpSpPr>
          <a:xfrm>
            <a:off x="395536" y="1515917"/>
            <a:ext cx="8229600" cy="835379"/>
            <a:chOff x="0" y="949431"/>
            <a:chExt cx="8229600" cy="835379"/>
          </a:xfrm>
          <a:solidFill>
            <a:srgbClr val="D41F29"/>
          </a:solidFill>
          <a:scene3d>
            <a:camera prst="orthographicFront"/>
            <a:lightRig rig="flat" dir="t"/>
          </a:scene3d>
        </p:grpSpPr>
        <p:sp>
          <p:nvSpPr>
            <p:cNvPr id="26" name="Rounded Rectangle 25"/>
            <p:cNvSpPr/>
            <p:nvPr/>
          </p:nvSpPr>
          <p:spPr>
            <a:xfrm>
              <a:off x="0" y="949431"/>
              <a:ext cx="8229600" cy="835379"/>
            </a:xfrm>
            <a:prstGeom prst="roundRect">
              <a:avLst/>
            </a:prstGeom>
            <a:grpFill/>
            <a:sp3d prstMaterial="dkEdge">
              <a:bevelT w="8200" h="38100"/>
            </a:sp3d>
          </p:spPr>
          <p:style>
            <a:lnRef idx="0">
              <a:schemeClr val="lt1">
                <a:hueOff val="0"/>
                <a:satOff val="0"/>
                <a:lumOff val="0"/>
                <a:alphaOff val="0"/>
              </a:schemeClr>
            </a:lnRef>
            <a:fillRef idx="2">
              <a:schemeClr val="accent3">
                <a:hueOff val="0"/>
                <a:satOff val="0"/>
                <a:lumOff val="0"/>
                <a:alphaOff val="0"/>
              </a:schemeClr>
            </a:fillRef>
            <a:effectRef idx="1">
              <a:schemeClr val="accent3">
                <a:hueOff val="0"/>
                <a:satOff val="0"/>
                <a:lumOff val="0"/>
                <a:alphaOff val="0"/>
              </a:schemeClr>
            </a:effectRef>
            <a:fontRef idx="minor">
              <a:schemeClr val="dk1"/>
            </a:fontRef>
          </p:style>
        </p:sp>
        <p:sp>
          <p:nvSpPr>
            <p:cNvPr id="27" name="Rounded Rectangle 6"/>
            <p:cNvSpPr txBox="1"/>
            <p:nvPr/>
          </p:nvSpPr>
          <p:spPr>
            <a:xfrm>
              <a:off x="40780" y="990211"/>
              <a:ext cx="8148040" cy="753819"/>
            </a:xfrm>
            <a:prstGeom prst="rect">
              <a:avLst/>
            </a:prstGeom>
            <a:grpFill/>
            <a:ln>
              <a:noFill/>
            </a:ln>
          </p:spPr>
          <p:style>
            <a:lnRef idx="2">
              <a:schemeClr val="accent2">
                <a:shade val="50000"/>
              </a:schemeClr>
            </a:lnRef>
            <a:fillRef idx="1">
              <a:schemeClr val="accent2"/>
            </a:fillRef>
            <a:effectRef idx="0">
              <a:schemeClr val="accent2"/>
            </a:effectRef>
            <a:fontRef idx="minor">
              <a:schemeClr val="lt1"/>
            </a:fontRef>
          </p:style>
          <p:txBody>
            <a:bodyPr spcFirstLastPara="0" vert="horz" wrap="square" lIns="80010" tIns="80010" rIns="80010" bIns="80010" numCol="1" spcCol="1270" anchor="ctr" anchorCtr="0">
              <a:noAutofit/>
            </a:bodyPr>
            <a:lstStyle/>
            <a:p>
              <a:pPr marL="0" lvl="0" indent="0" algn="ctr" defTabSz="933450" rtl="0">
                <a:spcBef>
                  <a:spcPts val="500"/>
                </a:spcBef>
                <a:buNone/>
              </a:pPr>
              <a:r>
                <a:rPr lang="en-GB" sz="2000" kern="1200" dirty="0">
                  <a:latin typeface="Calibri" panose="020F0502020204030204" pitchFamily="34" charset="0"/>
                  <a:ea typeface="Century Gothic" charset="0"/>
                  <a:cs typeface="Century Gothic" charset="0"/>
                </a:rPr>
                <a:t>If struggling ask – ask the person, carers or seek advice from others</a:t>
              </a:r>
            </a:p>
          </p:txBody>
        </p:sp>
      </p:grpSp>
      <p:grpSp>
        <p:nvGrpSpPr>
          <p:cNvPr id="17" name="Group 16"/>
          <p:cNvGrpSpPr/>
          <p:nvPr/>
        </p:nvGrpSpPr>
        <p:grpSpPr>
          <a:xfrm>
            <a:off x="390696" y="2478233"/>
            <a:ext cx="8229600" cy="835379"/>
            <a:chOff x="0" y="1845291"/>
            <a:chExt cx="8229600" cy="835379"/>
          </a:xfrm>
          <a:solidFill>
            <a:srgbClr val="D5963C"/>
          </a:solidFill>
          <a:scene3d>
            <a:camera prst="orthographicFront"/>
            <a:lightRig rig="flat" dir="t"/>
          </a:scene3d>
        </p:grpSpPr>
        <p:sp>
          <p:nvSpPr>
            <p:cNvPr id="24" name="Rounded Rectangle 23"/>
            <p:cNvSpPr/>
            <p:nvPr/>
          </p:nvSpPr>
          <p:spPr>
            <a:xfrm>
              <a:off x="0" y="1845291"/>
              <a:ext cx="8229600" cy="835379"/>
            </a:xfrm>
            <a:prstGeom prst="roundRect">
              <a:avLst/>
            </a:prstGeom>
            <a:grpFill/>
            <a:ln>
              <a:noFill/>
            </a:ln>
            <a:sp3d prstMaterial="dkEdge">
              <a:bevelT w="8200" h="38100"/>
            </a:sp3d>
          </p:spPr>
          <p:style>
            <a:lnRef idx="0">
              <a:schemeClr val="lt1">
                <a:hueOff val="0"/>
                <a:satOff val="0"/>
                <a:lumOff val="0"/>
                <a:alphaOff val="0"/>
              </a:schemeClr>
            </a:lnRef>
            <a:fillRef idx="2">
              <a:schemeClr val="accent4">
                <a:hueOff val="0"/>
                <a:satOff val="0"/>
                <a:lumOff val="0"/>
                <a:alphaOff val="0"/>
              </a:schemeClr>
            </a:fillRef>
            <a:effectRef idx="1">
              <a:schemeClr val="accent4">
                <a:hueOff val="0"/>
                <a:satOff val="0"/>
                <a:lumOff val="0"/>
                <a:alphaOff val="0"/>
              </a:schemeClr>
            </a:effectRef>
            <a:fontRef idx="minor">
              <a:schemeClr val="dk1"/>
            </a:fontRef>
          </p:style>
        </p:sp>
        <p:sp>
          <p:nvSpPr>
            <p:cNvPr id="25" name="Rounded Rectangle 8"/>
            <p:cNvSpPr txBox="1"/>
            <p:nvPr/>
          </p:nvSpPr>
          <p:spPr>
            <a:xfrm>
              <a:off x="40780" y="1886071"/>
              <a:ext cx="8148040" cy="753819"/>
            </a:xfrm>
            <a:prstGeom prst="rect">
              <a:avLst/>
            </a:prstGeom>
            <a:grpFill/>
            <a:ln>
              <a:noFill/>
            </a:ln>
          </p:spPr>
          <p:style>
            <a:lnRef idx="2">
              <a:schemeClr val="accent3">
                <a:shade val="50000"/>
              </a:schemeClr>
            </a:lnRef>
            <a:fillRef idx="1">
              <a:schemeClr val="accent3"/>
            </a:fillRef>
            <a:effectRef idx="0">
              <a:schemeClr val="accent3"/>
            </a:effectRef>
            <a:fontRef idx="minor">
              <a:schemeClr val="lt1"/>
            </a:fontRef>
          </p:style>
          <p:txBody>
            <a:bodyPr spcFirstLastPara="0" vert="horz" wrap="square" lIns="80010" tIns="80010" rIns="80010" bIns="80010" numCol="1" spcCol="1270" anchor="ctr" anchorCtr="0">
              <a:noAutofit/>
            </a:bodyPr>
            <a:lstStyle/>
            <a:p>
              <a:pPr marL="0" lvl="0" indent="0" algn="ctr" defTabSz="933450" rtl="0">
                <a:spcBef>
                  <a:spcPts val="500"/>
                </a:spcBef>
                <a:buNone/>
              </a:pPr>
              <a:r>
                <a:rPr lang="en-GB" sz="2000" kern="1200" dirty="0">
                  <a:latin typeface="Calibri" panose="020F0502020204030204" pitchFamily="34" charset="0"/>
                  <a:ea typeface="Century Gothic" charset="0"/>
                  <a:cs typeface="Century Gothic" charset="0"/>
                </a:rPr>
                <a:t>Be understanding, autistic people </a:t>
              </a:r>
              <a:r>
                <a:rPr lang="en-GB" sz="2000" dirty="0">
                  <a:latin typeface="Calibri" panose="020F0502020204030204" pitchFamily="34" charset="0"/>
                  <a:ea typeface="Century Gothic" charset="0"/>
                  <a:cs typeface="Century Gothic" charset="0"/>
                </a:rPr>
                <a:t>can live fulfilling lives if given the opportunity to</a:t>
              </a:r>
              <a:endParaRPr lang="en-GB" sz="2000" kern="1200" dirty="0">
                <a:latin typeface="Calibri" panose="020F0502020204030204" pitchFamily="34" charset="0"/>
                <a:ea typeface="Century Gothic" charset="0"/>
                <a:cs typeface="Century Gothic" charset="0"/>
              </a:endParaRPr>
            </a:p>
          </p:txBody>
        </p:sp>
      </p:grpSp>
      <p:grpSp>
        <p:nvGrpSpPr>
          <p:cNvPr id="18" name="Group 17"/>
          <p:cNvGrpSpPr/>
          <p:nvPr/>
        </p:nvGrpSpPr>
        <p:grpSpPr>
          <a:xfrm>
            <a:off x="390696" y="3440550"/>
            <a:ext cx="8229600" cy="835379"/>
            <a:chOff x="0" y="2741151"/>
            <a:chExt cx="8229600" cy="835379"/>
          </a:xfrm>
          <a:solidFill>
            <a:srgbClr val="DAD821"/>
          </a:solidFill>
          <a:scene3d>
            <a:camera prst="orthographicFront"/>
            <a:lightRig rig="flat" dir="t"/>
          </a:scene3d>
        </p:grpSpPr>
        <p:sp>
          <p:nvSpPr>
            <p:cNvPr id="22" name="Rounded Rectangle 21"/>
            <p:cNvSpPr/>
            <p:nvPr/>
          </p:nvSpPr>
          <p:spPr>
            <a:xfrm>
              <a:off x="0" y="2741151"/>
              <a:ext cx="8229600" cy="835379"/>
            </a:xfrm>
            <a:prstGeom prst="roundRect">
              <a:avLst/>
            </a:prstGeom>
            <a:grpFill/>
            <a:ln>
              <a:noFill/>
            </a:ln>
            <a:sp3d prstMaterial="dkEdge">
              <a:bevelT w="8200" h="38100"/>
            </a:sp3d>
          </p:spPr>
          <p:style>
            <a:lnRef idx="0">
              <a:schemeClr val="lt1">
                <a:hueOff val="0"/>
                <a:satOff val="0"/>
                <a:lumOff val="0"/>
                <a:alphaOff val="0"/>
              </a:schemeClr>
            </a:lnRef>
            <a:fillRef idx="2">
              <a:schemeClr val="accent5">
                <a:hueOff val="0"/>
                <a:satOff val="0"/>
                <a:lumOff val="0"/>
                <a:alphaOff val="0"/>
              </a:schemeClr>
            </a:fillRef>
            <a:effectRef idx="1">
              <a:schemeClr val="accent5">
                <a:hueOff val="0"/>
                <a:satOff val="0"/>
                <a:lumOff val="0"/>
                <a:alphaOff val="0"/>
              </a:schemeClr>
            </a:effectRef>
            <a:fontRef idx="minor">
              <a:schemeClr val="dk1"/>
            </a:fontRef>
          </p:style>
        </p:sp>
        <p:sp>
          <p:nvSpPr>
            <p:cNvPr id="23" name="Rounded Rectangle 10"/>
            <p:cNvSpPr txBox="1"/>
            <p:nvPr/>
          </p:nvSpPr>
          <p:spPr>
            <a:xfrm>
              <a:off x="40780" y="2781931"/>
              <a:ext cx="8148040" cy="753819"/>
            </a:xfrm>
            <a:prstGeom prst="rect">
              <a:avLst/>
            </a:prstGeom>
            <a:grpFill/>
            <a:ln>
              <a:noFill/>
            </a:ln>
          </p:spPr>
          <p:style>
            <a:lnRef idx="2">
              <a:schemeClr val="accent4">
                <a:shade val="50000"/>
              </a:schemeClr>
            </a:lnRef>
            <a:fillRef idx="1">
              <a:schemeClr val="accent4"/>
            </a:fillRef>
            <a:effectRef idx="0">
              <a:schemeClr val="accent4"/>
            </a:effectRef>
            <a:fontRef idx="minor">
              <a:schemeClr val="lt1"/>
            </a:fontRef>
          </p:style>
          <p:txBody>
            <a:bodyPr spcFirstLastPara="0" vert="horz" wrap="square" lIns="80010" tIns="80010" rIns="80010" bIns="80010" numCol="1" spcCol="1270" anchor="ctr" anchorCtr="0">
              <a:noAutofit/>
            </a:bodyPr>
            <a:lstStyle/>
            <a:p>
              <a:pPr marL="0" lvl="0" indent="0" algn="ctr" defTabSz="933450" rtl="0">
                <a:spcBef>
                  <a:spcPts val="500"/>
                </a:spcBef>
                <a:buNone/>
              </a:pPr>
              <a:r>
                <a:rPr lang="en-GB" sz="2000" kern="1200" dirty="0">
                  <a:latin typeface="Calibri" panose="020F0502020204030204" pitchFamily="34" charset="0"/>
                  <a:ea typeface="Century Gothic" charset="0"/>
                  <a:cs typeface="Century Gothic" charset="0"/>
                </a:rPr>
                <a:t>Consider how sensory issues may be impacting the individual</a:t>
              </a:r>
            </a:p>
          </p:txBody>
        </p:sp>
      </p:grpSp>
      <p:grpSp>
        <p:nvGrpSpPr>
          <p:cNvPr id="19" name="Group 18"/>
          <p:cNvGrpSpPr/>
          <p:nvPr/>
        </p:nvGrpSpPr>
        <p:grpSpPr>
          <a:xfrm>
            <a:off x="390696" y="4414652"/>
            <a:ext cx="8229600" cy="835379"/>
            <a:chOff x="0" y="3637011"/>
            <a:chExt cx="8229600" cy="835379"/>
          </a:xfrm>
          <a:scene3d>
            <a:camera prst="orthographicFront"/>
            <a:lightRig rig="flat" dir="t"/>
          </a:scene3d>
        </p:grpSpPr>
        <p:sp>
          <p:nvSpPr>
            <p:cNvPr id="20" name="Rounded Rectangle 19"/>
            <p:cNvSpPr/>
            <p:nvPr/>
          </p:nvSpPr>
          <p:spPr>
            <a:xfrm>
              <a:off x="0" y="3637011"/>
              <a:ext cx="8229600" cy="835379"/>
            </a:xfrm>
            <a:prstGeom prst="roundRect">
              <a:avLst/>
            </a:prstGeom>
            <a:ln>
              <a:noFill/>
            </a:ln>
          </p:spPr>
          <p:style>
            <a:lnRef idx="2">
              <a:schemeClr val="accent5">
                <a:shade val="50000"/>
              </a:schemeClr>
            </a:lnRef>
            <a:fillRef idx="1">
              <a:schemeClr val="accent5"/>
            </a:fillRef>
            <a:effectRef idx="0">
              <a:schemeClr val="accent5"/>
            </a:effectRef>
            <a:fontRef idx="minor">
              <a:schemeClr val="lt1"/>
            </a:fontRef>
          </p:style>
        </p:sp>
        <p:sp>
          <p:nvSpPr>
            <p:cNvPr id="21" name="Rounded Rectangle 12"/>
            <p:cNvSpPr txBox="1"/>
            <p:nvPr/>
          </p:nvSpPr>
          <p:spPr>
            <a:xfrm>
              <a:off x="40780" y="3677791"/>
              <a:ext cx="8148040" cy="753819"/>
            </a:xfrm>
            <a:prstGeom prst="rect">
              <a:avLst/>
            </a:prstGeom>
            <a:ln>
              <a:noFill/>
            </a:ln>
          </p:spPr>
          <p:style>
            <a:lnRef idx="2">
              <a:schemeClr val="accent5">
                <a:shade val="50000"/>
              </a:schemeClr>
            </a:lnRef>
            <a:fillRef idx="1">
              <a:schemeClr val="accent5"/>
            </a:fillRef>
            <a:effectRef idx="0">
              <a:schemeClr val="accent5"/>
            </a:effectRef>
            <a:fontRef idx="minor">
              <a:schemeClr val="lt1"/>
            </a:fontRef>
          </p:style>
          <p:txBody>
            <a:bodyPr spcFirstLastPara="0" vert="horz" wrap="square" lIns="80010" tIns="80010" rIns="80010" bIns="80010" numCol="1" spcCol="1270" anchor="ctr" anchorCtr="0">
              <a:noAutofit/>
            </a:bodyPr>
            <a:lstStyle/>
            <a:p>
              <a:pPr marL="0" lvl="0" indent="0" algn="ctr" defTabSz="933450" rtl="0">
                <a:spcBef>
                  <a:spcPts val="500"/>
                </a:spcBef>
                <a:buNone/>
              </a:pPr>
              <a:r>
                <a:rPr lang="en-GB" sz="2000" kern="1200" dirty="0">
                  <a:latin typeface="Calibri" panose="020F0502020204030204" pitchFamily="34" charset="0"/>
                  <a:ea typeface="Century Gothic" charset="0"/>
                  <a:cs typeface="Century Gothic" charset="0"/>
                </a:rPr>
                <a:t>Adapt your communication style</a:t>
              </a:r>
            </a:p>
          </p:txBody>
        </p:sp>
      </p:grpSp>
    </p:spTree>
    <p:extLst>
      <p:ext uri="{BB962C8B-B14F-4D97-AF65-F5344CB8AC3E}">
        <p14:creationId xmlns:p14="http://schemas.microsoft.com/office/powerpoint/2010/main" val="28835423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502688"/>
            <a:ext cx="7344816" cy="5755422"/>
          </a:xfrm>
          <a:prstGeom prst="rect">
            <a:avLst/>
          </a:prstGeom>
          <a:noFill/>
        </p:spPr>
        <p:txBody>
          <a:bodyPr wrap="square" rtlCol="0">
            <a:spAutoFit/>
          </a:bodyPr>
          <a:lstStyle/>
          <a:p>
            <a:pPr algn="ctr"/>
            <a:r>
              <a:rPr lang="en-US" sz="2400" dirty="0">
                <a:latin typeface="Calibri" panose="020F0502020204030204" pitchFamily="34" charset="0"/>
              </a:rPr>
              <a:t>There are numerous resources to help support a</a:t>
            </a:r>
            <a:r>
              <a:rPr lang="en-GB" sz="2400" dirty="0" err="1">
                <a:latin typeface="Calibri" panose="020F0502020204030204" pitchFamily="34" charset="0"/>
                <a:ea typeface="Century Gothic" charset="0"/>
                <a:cs typeface="Century Gothic" charset="0"/>
              </a:rPr>
              <a:t>utistic</a:t>
            </a:r>
            <a:r>
              <a:rPr lang="en-GB" sz="2400" dirty="0">
                <a:latin typeface="Calibri" panose="020F0502020204030204" pitchFamily="34" charset="0"/>
                <a:ea typeface="Century Gothic" charset="0"/>
                <a:cs typeface="Century Gothic" charset="0"/>
              </a:rPr>
              <a:t> people</a:t>
            </a:r>
            <a:r>
              <a:rPr lang="en-US" sz="2400" dirty="0">
                <a:latin typeface="Calibri" panose="020F0502020204030204" pitchFamily="34" charset="0"/>
              </a:rPr>
              <a:t> on our website. </a:t>
            </a: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hlinkClick r:id="rId2"/>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a:p>
            <a:pPr algn="ctr"/>
            <a:endParaRPr lang="en-US" sz="2000" dirty="0">
              <a:latin typeface="Calibri" panose="020F0502020204030204" pitchFamily="34" charset="0"/>
            </a:endParaRPr>
          </a:p>
        </p:txBody>
      </p:sp>
      <p:pic>
        <p:nvPicPr>
          <p:cNvPr id="3" name="Picture 2"/>
          <p:cNvPicPr>
            <a:picLocks noChangeAspect="1"/>
          </p:cNvPicPr>
          <p:nvPr/>
        </p:nvPicPr>
        <p:blipFill>
          <a:blip r:embed="rId3"/>
          <a:stretch>
            <a:fillRect/>
          </a:stretch>
        </p:blipFill>
        <p:spPr>
          <a:xfrm>
            <a:off x="3126934" y="5272137"/>
            <a:ext cx="623728" cy="648677"/>
          </a:xfrm>
          <a:prstGeom prst="rect">
            <a:avLst/>
          </a:prstGeom>
        </p:spPr>
      </p:pic>
      <p:pic>
        <p:nvPicPr>
          <p:cNvPr id="6" name="Picture 5"/>
          <p:cNvPicPr>
            <a:picLocks noChangeAspect="1"/>
          </p:cNvPicPr>
          <p:nvPr/>
        </p:nvPicPr>
        <p:blipFill>
          <a:blip r:embed="rId4"/>
          <a:stretch>
            <a:fillRect/>
          </a:stretch>
        </p:blipFill>
        <p:spPr>
          <a:xfrm>
            <a:off x="3131840" y="4437112"/>
            <a:ext cx="613916" cy="514897"/>
          </a:xfrm>
          <a:prstGeom prst="rect">
            <a:avLst/>
          </a:prstGeom>
        </p:spPr>
      </p:pic>
      <p:pic>
        <p:nvPicPr>
          <p:cNvPr id="7" name="Picture 6"/>
          <p:cNvPicPr>
            <a:picLocks noChangeAspect="1"/>
          </p:cNvPicPr>
          <p:nvPr/>
        </p:nvPicPr>
        <p:blipFill>
          <a:blip r:embed="rId5"/>
          <a:stretch>
            <a:fillRect/>
          </a:stretch>
        </p:blipFill>
        <p:spPr>
          <a:xfrm>
            <a:off x="3159398" y="3438191"/>
            <a:ext cx="558800" cy="647700"/>
          </a:xfrm>
          <a:prstGeom prst="rect">
            <a:avLst/>
          </a:prstGeom>
        </p:spPr>
      </p:pic>
      <p:pic>
        <p:nvPicPr>
          <p:cNvPr id="9" name="Picture 8"/>
          <p:cNvPicPr>
            <a:picLocks noChangeAspect="1"/>
          </p:cNvPicPr>
          <p:nvPr/>
        </p:nvPicPr>
        <p:blipFill>
          <a:blip r:embed="rId6"/>
          <a:stretch>
            <a:fillRect/>
          </a:stretch>
        </p:blipFill>
        <p:spPr>
          <a:xfrm>
            <a:off x="3121298" y="2475739"/>
            <a:ext cx="635000" cy="685800"/>
          </a:xfrm>
          <a:prstGeom prst="rect">
            <a:avLst/>
          </a:prstGeom>
        </p:spPr>
      </p:pic>
      <p:graphicFrame>
        <p:nvGraphicFramePr>
          <p:cNvPr id="11" name="Table 10"/>
          <p:cNvGraphicFramePr>
            <a:graphicFrameLocks noGrp="1"/>
          </p:cNvGraphicFramePr>
          <p:nvPr>
            <p:extLst>
              <p:ext uri="{D42A27DB-BD31-4B8C-83A1-F6EECF244321}">
                <p14:modId xmlns:p14="http://schemas.microsoft.com/office/powerpoint/2010/main" val="3387131537"/>
              </p:ext>
            </p:extLst>
          </p:nvPr>
        </p:nvGraphicFramePr>
        <p:xfrm>
          <a:off x="3049875" y="2348880"/>
          <a:ext cx="4104456" cy="3657600"/>
        </p:xfrm>
        <a:graphic>
          <a:graphicData uri="http://schemas.openxmlformats.org/drawingml/2006/table">
            <a:tbl>
              <a:tblPr firstRow="1" bandRow="1">
                <a:tableStyleId>{5C22544A-7EE6-4342-B048-85BDC9FD1C3A}</a:tableStyleId>
              </a:tblPr>
              <a:tblGrid>
                <a:gridCol w="791665">
                  <a:extLst>
                    <a:ext uri="{9D8B030D-6E8A-4147-A177-3AD203B41FA5}">
                      <a16:colId xmlns:a16="http://schemas.microsoft.com/office/drawing/2014/main" val="2046774504"/>
                    </a:ext>
                  </a:extLst>
                </a:gridCol>
                <a:gridCol w="3312791">
                  <a:extLst>
                    <a:ext uri="{9D8B030D-6E8A-4147-A177-3AD203B41FA5}">
                      <a16:colId xmlns:a16="http://schemas.microsoft.com/office/drawing/2014/main" val="1445864027"/>
                    </a:ext>
                  </a:extLst>
                </a:gridCol>
              </a:tblGrid>
              <a:tr h="370840">
                <a:tc>
                  <a:txBody>
                    <a:bodyPr/>
                    <a:lstStyle/>
                    <a:p>
                      <a:endParaRPr lang="en-GB"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b="0" dirty="0">
                        <a:solidFill>
                          <a:schemeClr val="tx1"/>
                        </a:solidFill>
                        <a:latin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latin typeface="Calibri" panose="020F0502020204030204" pitchFamily="34" charset="0"/>
                        </a:rPr>
                        <a:t>www.ASDinfoWales.co.uk</a:t>
                      </a:r>
                    </a:p>
                    <a:p>
                      <a:endParaRPr lang="en-GB"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95101335"/>
                  </a:ext>
                </a:extLst>
              </a:tr>
              <a:tr h="37084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Calibri" panose="020F0502020204030204" pitchFamily="34" charset="0"/>
                        </a:rPr>
                        <a:t>ASDinfo@WLGA.gov.uk</a:t>
                      </a:r>
                    </a:p>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78997776"/>
                  </a:ext>
                </a:extLst>
              </a:tr>
              <a:tr h="37084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Calibri" panose="020F0502020204030204" pitchFamily="34" charset="0"/>
                        </a:rPr>
                        <a:t>@ASDinfoWales</a:t>
                      </a:r>
                    </a:p>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52209467"/>
                  </a:ext>
                </a:extLst>
              </a:tr>
              <a:tr h="37084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Calibri" panose="020F050202020403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Calibri" panose="020F0502020204030204" pitchFamily="34" charset="0"/>
                        </a:rPr>
                        <a:t>ASDinfoWales</a:t>
                      </a:r>
                    </a:p>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68589066"/>
                  </a:ext>
                </a:extLst>
              </a:tr>
            </a:tbl>
          </a:graphicData>
        </a:graphic>
      </p:graphicFrame>
    </p:spTree>
    <p:extLst>
      <p:ext uri="{BB962C8B-B14F-4D97-AF65-F5344CB8AC3E}">
        <p14:creationId xmlns:p14="http://schemas.microsoft.com/office/powerpoint/2010/main" val="1703286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899592" y="1052736"/>
            <a:ext cx="7341806" cy="1678831"/>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spcBef>
                <a:spcPts val="500"/>
              </a:spcBef>
              <a:buFontTx/>
              <a:buNone/>
            </a:pPr>
            <a:r>
              <a:rPr lang="en-GB" sz="2600" dirty="0">
                <a:latin typeface="Calibri" panose="020F0502020204030204" pitchFamily="34" charset="0"/>
                <a:ea typeface="Century Gothic" charset="0"/>
                <a:cs typeface="Century Gothic" charset="0"/>
              </a:rPr>
              <a:t>We refer to an Autism ‘Spectrum’ because of the way in which the condition affects individuals can vary</a:t>
            </a:r>
          </a:p>
          <a:p>
            <a:pPr>
              <a:spcBef>
                <a:spcPts val="500"/>
              </a:spcBef>
              <a:buFontTx/>
              <a:buNone/>
            </a:pPr>
            <a:endParaRPr lang="en-GB" sz="2600" dirty="0">
              <a:latin typeface="Calibri" panose="020F0502020204030204" pitchFamily="34" charset="0"/>
              <a:ea typeface="Century Gothic" charset="0"/>
              <a:cs typeface="Century Gothic" charset="0"/>
            </a:endParaRPr>
          </a:p>
          <a:p>
            <a:pPr>
              <a:spcBef>
                <a:spcPts val="500"/>
              </a:spcBef>
              <a:buFontTx/>
              <a:buNone/>
            </a:pPr>
            <a:endParaRPr lang="en-GB" sz="2600" dirty="0">
              <a:latin typeface="Calibri" panose="020F0502020204030204" pitchFamily="34" charset="0"/>
              <a:ea typeface="Century Gothic" charset="0"/>
              <a:cs typeface="Century Gothic" charset="0"/>
            </a:endParaRPr>
          </a:p>
        </p:txBody>
      </p:sp>
      <p:grpSp>
        <p:nvGrpSpPr>
          <p:cNvPr id="7" name="Group 6"/>
          <p:cNvGrpSpPr/>
          <p:nvPr/>
        </p:nvGrpSpPr>
        <p:grpSpPr>
          <a:xfrm>
            <a:off x="1046618" y="2276872"/>
            <a:ext cx="7125782" cy="4443654"/>
            <a:chOff x="1042294" y="2276872"/>
            <a:chExt cx="7125782" cy="4443654"/>
          </a:xfrm>
        </p:grpSpPr>
        <p:sp>
          <p:nvSpPr>
            <p:cNvPr id="3" name="Text Box 4"/>
            <p:cNvSpPr txBox="1">
              <a:spLocks noChangeArrowheads="1"/>
            </p:cNvSpPr>
            <p:nvPr/>
          </p:nvSpPr>
          <p:spPr bwMode="auto">
            <a:xfrm>
              <a:off x="1042294" y="4627645"/>
              <a:ext cx="3311525" cy="2092881"/>
            </a:xfrm>
            <a:prstGeom prst="rect">
              <a:avLst/>
            </a:prstGeom>
            <a:noFill/>
            <a:ln w="9525">
              <a:noFill/>
              <a:miter lim="800000"/>
              <a:headEnd/>
              <a:tailEnd/>
            </a:ln>
          </p:spPr>
          <p:txBody>
            <a:bodyPr>
              <a:spAutoFit/>
            </a:bodyPr>
            <a:lstStyle/>
            <a:p>
              <a:pPr algn="ctr">
                <a:spcBef>
                  <a:spcPct val="20000"/>
                </a:spcBef>
              </a:pPr>
              <a:r>
                <a:rPr lang="en-GB" sz="2000" dirty="0">
                  <a:latin typeface="Calibri" panose="020F0502020204030204" pitchFamily="34" charset="0"/>
                  <a:ea typeface="Century Gothic" charset="0"/>
                  <a:cs typeface="Century Gothic" charset="0"/>
                </a:rPr>
                <a:t>On one end of the spectrum people with autism may have an additional learning disability and be more severely impaired</a:t>
              </a:r>
            </a:p>
            <a:p>
              <a:pPr algn="ctr">
                <a:spcBef>
                  <a:spcPct val="50000"/>
                </a:spcBef>
              </a:pPr>
              <a:endParaRPr lang="en-GB" sz="2000" dirty="0">
                <a:latin typeface="Calibri" panose="020F0502020204030204" pitchFamily="34" charset="0"/>
                <a:ea typeface="Century Gothic" charset="0"/>
                <a:cs typeface="Century Gothic" charset="0"/>
              </a:endParaRPr>
            </a:p>
          </p:txBody>
        </p:sp>
        <p:sp>
          <p:nvSpPr>
            <p:cNvPr id="4" name="Text Box 6"/>
            <p:cNvSpPr txBox="1">
              <a:spLocks noChangeArrowheads="1"/>
            </p:cNvSpPr>
            <p:nvPr/>
          </p:nvSpPr>
          <p:spPr bwMode="auto">
            <a:xfrm>
              <a:off x="5288351" y="4627645"/>
              <a:ext cx="2879725" cy="1631216"/>
            </a:xfrm>
            <a:prstGeom prst="rect">
              <a:avLst/>
            </a:prstGeom>
            <a:noFill/>
            <a:ln w="9525">
              <a:noFill/>
              <a:miter lim="800000"/>
              <a:headEnd/>
              <a:tailEnd/>
            </a:ln>
          </p:spPr>
          <p:txBody>
            <a:bodyPr>
              <a:spAutoFit/>
            </a:bodyPr>
            <a:lstStyle/>
            <a:p>
              <a:pPr algn="ctr"/>
              <a:r>
                <a:rPr lang="en-GB" sz="2000" dirty="0">
                  <a:latin typeface="Calibri" panose="020F0502020204030204" pitchFamily="34" charset="0"/>
                </a:rPr>
                <a:t>On the other end individuals may have an average or above </a:t>
              </a:r>
              <a:r>
                <a:rPr lang="en-GB" sz="2000" dirty="0">
                  <a:latin typeface="Calibri" panose="020F0502020204030204" pitchFamily="34" charset="0"/>
                  <a:ea typeface="Century Gothic" charset="0"/>
                  <a:cs typeface="Century Gothic" charset="0"/>
                </a:rPr>
                <a:t>average</a:t>
              </a:r>
              <a:r>
                <a:rPr lang="en-GB" sz="2000" dirty="0">
                  <a:latin typeface="Calibri" panose="020F0502020204030204" pitchFamily="34" charset="0"/>
                </a:rPr>
                <a:t> intellect and may function at a higher level</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7744" y="2276872"/>
              <a:ext cx="4749899" cy="2449425"/>
            </a:xfrm>
            <a:prstGeom prst="rect">
              <a:avLst/>
            </a:prstGeom>
          </p:spPr>
        </p:pic>
      </p:grpSp>
    </p:spTree>
    <p:extLst>
      <p:ext uri="{BB962C8B-B14F-4D97-AF65-F5344CB8AC3E}">
        <p14:creationId xmlns:p14="http://schemas.microsoft.com/office/powerpoint/2010/main" val="2264626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140620202"/>
              </p:ext>
            </p:extLst>
          </p:nvPr>
        </p:nvGraphicFramePr>
        <p:xfrm>
          <a:off x="467544" y="1174105"/>
          <a:ext cx="8136904" cy="52792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467544" y="404664"/>
            <a:ext cx="7632848" cy="769441"/>
          </a:xfrm>
          <a:prstGeom prst="rect">
            <a:avLst/>
          </a:prstGeom>
        </p:spPr>
        <p:txBody>
          <a:bodyPr wrap="square">
            <a:spAutoFit/>
          </a:bodyPr>
          <a:lstStyle/>
          <a:p>
            <a:r>
              <a:rPr lang="en-GB" sz="4400" b="1" dirty="0">
                <a:solidFill>
                  <a:srgbClr val="0070C0"/>
                </a:solidFill>
                <a:latin typeface="Calibri" panose="020F0502020204030204" pitchFamily="34" charset="0"/>
                <a:ea typeface="Century Gothic" charset="0"/>
                <a:cs typeface="Century Gothic" charset="0"/>
              </a:rPr>
              <a:t>SIGNS of Autism</a:t>
            </a:r>
            <a:endParaRPr lang="en-GB" sz="4400" dirty="0">
              <a:latin typeface="Calibri" panose="020F0502020204030204" pitchFamily="34" charset="0"/>
              <a:ea typeface="Century Gothic" charset="0"/>
              <a:cs typeface="Century Gothic" charset="0"/>
            </a:endParaRPr>
          </a:p>
        </p:txBody>
      </p:sp>
    </p:spTree>
    <p:extLst>
      <p:ext uri="{BB962C8B-B14F-4D97-AF65-F5344CB8AC3E}">
        <p14:creationId xmlns:p14="http://schemas.microsoft.com/office/powerpoint/2010/main" val="3185584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1773" y="1358611"/>
            <a:ext cx="8638544" cy="1200329"/>
          </a:xfrm>
          <a:prstGeom prst="rect">
            <a:avLst/>
          </a:prstGeom>
        </p:spPr>
        <p:txBody>
          <a:bodyPr wrap="square">
            <a:spAutoFit/>
          </a:bodyPr>
          <a:lstStyle/>
          <a:p>
            <a:r>
              <a:rPr lang="en-US" sz="2400" dirty="0">
                <a:ln w="1905">
                  <a:noFill/>
                </a:ln>
                <a:latin typeface="Calibri" panose="020F0502020204030204" pitchFamily="34" charset="0"/>
                <a:ea typeface="Century Gothic" charset="0"/>
                <a:cs typeface="Century Gothic" charset="0"/>
              </a:rPr>
              <a:t>Autistic people have impairments in social interaction and verbal communication. The way in which the person is affected varies. These impairments can include difficulties in :</a:t>
            </a:r>
          </a:p>
        </p:txBody>
      </p:sp>
      <p:sp>
        <p:nvSpPr>
          <p:cNvPr id="23" name="Rounded Rectangle 4"/>
          <p:cNvSpPr txBox="1"/>
          <p:nvPr/>
        </p:nvSpPr>
        <p:spPr>
          <a:xfrm>
            <a:off x="581749" y="3178932"/>
            <a:ext cx="3903321" cy="826132"/>
          </a:xfrm>
          <a:prstGeom prst="rect">
            <a:avLst/>
          </a:prstGeom>
        </p:spPr>
        <p:style>
          <a:lnRef idx="3">
            <a:schemeClr val="lt1"/>
          </a:lnRef>
          <a:fillRef idx="1">
            <a:schemeClr val="accent2"/>
          </a:fillRef>
          <a:effectRef idx="1">
            <a:schemeClr val="accent2"/>
          </a:effectRef>
          <a:fontRef idx="minor">
            <a:schemeClr val="lt1"/>
          </a:fontRef>
        </p:style>
        <p:txBody>
          <a:bodyPr spcFirstLastPara="0" vert="horz" wrap="square" lIns="80010" tIns="40005" rIns="80010" bIns="40005" numCol="1" spcCol="1270" anchor="ctr" anchorCtr="0">
            <a:noAutofit/>
          </a:bodyPr>
          <a:lstStyle/>
          <a:p>
            <a:pPr marL="0" lvl="0" indent="0" algn="ctr" defTabSz="933450" rtl="0">
              <a:lnSpc>
                <a:spcPct val="90000"/>
              </a:lnSpc>
              <a:spcBef>
                <a:spcPct val="0"/>
              </a:spcBef>
              <a:spcAft>
                <a:spcPct val="35000"/>
              </a:spcAft>
              <a:buNone/>
            </a:pPr>
            <a:r>
              <a:rPr lang="en-GB" sz="2200" dirty="0">
                <a:latin typeface="Calibri" panose="020F0502020204030204" pitchFamily="34" charset="0"/>
                <a:ea typeface="Century Gothic" charset="0"/>
                <a:cs typeface="Century Gothic" charset="0"/>
              </a:rPr>
              <a:t>u</a:t>
            </a:r>
            <a:r>
              <a:rPr lang="en-GB" sz="2200" kern="1200" dirty="0">
                <a:latin typeface="Calibri" panose="020F0502020204030204" pitchFamily="34" charset="0"/>
                <a:ea typeface="Century Gothic" charset="0"/>
                <a:cs typeface="Century Gothic" charset="0"/>
              </a:rPr>
              <a:t>nderstanding social niceties </a:t>
            </a:r>
          </a:p>
        </p:txBody>
      </p:sp>
      <p:sp>
        <p:nvSpPr>
          <p:cNvPr id="21" name="Rounded Rectangle 6"/>
          <p:cNvSpPr txBox="1"/>
          <p:nvPr/>
        </p:nvSpPr>
        <p:spPr>
          <a:xfrm>
            <a:off x="4846996" y="3166371"/>
            <a:ext cx="3903321" cy="826132"/>
          </a:xfrm>
          <a:prstGeom prst="rect">
            <a:avLst/>
          </a:prstGeom>
        </p:spPr>
        <p:style>
          <a:lnRef idx="3">
            <a:schemeClr val="lt1"/>
          </a:lnRef>
          <a:fillRef idx="1">
            <a:schemeClr val="accent3"/>
          </a:fillRef>
          <a:effectRef idx="1">
            <a:schemeClr val="accent3"/>
          </a:effectRef>
          <a:fontRef idx="minor">
            <a:schemeClr val="lt1"/>
          </a:fontRef>
        </p:style>
        <p:txBody>
          <a:bodyPr spcFirstLastPara="0" vert="horz" wrap="square" lIns="80010" tIns="40005" rIns="80010" bIns="40005" numCol="1" spcCol="1270" anchor="ctr" anchorCtr="0">
            <a:noAutofit/>
          </a:bodyPr>
          <a:lstStyle/>
          <a:p>
            <a:pPr marL="0" lvl="0" indent="0" algn="ctr" defTabSz="933450" rtl="0">
              <a:lnSpc>
                <a:spcPct val="90000"/>
              </a:lnSpc>
              <a:spcBef>
                <a:spcPct val="0"/>
              </a:spcBef>
              <a:spcAft>
                <a:spcPct val="35000"/>
              </a:spcAft>
              <a:buNone/>
            </a:pPr>
            <a:r>
              <a:rPr lang="en-GB" sz="2200" dirty="0">
                <a:latin typeface="Calibri" panose="020F0502020204030204" pitchFamily="34" charset="0"/>
                <a:ea typeface="Century Gothic" charset="0"/>
                <a:cs typeface="Century Gothic" charset="0"/>
              </a:rPr>
              <a:t>s</a:t>
            </a:r>
            <a:r>
              <a:rPr lang="en-GB" sz="2200" kern="1200" dirty="0">
                <a:latin typeface="Calibri" panose="020F0502020204030204" pitchFamily="34" charset="0"/>
                <a:ea typeface="Century Gothic" charset="0"/>
                <a:cs typeface="Century Gothic" charset="0"/>
              </a:rPr>
              <a:t>haring</a:t>
            </a:r>
          </a:p>
        </p:txBody>
      </p:sp>
      <p:sp>
        <p:nvSpPr>
          <p:cNvPr id="19" name="Rounded Rectangle 8"/>
          <p:cNvSpPr txBox="1"/>
          <p:nvPr/>
        </p:nvSpPr>
        <p:spPr>
          <a:xfrm>
            <a:off x="581750" y="4206318"/>
            <a:ext cx="3903321" cy="826132"/>
          </a:xfrm>
          <a:prstGeom prst="rect">
            <a:avLst/>
          </a:prstGeom>
        </p:spPr>
        <p:style>
          <a:lnRef idx="3">
            <a:schemeClr val="lt1"/>
          </a:lnRef>
          <a:fillRef idx="1">
            <a:schemeClr val="accent4"/>
          </a:fillRef>
          <a:effectRef idx="1">
            <a:schemeClr val="accent4"/>
          </a:effectRef>
          <a:fontRef idx="minor">
            <a:schemeClr val="lt1"/>
          </a:fontRef>
        </p:style>
        <p:txBody>
          <a:bodyPr spcFirstLastPara="0" vert="horz" wrap="square" lIns="80010" tIns="40005" rIns="80010" bIns="40005" numCol="1" spcCol="1270" anchor="ctr" anchorCtr="0">
            <a:noAutofit/>
          </a:bodyPr>
          <a:lstStyle/>
          <a:p>
            <a:pPr marL="0" lvl="0" indent="0" algn="ctr" defTabSz="933450" rtl="0">
              <a:lnSpc>
                <a:spcPct val="90000"/>
              </a:lnSpc>
              <a:spcBef>
                <a:spcPct val="0"/>
              </a:spcBef>
              <a:spcAft>
                <a:spcPct val="35000"/>
              </a:spcAft>
              <a:buNone/>
            </a:pPr>
            <a:r>
              <a:rPr lang="en-GB" sz="2200" dirty="0">
                <a:latin typeface="Calibri" panose="020F0502020204030204" pitchFamily="34" charset="0"/>
                <a:ea typeface="Century Gothic" charset="0"/>
                <a:cs typeface="Century Gothic" charset="0"/>
              </a:rPr>
              <a:t>t</a:t>
            </a:r>
            <a:r>
              <a:rPr lang="en-GB" sz="2200" kern="1200" dirty="0">
                <a:latin typeface="Calibri" panose="020F0502020204030204" pitchFamily="34" charset="0"/>
                <a:ea typeface="Century Gothic" charset="0"/>
                <a:cs typeface="Century Gothic" charset="0"/>
              </a:rPr>
              <a:t>aking turns</a:t>
            </a:r>
          </a:p>
        </p:txBody>
      </p:sp>
      <p:sp>
        <p:nvSpPr>
          <p:cNvPr id="17" name="Rounded Rectangle 10"/>
          <p:cNvSpPr txBox="1"/>
          <p:nvPr/>
        </p:nvSpPr>
        <p:spPr>
          <a:xfrm>
            <a:off x="4846997" y="4206318"/>
            <a:ext cx="3903321" cy="826132"/>
          </a:xfrm>
          <a:prstGeom prst="rect">
            <a:avLst/>
          </a:prstGeom>
        </p:spPr>
        <p:style>
          <a:lnRef idx="3">
            <a:schemeClr val="lt1"/>
          </a:lnRef>
          <a:fillRef idx="1">
            <a:schemeClr val="accent5"/>
          </a:fillRef>
          <a:effectRef idx="1">
            <a:schemeClr val="accent5"/>
          </a:effectRef>
          <a:fontRef idx="minor">
            <a:schemeClr val="lt1"/>
          </a:fontRef>
        </p:style>
        <p:txBody>
          <a:bodyPr spcFirstLastPara="0" vert="horz" wrap="square" lIns="80010" tIns="40005" rIns="80010" bIns="40005" numCol="1" spcCol="1270" anchor="ctr" anchorCtr="0">
            <a:noAutofit/>
          </a:bodyPr>
          <a:lstStyle/>
          <a:p>
            <a:pPr marL="0" lvl="0" indent="0" algn="ctr" defTabSz="933450" rtl="0">
              <a:lnSpc>
                <a:spcPct val="90000"/>
              </a:lnSpc>
              <a:spcBef>
                <a:spcPct val="0"/>
              </a:spcBef>
              <a:spcAft>
                <a:spcPct val="35000"/>
              </a:spcAft>
              <a:buNone/>
            </a:pPr>
            <a:r>
              <a:rPr lang="en-GB" sz="2200" dirty="0">
                <a:latin typeface="Calibri" panose="020F0502020204030204" pitchFamily="34" charset="0"/>
                <a:ea typeface="Century Gothic" charset="0"/>
                <a:cs typeface="Century Gothic" charset="0"/>
              </a:rPr>
              <a:t>e</a:t>
            </a:r>
            <a:r>
              <a:rPr lang="en-GB" sz="2200" kern="1200" dirty="0">
                <a:latin typeface="Calibri" panose="020F0502020204030204" pitchFamily="34" charset="0"/>
                <a:ea typeface="Century Gothic" charset="0"/>
                <a:cs typeface="Century Gothic" charset="0"/>
              </a:rPr>
              <a:t>njoying conversation</a:t>
            </a:r>
          </a:p>
        </p:txBody>
      </p:sp>
      <p:sp>
        <p:nvSpPr>
          <p:cNvPr id="15" name="Rounded Rectangle 12"/>
          <p:cNvSpPr txBox="1"/>
          <p:nvPr/>
        </p:nvSpPr>
        <p:spPr>
          <a:xfrm>
            <a:off x="581750" y="5246265"/>
            <a:ext cx="3903321" cy="826132"/>
          </a:xfrm>
          <a:prstGeom prst="rect">
            <a:avLst/>
          </a:prstGeom>
        </p:spPr>
        <p:style>
          <a:lnRef idx="3">
            <a:schemeClr val="lt1"/>
          </a:lnRef>
          <a:fillRef idx="1">
            <a:schemeClr val="accent6"/>
          </a:fillRef>
          <a:effectRef idx="1">
            <a:schemeClr val="accent6"/>
          </a:effectRef>
          <a:fontRef idx="minor">
            <a:schemeClr val="lt1"/>
          </a:fontRef>
        </p:style>
        <p:txBody>
          <a:bodyPr spcFirstLastPara="0" vert="horz" wrap="square" lIns="80010" tIns="40005" rIns="80010" bIns="40005" numCol="1" spcCol="1270" anchor="ctr" anchorCtr="0">
            <a:noAutofit/>
          </a:bodyPr>
          <a:lstStyle/>
          <a:p>
            <a:pPr marL="0" lvl="0" indent="0" algn="ctr" defTabSz="933450" rtl="0">
              <a:lnSpc>
                <a:spcPct val="90000"/>
              </a:lnSpc>
              <a:spcBef>
                <a:spcPct val="0"/>
              </a:spcBef>
              <a:spcAft>
                <a:spcPct val="35000"/>
              </a:spcAft>
              <a:buNone/>
            </a:pPr>
            <a:r>
              <a:rPr lang="en-GB" sz="2200" kern="1200" dirty="0">
                <a:latin typeface="Calibri" panose="020F0502020204030204" pitchFamily="34" charset="0"/>
                <a:ea typeface="Century Gothic" charset="0"/>
                <a:cs typeface="Century Gothic" charset="0"/>
              </a:rPr>
              <a:t> </a:t>
            </a:r>
            <a:r>
              <a:rPr lang="en-GB" sz="2200" dirty="0">
                <a:latin typeface="Calibri" panose="020F0502020204030204" pitchFamily="34" charset="0"/>
                <a:ea typeface="Century Gothic" charset="0"/>
                <a:cs typeface="Century Gothic" charset="0"/>
              </a:rPr>
              <a:t>s</a:t>
            </a:r>
            <a:r>
              <a:rPr lang="en-GB" sz="2200" kern="1200" dirty="0">
                <a:latin typeface="Calibri" panose="020F0502020204030204" pitchFamily="34" charset="0"/>
                <a:ea typeface="Century Gothic" charset="0"/>
                <a:cs typeface="Century Gothic" charset="0"/>
              </a:rPr>
              <a:t>howing concern for others</a:t>
            </a:r>
          </a:p>
        </p:txBody>
      </p:sp>
      <p:sp>
        <p:nvSpPr>
          <p:cNvPr id="28" name="Rounded Rectangle 4"/>
          <p:cNvSpPr txBox="1"/>
          <p:nvPr/>
        </p:nvSpPr>
        <p:spPr>
          <a:xfrm>
            <a:off x="4846997" y="5246265"/>
            <a:ext cx="3903321" cy="826132"/>
          </a:xfrm>
          <a:prstGeom prst="rect">
            <a:avLst/>
          </a:prstGeom>
        </p:spPr>
        <p:style>
          <a:lnRef idx="3">
            <a:schemeClr val="lt1"/>
          </a:lnRef>
          <a:fillRef idx="1">
            <a:schemeClr val="accent2"/>
          </a:fillRef>
          <a:effectRef idx="1">
            <a:schemeClr val="accent2"/>
          </a:effectRef>
          <a:fontRef idx="minor">
            <a:schemeClr val="lt1"/>
          </a:fontRef>
        </p:style>
        <p:txBody>
          <a:bodyPr spcFirstLastPara="0" vert="horz" wrap="square" lIns="80010" tIns="40005" rIns="80010" bIns="40005" numCol="1" spcCol="1270" anchor="ctr" anchorCtr="0">
            <a:noAutofit/>
          </a:bodyPr>
          <a:lstStyle/>
          <a:p>
            <a:pPr marL="0" lvl="0" indent="0" algn="ctr" defTabSz="933450" rtl="0">
              <a:lnSpc>
                <a:spcPct val="90000"/>
              </a:lnSpc>
              <a:spcBef>
                <a:spcPct val="0"/>
              </a:spcBef>
              <a:spcAft>
                <a:spcPct val="35000"/>
              </a:spcAft>
              <a:buNone/>
            </a:pPr>
            <a:r>
              <a:rPr lang="en-GB" sz="2200" dirty="0">
                <a:latin typeface="Calibri" panose="020F0502020204030204" pitchFamily="34" charset="0"/>
                <a:ea typeface="Century Gothic" charset="0"/>
                <a:cs typeface="Century Gothic" charset="0"/>
              </a:rPr>
              <a:t>u</a:t>
            </a:r>
            <a:r>
              <a:rPr lang="en-GB" sz="2200" kern="1200" dirty="0">
                <a:latin typeface="Calibri" panose="020F0502020204030204" pitchFamily="34" charset="0"/>
                <a:ea typeface="Century Gothic" charset="0"/>
                <a:cs typeface="Century Gothic" charset="0"/>
              </a:rPr>
              <a:t>sing and understanding language</a:t>
            </a:r>
          </a:p>
        </p:txBody>
      </p:sp>
      <p:grpSp>
        <p:nvGrpSpPr>
          <p:cNvPr id="2" name="Group 1"/>
          <p:cNvGrpSpPr/>
          <p:nvPr/>
        </p:nvGrpSpPr>
        <p:grpSpPr>
          <a:xfrm>
            <a:off x="35496" y="44624"/>
            <a:ext cx="5940152" cy="890782"/>
            <a:chOff x="0" y="17938"/>
            <a:chExt cx="7056784" cy="906147"/>
          </a:xfrm>
        </p:grpSpPr>
        <p:grpSp>
          <p:nvGrpSpPr>
            <p:cNvPr id="40" name="Group 39"/>
            <p:cNvGrpSpPr/>
            <p:nvPr/>
          </p:nvGrpSpPr>
          <p:grpSpPr>
            <a:xfrm>
              <a:off x="0" y="17938"/>
              <a:ext cx="7056784" cy="906147"/>
              <a:chOff x="0" y="73153"/>
              <a:chExt cx="7056784" cy="906147"/>
            </a:xfrm>
          </p:grpSpPr>
          <p:sp>
            <p:nvSpPr>
              <p:cNvPr id="42" name="Rounded Rectangle 41"/>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3"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dirty="0">
                    <a:latin typeface="Calibri" panose="020F0502020204030204" pitchFamily="34" charset="0"/>
                    <a:ea typeface="Century Gothic" charset="0"/>
                    <a:cs typeface="Century Gothic" charset="0"/>
                  </a:rPr>
                  <a:t>S</a:t>
                </a:r>
                <a:r>
                  <a:rPr lang="en-GB" kern="1200" dirty="0">
                    <a:latin typeface="Calibri" panose="020F0502020204030204" pitchFamily="34" charset="0"/>
                    <a:ea typeface="Century Gothic" charset="0"/>
                    <a:cs typeface="Century Gothic" charset="0"/>
                  </a:rPr>
                  <a:t>ocial</a:t>
                </a:r>
                <a:r>
                  <a:rPr lang="en-GB" sz="1800" kern="1200" dirty="0">
                    <a:latin typeface="Calibri" panose="020F0502020204030204" pitchFamily="34" charset="0"/>
                    <a:ea typeface="Century Gothic" charset="0"/>
                    <a:cs typeface="Century Gothic" charset="0"/>
                  </a:rPr>
                  <a:t> Interaction and Verbal Communication are Impaired </a:t>
                </a:r>
              </a:p>
            </p:txBody>
          </p:sp>
        </p:grpSp>
        <p:sp>
          <p:nvSpPr>
            <p:cNvPr id="41" name="Rounded Rectangle 40"/>
            <p:cNvSpPr/>
            <p:nvPr/>
          </p:nvSpPr>
          <p:spPr>
            <a:xfrm>
              <a:off x="90614" y="108552"/>
              <a:ext cx="1411356" cy="724918"/>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151917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9552" y="2544767"/>
            <a:ext cx="3231904" cy="163121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GB" sz="2000" dirty="0">
                <a:latin typeface="Calibri" panose="020F0502020204030204" pitchFamily="34" charset="0"/>
                <a:ea typeface="Century Gothic" charset="0"/>
                <a:cs typeface="Century Gothic" charset="0"/>
              </a:rPr>
              <a:t>Social rules may not be understood and additional support or advice may be needed with queuing, turn taking and team activities.</a:t>
            </a:r>
          </a:p>
        </p:txBody>
      </p:sp>
      <p:sp>
        <p:nvSpPr>
          <p:cNvPr id="7" name="TextBox 6"/>
          <p:cNvSpPr txBox="1"/>
          <p:nvPr/>
        </p:nvSpPr>
        <p:spPr>
          <a:xfrm>
            <a:off x="207818" y="4610568"/>
            <a:ext cx="4139299" cy="163121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lvl="0" algn="ctr"/>
            <a:r>
              <a:rPr lang="en-GB" sz="2000" dirty="0">
                <a:latin typeface="Calibri" panose="020F0502020204030204" pitchFamily="34" charset="0"/>
                <a:ea typeface="Century Gothic" charset="0"/>
                <a:cs typeface="Century Gothic" charset="0"/>
              </a:rPr>
              <a:t>Autistic people may interpret language literally and so may misunderstand idioms (“pull your socks up”) and metaphors (“my head was spinning”).</a:t>
            </a:r>
          </a:p>
        </p:txBody>
      </p:sp>
      <p:sp>
        <p:nvSpPr>
          <p:cNvPr id="15" name="TextBox 14"/>
          <p:cNvSpPr txBox="1"/>
          <p:nvPr/>
        </p:nvSpPr>
        <p:spPr>
          <a:xfrm>
            <a:off x="4987537" y="1402297"/>
            <a:ext cx="3311206" cy="1015663"/>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GB" sz="2000" dirty="0">
                <a:latin typeface="Calibri" panose="020F0502020204030204" pitchFamily="34" charset="0"/>
                <a:ea typeface="Century Gothic" charset="0"/>
                <a:cs typeface="Century Gothic" charset="0"/>
              </a:rPr>
              <a:t>Letters that are unclear or unstructured maybe missed or misunderstood</a:t>
            </a:r>
          </a:p>
        </p:txBody>
      </p:sp>
      <p:sp>
        <p:nvSpPr>
          <p:cNvPr id="16" name="TextBox 15"/>
          <p:cNvSpPr txBox="1"/>
          <p:nvPr/>
        </p:nvSpPr>
        <p:spPr>
          <a:xfrm>
            <a:off x="4573490" y="2820238"/>
            <a:ext cx="4139299" cy="1015663"/>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r>
              <a:rPr lang="en-GB" sz="2000" dirty="0">
                <a:latin typeface="Calibri" panose="020F0502020204030204" pitchFamily="34" charset="0"/>
                <a:ea typeface="Century Gothic" charset="0"/>
                <a:cs typeface="Century Gothic" charset="0"/>
              </a:rPr>
              <a:t>Making and maintaining friendships may be difficult, leading to social isolation</a:t>
            </a:r>
          </a:p>
        </p:txBody>
      </p:sp>
      <p:sp>
        <p:nvSpPr>
          <p:cNvPr id="18" name="TextBox 17"/>
          <p:cNvSpPr txBox="1"/>
          <p:nvPr/>
        </p:nvSpPr>
        <p:spPr>
          <a:xfrm>
            <a:off x="4816522" y="4302792"/>
            <a:ext cx="3653236" cy="193899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gn="ctr"/>
            <a:r>
              <a:rPr lang="en-GB" sz="2000" dirty="0">
                <a:latin typeface="Calibri" panose="020F0502020204030204" pitchFamily="34" charset="0"/>
                <a:ea typeface="Century Gothic" charset="0"/>
                <a:cs typeface="Century Gothic" charset="0"/>
              </a:rPr>
              <a:t>Autistic people may not enjoy conversation in the same way, and therefore prefer to discuss factual issues rather than enjoying the interaction with another. </a:t>
            </a:r>
          </a:p>
        </p:txBody>
      </p:sp>
      <p:grpSp>
        <p:nvGrpSpPr>
          <p:cNvPr id="13" name="Group 12"/>
          <p:cNvGrpSpPr/>
          <p:nvPr/>
        </p:nvGrpSpPr>
        <p:grpSpPr>
          <a:xfrm>
            <a:off x="35496" y="44624"/>
            <a:ext cx="5940152" cy="890782"/>
            <a:chOff x="0" y="17938"/>
            <a:chExt cx="7056784" cy="906147"/>
          </a:xfrm>
        </p:grpSpPr>
        <p:grpSp>
          <p:nvGrpSpPr>
            <p:cNvPr id="17" name="Group 16"/>
            <p:cNvGrpSpPr/>
            <p:nvPr/>
          </p:nvGrpSpPr>
          <p:grpSpPr>
            <a:xfrm>
              <a:off x="0" y="17938"/>
              <a:ext cx="7056784" cy="906147"/>
              <a:chOff x="0" y="73153"/>
              <a:chExt cx="7056784" cy="906147"/>
            </a:xfrm>
          </p:grpSpPr>
          <p:sp>
            <p:nvSpPr>
              <p:cNvPr id="25" name="Rounded Rectangle 24"/>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6"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dirty="0">
                    <a:latin typeface="Calibri" panose="020F0502020204030204" pitchFamily="34" charset="0"/>
                    <a:ea typeface="Century Gothic" charset="0"/>
                    <a:cs typeface="Century Gothic" charset="0"/>
                  </a:rPr>
                  <a:t>S</a:t>
                </a:r>
                <a:r>
                  <a:rPr lang="en-GB" kern="1200" dirty="0">
                    <a:latin typeface="Calibri" panose="020F0502020204030204" pitchFamily="34" charset="0"/>
                    <a:ea typeface="Century Gothic" charset="0"/>
                    <a:cs typeface="Century Gothic" charset="0"/>
                  </a:rPr>
                  <a:t>ocial</a:t>
                </a:r>
                <a:r>
                  <a:rPr lang="en-GB" sz="1800" kern="1200" dirty="0">
                    <a:latin typeface="Calibri" panose="020F0502020204030204" pitchFamily="34" charset="0"/>
                    <a:ea typeface="Century Gothic" charset="0"/>
                    <a:cs typeface="Century Gothic" charset="0"/>
                  </a:rPr>
                  <a:t> Interaction and Verbal Communication are Impaired </a:t>
                </a:r>
              </a:p>
            </p:txBody>
          </p:sp>
        </p:grpSp>
        <p:sp>
          <p:nvSpPr>
            <p:cNvPr id="20" name="Rounded Rectangle 19"/>
            <p:cNvSpPr/>
            <p:nvPr/>
          </p:nvSpPr>
          <p:spPr>
            <a:xfrm>
              <a:off x="90614" y="108552"/>
              <a:ext cx="1411356" cy="724918"/>
            </a:xfrm>
            <a:prstGeom prst="roundRect">
              <a:avLst>
                <a:gd name="adj" fmla="val 10000"/>
              </a:avLst>
            </a:prstGeom>
            <a:blipFill>
              <a:blip r:embed="rId2"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
        <p:nvSpPr>
          <p:cNvPr id="19" name="TextBox 18">
            <a:extLst>
              <a:ext uri="{FF2B5EF4-FFF2-40B4-BE49-F238E27FC236}">
                <a16:creationId xmlns:a16="http://schemas.microsoft.com/office/drawing/2014/main" id="{C3152F9F-1536-457A-A9D9-2DE638E4FE83}"/>
              </a:ext>
            </a:extLst>
          </p:cNvPr>
          <p:cNvSpPr txBox="1"/>
          <p:nvPr/>
        </p:nvSpPr>
        <p:spPr>
          <a:xfrm>
            <a:off x="755576" y="1257975"/>
            <a:ext cx="3311206" cy="707886"/>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en-GB" sz="2000" dirty="0">
                <a:latin typeface="Calibri" panose="020F0502020204030204" pitchFamily="34" charset="0"/>
                <a:ea typeface="Century Gothic" charset="0"/>
                <a:cs typeface="Century Gothic" charset="0"/>
              </a:rPr>
              <a:t>Talking on the phone may be difficult</a:t>
            </a:r>
          </a:p>
        </p:txBody>
      </p:sp>
    </p:spTree>
    <p:extLst>
      <p:ext uri="{BB962C8B-B14F-4D97-AF65-F5344CB8AC3E}">
        <p14:creationId xmlns:p14="http://schemas.microsoft.com/office/powerpoint/2010/main" val="1848419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5" grpId="0" animBg="1"/>
      <p:bldP spid="16" grpId="0" animBg="1"/>
      <p:bldP spid="18" grpId="0" animBg="1"/>
      <p:bldP spid="1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p:cNvGraphicFramePr>
            <a:graphicFrameLocks/>
          </p:cNvGraphicFramePr>
          <p:nvPr>
            <p:extLst>
              <p:ext uri="{D42A27DB-BD31-4B8C-83A1-F6EECF244321}">
                <p14:modId xmlns:p14="http://schemas.microsoft.com/office/powerpoint/2010/main" val="698410952"/>
              </p:ext>
            </p:extLst>
          </p:nvPr>
        </p:nvGraphicFramePr>
        <p:xfrm>
          <a:off x="360091" y="1412776"/>
          <a:ext cx="8496944" cy="5157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360091" y="1196752"/>
            <a:ext cx="8496944" cy="830997"/>
          </a:xfrm>
          <a:prstGeom prst="rect">
            <a:avLst/>
          </a:prstGeom>
          <a:noFill/>
        </p:spPr>
        <p:txBody>
          <a:bodyPr wrap="square" rtlCol="0">
            <a:spAutoFit/>
          </a:bodyPr>
          <a:lstStyle/>
          <a:p>
            <a:r>
              <a:rPr lang="en-GB" sz="2400" dirty="0">
                <a:latin typeface="Calibri" panose="020F0502020204030204" pitchFamily="34" charset="0"/>
                <a:ea typeface="Century Gothic" charset="0"/>
                <a:cs typeface="Century Gothic" charset="0"/>
              </a:rPr>
              <a:t>Here are some ways that you can adapt your communication to help autistic people :</a:t>
            </a:r>
          </a:p>
        </p:txBody>
      </p:sp>
      <p:grpSp>
        <p:nvGrpSpPr>
          <p:cNvPr id="9" name="Group 8"/>
          <p:cNvGrpSpPr/>
          <p:nvPr/>
        </p:nvGrpSpPr>
        <p:grpSpPr>
          <a:xfrm>
            <a:off x="35496" y="44624"/>
            <a:ext cx="5940152" cy="890782"/>
            <a:chOff x="0" y="17938"/>
            <a:chExt cx="7056784" cy="906147"/>
          </a:xfrm>
        </p:grpSpPr>
        <p:grpSp>
          <p:nvGrpSpPr>
            <p:cNvPr id="10" name="Group 9"/>
            <p:cNvGrpSpPr/>
            <p:nvPr/>
          </p:nvGrpSpPr>
          <p:grpSpPr>
            <a:xfrm>
              <a:off x="0" y="17938"/>
              <a:ext cx="7056784" cy="906147"/>
              <a:chOff x="0" y="73153"/>
              <a:chExt cx="7056784" cy="906147"/>
            </a:xfrm>
          </p:grpSpPr>
          <p:sp>
            <p:nvSpPr>
              <p:cNvPr id="17" name="Rounded Rectangle 16"/>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8"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dirty="0">
                    <a:latin typeface="Calibri" panose="020F0502020204030204" pitchFamily="34" charset="0"/>
                    <a:ea typeface="Century Gothic" charset="0"/>
                    <a:cs typeface="Century Gothic" charset="0"/>
                  </a:rPr>
                  <a:t>S</a:t>
                </a:r>
                <a:r>
                  <a:rPr lang="en-GB" kern="1200" dirty="0">
                    <a:latin typeface="Calibri" panose="020F0502020204030204" pitchFamily="34" charset="0"/>
                    <a:ea typeface="Century Gothic" charset="0"/>
                    <a:cs typeface="Century Gothic" charset="0"/>
                  </a:rPr>
                  <a:t>ocial</a:t>
                </a:r>
                <a:r>
                  <a:rPr lang="en-GB" sz="1800" kern="1200" dirty="0">
                    <a:latin typeface="Calibri" panose="020F0502020204030204" pitchFamily="34" charset="0"/>
                    <a:ea typeface="Century Gothic" charset="0"/>
                    <a:cs typeface="Century Gothic" charset="0"/>
                  </a:rPr>
                  <a:t> Interaction and Verbal Communication are Impaired </a:t>
                </a:r>
              </a:p>
            </p:txBody>
          </p:sp>
        </p:grpSp>
        <p:sp>
          <p:nvSpPr>
            <p:cNvPr id="11" name="Rounded Rectangle 10"/>
            <p:cNvSpPr/>
            <p:nvPr/>
          </p:nvSpPr>
          <p:spPr>
            <a:xfrm>
              <a:off x="90614" y="108552"/>
              <a:ext cx="1411356" cy="724918"/>
            </a:xfrm>
            <a:prstGeom prst="roundRect">
              <a:avLst>
                <a:gd name="adj" fmla="val 10000"/>
              </a:avLst>
            </a:prstGeom>
            <a:blipFill>
              <a:blip r:embed="rId7"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3414587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p:cNvGraphicFramePr>
            <a:graphicFrameLocks/>
          </p:cNvGraphicFramePr>
          <p:nvPr>
            <p:extLst>
              <p:ext uri="{D42A27DB-BD31-4B8C-83A1-F6EECF244321}">
                <p14:modId xmlns:p14="http://schemas.microsoft.com/office/powerpoint/2010/main" val="2114449805"/>
              </p:ext>
            </p:extLst>
          </p:nvPr>
        </p:nvGraphicFramePr>
        <p:xfrm>
          <a:off x="360091" y="1412776"/>
          <a:ext cx="8496944" cy="5157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360091" y="1196752"/>
            <a:ext cx="8496944" cy="830997"/>
          </a:xfrm>
          <a:prstGeom prst="rect">
            <a:avLst/>
          </a:prstGeom>
          <a:noFill/>
        </p:spPr>
        <p:txBody>
          <a:bodyPr wrap="square" rtlCol="0">
            <a:spAutoFit/>
          </a:bodyPr>
          <a:lstStyle>
            <a:defPPr>
              <a:defRPr lang="en-US"/>
            </a:defPPr>
            <a:lvl1pPr>
              <a:defRPr sz="2400">
                <a:latin typeface="Calibri" panose="020F0502020204030204" pitchFamily="34" charset="0"/>
                <a:ea typeface="Century Gothic" charset="0"/>
                <a:cs typeface="Century Gothic" charset="0"/>
              </a:defRPr>
            </a:lvl1pPr>
          </a:lstStyle>
          <a:p>
            <a:r>
              <a:rPr lang="en-GB" dirty="0"/>
              <a:t>Here are some ways that you can adapt your communication to help autistic people:</a:t>
            </a:r>
          </a:p>
        </p:txBody>
      </p:sp>
      <p:grpSp>
        <p:nvGrpSpPr>
          <p:cNvPr id="9" name="Group 8"/>
          <p:cNvGrpSpPr/>
          <p:nvPr/>
        </p:nvGrpSpPr>
        <p:grpSpPr>
          <a:xfrm>
            <a:off x="35496" y="44624"/>
            <a:ext cx="5940152" cy="890782"/>
            <a:chOff x="0" y="17938"/>
            <a:chExt cx="7056784" cy="906147"/>
          </a:xfrm>
        </p:grpSpPr>
        <p:grpSp>
          <p:nvGrpSpPr>
            <p:cNvPr id="15" name="Group 14"/>
            <p:cNvGrpSpPr/>
            <p:nvPr/>
          </p:nvGrpSpPr>
          <p:grpSpPr>
            <a:xfrm>
              <a:off x="0" y="17938"/>
              <a:ext cx="7056784" cy="906147"/>
              <a:chOff x="0" y="73153"/>
              <a:chExt cx="7056784" cy="906147"/>
            </a:xfrm>
          </p:grpSpPr>
          <p:sp>
            <p:nvSpPr>
              <p:cNvPr id="17" name="Rounded Rectangle 16"/>
              <p:cNvSpPr/>
              <p:nvPr/>
            </p:nvSpPr>
            <p:spPr>
              <a:xfrm>
                <a:off x="0" y="73153"/>
                <a:ext cx="7056784" cy="906147"/>
              </a:xfrm>
              <a:prstGeom prst="roundRect">
                <a:avLst>
                  <a:gd name="adj" fmla="val 100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8" name="Rounded Rectangle 4"/>
              <p:cNvSpPr/>
              <p:nvPr/>
            </p:nvSpPr>
            <p:spPr>
              <a:xfrm>
                <a:off x="1501971" y="73153"/>
                <a:ext cx="5554812" cy="906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GB" sz="2800" b="1" dirty="0">
                    <a:latin typeface="Calibri" panose="020F0502020204030204" pitchFamily="34" charset="0"/>
                    <a:ea typeface="Century Gothic" charset="0"/>
                    <a:cs typeface="Century Gothic" charset="0"/>
                  </a:rPr>
                  <a:t>S</a:t>
                </a:r>
                <a:r>
                  <a:rPr lang="en-GB" kern="1200" dirty="0">
                    <a:latin typeface="Calibri" panose="020F0502020204030204" pitchFamily="34" charset="0"/>
                    <a:ea typeface="Century Gothic" charset="0"/>
                    <a:cs typeface="Century Gothic" charset="0"/>
                  </a:rPr>
                  <a:t>ocial</a:t>
                </a:r>
                <a:r>
                  <a:rPr lang="en-GB" sz="1800" kern="1200" dirty="0">
                    <a:latin typeface="Calibri" panose="020F0502020204030204" pitchFamily="34" charset="0"/>
                    <a:ea typeface="Century Gothic" charset="0"/>
                    <a:cs typeface="Century Gothic" charset="0"/>
                  </a:rPr>
                  <a:t> Interaction and Verbal Communication are Impaired </a:t>
                </a:r>
              </a:p>
            </p:txBody>
          </p:sp>
        </p:grpSp>
        <p:sp>
          <p:nvSpPr>
            <p:cNvPr id="16" name="Rounded Rectangle 15"/>
            <p:cNvSpPr/>
            <p:nvPr/>
          </p:nvSpPr>
          <p:spPr>
            <a:xfrm>
              <a:off x="90614" y="108552"/>
              <a:ext cx="1411356" cy="724918"/>
            </a:xfrm>
            <a:prstGeom prst="roundRect">
              <a:avLst>
                <a:gd name="adj" fmla="val 10000"/>
              </a:avLst>
            </a:prstGeom>
            <a:blipFill>
              <a:blip r:embed="rId7" cstate="print">
                <a:extLst>
                  <a:ext uri="{28A0092B-C50C-407E-A947-70E740481C1C}">
                    <a14:useLocalDpi xmlns:a14="http://schemas.microsoft.com/office/drawing/2010/main" val="0"/>
                  </a:ext>
                </a:extLst>
              </a:blip>
              <a:srcRect/>
              <a:stretch>
                <a:fillRect t="-49000" b="-49000"/>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3003141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theme/theme1.xml><?xml version="1.0" encoding="utf-8"?>
<a:theme xmlns:a="http://schemas.openxmlformats.org/drawingml/2006/main" name="Office Theme">
  <a:themeElements>
    <a:clrScheme name="rainbow matcher">
      <a:dk1>
        <a:srgbClr val="000000"/>
      </a:dk1>
      <a:lt1>
        <a:srgbClr val="FFFFFF"/>
      </a:lt1>
      <a:dk2>
        <a:srgbClr val="464646"/>
      </a:dk2>
      <a:lt2>
        <a:srgbClr val="DEF5FA"/>
      </a:lt2>
      <a:accent1>
        <a:srgbClr val="932092"/>
      </a:accent1>
      <a:accent2>
        <a:srgbClr val="D31F29"/>
      </a:accent2>
      <a:accent3>
        <a:srgbClr val="D5953C"/>
      </a:accent3>
      <a:accent4>
        <a:srgbClr val="D9D721"/>
      </a:accent4>
      <a:accent5>
        <a:srgbClr val="70A33E"/>
      </a:accent5>
      <a:accent6>
        <a:srgbClr val="1A61A2"/>
      </a:accent6>
      <a:hlink>
        <a:srgbClr val="1A61A2"/>
      </a:hlink>
      <a:folHlink>
        <a:srgbClr val="70A33E"/>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6c50f7f4-66d8-485e-84df-f704837f8ff2">
      <UserInfo>
        <DisplayName>Translation Requests</DisplayName>
        <AccountId>118</AccountId>
        <AccountType/>
      </UserInfo>
    </SharedWithUsers>
    <ASD_x0020_3 xmlns="4c4b4a05-e67f-41ba-841a-d2b86b8dea1a"/>
    <_x0041_SD2 xmlns="4c4b4a05-e67f-41ba-841a-d2b86b8dea1a"/>
    <ASD_x0020_4 xmlns="4c4b4a05-e67f-41ba-841a-d2b86b8dea1a"/>
    <_x0041_SD1 xmlns="4c4b4a05-e67f-41ba-841a-d2b86b8dea1a"/>
    <Status xmlns="4c4b4a05-e67f-41ba-841a-d2b86b8dea1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DA652FBAE78D346A790DAA5308633FC" ma:contentTypeVersion="12" ma:contentTypeDescription="Create a new document." ma:contentTypeScope="" ma:versionID="3259b49128238df170f19f26b58acf97">
  <xsd:schema xmlns:xsd="http://www.w3.org/2001/XMLSchema" xmlns:xs="http://www.w3.org/2001/XMLSchema" xmlns:p="http://schemas.microsoft.com/office/2006/metadata/properties" xmlns:ns2="4c4b4a05-e67f-41ba-841a-d2b86b8dea1a" xmlns:ns3="6c50f7f4-66d8-485e-84df-f704837f8ff2" targetNamespace="http://schemas.microsoft.com/office/2006/metadata/properties" ma:root="true" ma:fieldsID="c2fc086202bd861d6e19e0c483e3d552" ns2:_="" ns3:_="">
    <xsd:import namespace="4c4b4a05-e67f-41ba-841a-d2b86b8dea1a"/>
    <xsd:import namespace="6c50f7f4-66d8-485e-84df-f704837f8ff2"/>
    <xsd:element name="properties">
      <xsd:complexType>
        <xsd:sequence>
          <xsd:element name="documentManagement">
            <xsd:complexType>
              <xsd:all>
                <xsd:element ref="ns2:MediaServiceMetadata" minOccurs="0"/>
                <xsd:element ref="ns2:MediaServiceFastMetadata" minOccurs="0"/>
                <xsd:element ref="ns2:_x0041_SD1" minOccurs="0"/>
                <xsd:element ref="ns2:_x0041_SD2" minOccurs="0"/>
                <xsd:element ref="ns2:ASD_x0020_3" minOccurs="0"/>
                <xsd:element ref="ns2:ASD_x0020_4" minOccurs="0"/>
                <xsd:element ref="ns2:MediaServiceDateTaken" minOccurs="0"/>
                <xsd:element ref="ns2:MediaServiceAutoTags" minOccurs="0"/>
                <xsd:element ref="ns3:SharedWithUsers" minOccurs="0"/>
                <xsd:element ref="ns3:SharedWithDetails"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c4b4a05-e67f-41ba-841a-d2b86b8dea1a"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_x0041_SD1" ma:index="10" nillable="true" ma:displayName="ASD1" ma:internalName="_x0041_SD1">
      <xsd:complexType>
        <xsd:complexContent>
          <xsd:extension base="dms:MultiChoice">
            <xsd:sequence>
              <xsd:element name="Value" maxOccurs="unbounded" minOccurs="0" nillable="true">
                <xsd:simpleType>
                  <xsd:restriction base="dms:Choice">
                    <xsd:enumeration value="don't know"/>
                    <xsd:enumeration value="delete"/>
                    <xsd:enumeration value="area or region doc"/>
                    <xsd:enumeration value="assessment and diagnosis children"/>
                    <xsd:enumeration value="best practice"/>
                    <xsd:enumeration value="CMS"/>
                    <xsd:enumeration value="employment"/>
                    <xsd:enumeration value="finance"/>
                    <xsd:enumeration value="image"/>
                    <xsd:enumeration value="integrated autism service"/>
                    <xsd:enumeration value="LIN"/>
                    <xsd:enumeration value="NOMS"/>
                    <xsd:enumeration value="team docs"/>
                    <xsd:enumeration value="training/ presentation"/>
                    <xsd:enumeration value="translation"/>
                    <xsd:enumeration value="website"/>
                    <xsd:enumeration value="WG official docs"/>
                  </xsd:restriction>
                </xsd:simpleType>
              </xsd:element>
            </xsd:sequence>
          </xsd:extension>
        </xsd:complexContent>
      </xsd:complexType>
    </xsd:element>
    <xsd:element name="_x0041_SD2" ma:index="11" nillable="true" ma:displayName="ASD2" ma:description="area or health board" ma:internalName="_x0041_SD2">
      <xsd:complexType>
        <xsd:complexContent>
          <xsd:extension base="dms:MultiChoice">
            <xsd:sequence>
              <xsd:element name="Value" maxOccurs="unbounded" minOccurs="0" nillable="true">
                <xsd:simpleType>
                  <xsd:restriction base="dms:Choice">
                    <xsd:enumeration value="ABMU HB"/>
                    <xsd:enumeration value="Aneurin Bevan"/>
                    <xsd:enumeration value="Anglesey"/>
                    <xsd:enumeration value="Betsi Cadwallader"/>
                    <xsd:enumeration value="Blaenau Gwent"/>
                    <xsd:enumeration value="Bridgend"/>
                    <xsd:enumeration value="Caerphilly"/>
                    <xsd:enumeration value="Cardiff"/>
                    <xsd:enumeration value="Cardiff Vale HB"/>
                    <xsd:enumeration value="Carms"/>
                    <xsd:enumeration value="Ceredigion"/>
                    <xsd:enumeration value="Conwy"/>
                    <xsd:enumeration value="Cwm Taf"/>
                    <xsd:enumeration value="Denbighshire"/>
                    <xsd:enumeration value="Flintshire"/>
                    <xsd:enumeration value="Gwynedd"/>
                    <xsd:enumeration value="Hywel Dda"/>
                    <xsd:enumeration value="Merthyr"/>
                    <xsd:enumeration value="Monmouthshire"/>
                    <xsd:enumeration value="Newport"/>
                    <xsd:enumeration value="NPT"/>
                    <xsd:enumeration value="Pembs"/>
                    <xsd:enumeration value="Powys"/>
                    <xsd:enumeration value="Powys HB"/>
                    <xsd:enumeration value="RCT"/>
                    <xsd:enumeration value="Swansea"/>
                    <xsd:enumeration value="Torfaen"/>
                    <xsd:enumeration value="VoG"/>
                    <xsd:enumeration value="WG"/>
                    <xsd:enumeration value="WLGA"/>
                    <xsd:enumeration value="Wrexham"/>
                  </xsd:restriction>
                </xsd:simpleType>
              </xsd:element>
            </xsd:sequence>
          </xsd:extension>
        </xsd:complexContent>
      </xsd:complexType>
    </xsd:element>
    <xsd:element name="ASD_x0020_3" ma:index="12" nillable="true" ma:displayName="ASD 3" ma:description="schemes and web areas" ma:internalName="ASD_x0020_3">
      <xsd:complexType>
        <xsd:complexContent>
          <xsd:extension base="dms:MultiChoice">
            <xsd:sequence>
              <xsd:element name="Value" maxOccurs="unbounded" minOccurs="0" nillable="true">
                <xsd:simpleType>
                  <xsd:restriction base="dms:Choice">
                    <xsd:enumeration value="ASD aware"/>
                    <xsd:enumeration value="can you see me"/>
                    <xsd:enumeration value="Clinician toolkit ADHD child"/>
                    <xsd:enumeration value="Clinician toolkit ASD adult"/>
                    <xsd:enumeration value="Clinician toolkit ASD child"/>
                    <xsd:enumeration value="CMS"/>
                    <xsd:enumeration value="emergency services"/>
                    <xsd:enumeration value="further education"/>
                    <xsd:enumeration value="growing with autism"/>
                    <xsd:enumeration value="health and social care"/>
                    <xsd:enumeration value="housing"/>
                    <xsd:enumeration value="IAS"/>
                    <xsd:enumeration value="LA pages"/>
                    <xsd:enumeration value="learning with autism"/>
                    <xsd:enumeration value="leisure"/>
                    <xsd:enumeration value="living with autism"/>
                    <xsd:enumeration value="Practitioner toolkit ADHD adult"/>
                    <xsd:enumeration value="Practitioner toolkit ASD Adult"/>
                    <xsd:enumeration value="Practitioner toolkit ASD child"/>
                    <xsd:enumeration value="secure area"/>
                    <xsd:enumeration value="service directory"/>
                    <xsd:enumeration value="Strategy area"/>
                    <xsd:enumeration value="training directory"/>
                    <xsd:enumeration value="working with autism"/>
                  </xsd:restriction>
                </xsd:simpleType>
              </xsd:element>
            </xsd:sequence>
          </xsd:extension>
        </xsd:complexContent>
      </xsd:complexType>
    </xsd:element>
    <xsd:element name="ASD_x0020_4" ma:index="13" nillable="true" ma:displayName="ASD 4" ma:description="IAS sub categories" ma:internalName="ASD_x0020_4">
      <xsd:complexType>
        <xsd:complexContent>
          <xsd:extension base="dms:MultiChoice">
            <xsd:sequence>
              <xsd:element name="Value" maxOccurs="unbounded" minOccurs="0" nillable="true">
                <xsd:simpleType>
                  <xsd:restriction base="dms:Choice">
                    <xsd:enumeration value="data collection"/>
                    <xsd:enumeration value="ISPs"/>
                    <xsd:enumeration value="newsletters"/>
                    <xsd:enumeration value="presentations"/>
                    <xsd:enumeration value="reporting"/>
                    <xsd:enumeration value="template documents"/>
                  </xsd:restriction>
                </xsd:simpleType>
              </xsd:element>
            </xsd:sequence>
          </xsd:extension>
        </xsd:complexContent>
      </xsd:complex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Status" ma:index="18" nillable="true" ma:displayName="ASD 5" ma:format="Dropdown" ma:internalName="Status">
      <xsd:simpleType>
        <xsd:restriction base="dms:Choice">
          <xsd:enumeration value="Draft"/>
          <xsd:enumeration value="Final"/>
        </xsd:restriction>
      </xsd:simpleType>
    </xsd:element>
  </xsd:schema>
  <xsd:schema xmlns:xsd="http://www.w3.org/2001/XMLSchema" xmlns:xs="http://www.w3.org/2001/XMLSchema" xmlns:dms="http://schemas.microsoft.com/office/2006/documentManagement/types" xmlns:pc="http://schemas.microsoft.com/office/infopath/2007/PartnerControls" targetNamespace="6c50f7f4-66d8-485e-84df-f704837f8ff2" elementFormDefault="qualified">
    <xsd:import namespace="http://schemas.microsoft.com/office/2006/documentManagement/types"/>
    <xsd:import namespace="http://schemas.microsoft.com/office/infopath/2007/PartnerControls"/>
    <xsd:element name="SharedWithUsers" ma:index="16"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8A7AE1E-F3D5-4A95-90A9-DE81DFAD9381}">
  <ds:schemaRefs>
    <ds:schemaRef ds:uri="http://purl.org/dc/elements/1.1/"/>
    <ds:schemaRef ds:uri="http://schemas.microsoft.com/office/2006/metadata/properties"/>
    <ds:schemaRef ds:uri="6c50f7f4-66d8-485e-84df-f704837f8ff2"/>
    <ds:schemaRef ds:uri="http://schemas.microsoft.com/office/2006/documentManagement/types"/>
    <ds:schemaRef ds:uri="http://purl.org/dc/terms/"/>
    <ds:schemaRef ds:uri="http://schemas.openxmlformats.org/package/2006/metadata/core-properties"/>
    <ds:schemaRef ds:uri="http://purl.org/dc/dcmitype/"/>
    <ds:schemaRef ds:uri="4c4b4a05-e67f-41ba-841a-d2b86b8dea1a"/>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E75D7D07-01DE-43A0-9700-683C895916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c4b4a05-e67f-41ba-841a-d2b86b8dea1a"/>
    <ds:schemaRef ds:uri="6c50f7f4-66d8-485e-84df-f704837f8f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6E27D77-EAA7-49DF-A1AB-349876E189E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9557</TotalTime>
  <Words>2367</Words>
  <Application>Microsoft Office PowerPoint</Application>
  <PresentationFormat>On-screen Show (4:3)</PresentationFormat>
  <Paragraphs>217</Paragraphs>
  <Slides>31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Century Gothic</vt:lpstr>
      <vt:lpstr>Times New Roman</vt:lpstr>
      <vt:lpstr>Office Theme</vt:lpstr>
      <vt:lpstr>An Introduction to Autism for Housing Providers</vt:lpstr>
      <vt:lpstr>Autism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johanna</dc:creator>
  <cp:lastModifiedBy>Gabriela Worgan</cp:lastModifiedBy>
  <cp:revision>158</cp:revision>
  <cp:lastPrinted>2017-01-04T11:44:35Z</cp:lastPrinted>
  <dcterms:created xsi:type="dcterms:W3CDTF">2015-01-12T09:34:45Z</dcterms:created>
  <dcterms:modified xsi:type="dcterms:W3CDTF">2017-11-24T11:12:49Z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0x0101007DA652FBAE78D346A790DAA5308633FC</vt:lpwstr>
  </property>
</Properties>
</file>