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7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308" r:id="rId7"/>
    <p:sldId id="366" r:id="rId8"/>
    <p:sldId id="367" r:id="rId9"/>
    <p:sldId id="364" r:id="rId10"/>
    <p:sldId id="533" r:id="rId11"/>
    <p:sldId id="371" r:id="rId12"/>
    <p:sldId id="369" r:id="rId13"/>
    <p:sldId id="335" r:id="rId14"/>
    <p:sldId id="381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534" r:id="rId23"/>
    <p:sldId id="535" r:id="rId24"/>
    <p:sldId id="383" r:id="rId25"/>
    <p:sldId id="277" r:id="rId26"/>
    <p:sldId id="385" r:id="rId27"/>
    <p:sldId id="386" r:id="rId28"/>
    <p:sldId id="387" r:id="rId29"/>
    <p:sldId id="541" r:id="rId3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Thomas" initials="WT" lastIdx="1" clrIdx="0">
    <p:extLst>
      <p:ext uri="{19B8F6BF-5375-455C-9EA6-DF929625EA0E}">
        <p15:presenceInfo xmlns:p15="http://schemas.microsoft.com/office/powerpoint/2012/main" userId="S::wendy.thomas@wlga.gov.uk::106d338f-cb59-408a-94a5-2e7e42e2636c" providerId="AD"/>
      </p:ext>
    </p:extLst>
  </p:cmAuthor>
  <p:cmAuthor id="2" name="Frances Rees" initials="FR" lastIdx="1" clrIdx="1">
    <p:extLst>
      <p:ext uri="{19B8F6BF-5375-455C-9EA6-DF929625EA0E}">
        <p15:presenceInfo xmlns:p15="http://schemas.microsoft.com/office/powerpoint/2012/main" userId="S::frances.rees@WLGA.GOV.UK::3a8baba9-7c87-4ce8-a43c-55d485c6c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2A2"/>
    <a:srgbClr val="70A43E"/>
    <a:srgbClr val="D5963C"/>
    <a:srgbClr val="D41F29"/>
    <a:srgbClr val="6D1687"/>
    <a:srgbClr val="002FCD"/>
    <a:srgbClr val="2F0BB1"/>
    <a:srgbClr val="336600"/>
    <a:srgbClr val="006600"/>
    <a:srgbClr val="DAD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CC422-9FA1-48FE-878E-74509204ABB9}" v="1" dt="2020-09-25T15:44:25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112" autoAdjust="0"/>
  </p:normalViewPr>
  <p:slideViewPr>
    <p:cSldViewPr>
      <p:cViewPr varScale="1">
        <p:scale>
          <a:sx n="85" d="100"/>
          <a:sy n="85" d="100"/>
        </p:scale>
        <p:origin x="6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" userId="2e09a066-2f63-4b4c-99ad-7e038345d260" providerId="ADAL" clId="{E6BCC422-9FA1-48FE-878E-74509204ABB9}"/>
    <pc:docChg chg="undo custSel modSld">
      <pc:chgData name="Tracy" userId="2e09a066-2f63-4b4c-99ad-7e038345d260" providerId="ADAL" clId="{E6BCC422-9FA1-48FE-878E-74509204ABB9}" dt="2020-09-25T15:48:41.604" v="44" actId="1076"/>
      <pc:docMkLst>
        <pc:docMk/>
      </pc:docMkLst>
      <pc:sldChg chg="modSp mod">
        <pc:chgData name="Tracy" userId="2e09a066-2f63-4b4c-99ad-7e038345d260" providerId="ADAL" clId="{E6BCC422-9FA1-48FE-878E-74509204ABB9}" dt="2020-09-25T15:43:14.224" v="0"/>
        <pc:sldMkLst>
          <pc:docMk/>
          <pc:sldMk cId="3056352921" sldId="308"/>
        </pc:sldMkLst>
        <pc:spChg chg="mod">
          <ac:chgData name="Tracy" userId="2e09a066-2f63-4b4c-99ad-7e038345d260" providerId="ADAL" clId="{E6BCC422-9FA1-48FE-878E-74509204ABB9}" dt="2020-09-25T15:43:14.224" v="0"/>
          <ac:spMkLst>
            <pc:docMk/>
            <pc:sldMk cId="3056352921" sldId="308"/>
            <ac:spMk id="3" creationId="{00000000-0000-0000-0000-000000000000}"/>
          </ac:spMkLst>
        </pc:spChg>
      </pc:sldChg>
      <pc:sldChg chg="modSp mod">
        <pc:chgData name="Tracy" userId="2e09a066-2f63-4b4c-99ad-7e038345d260" providerId="ADAL" clId="{E6BCC422-9FA1-48FE-878E-74509204ABB9}" dt="2020-09-25T15:44:03.544" v="2" actId="6549"/>
        <pc:sldMkLst>
          <pc:docMk/>
          <pc:sldMk cId="90201939" sldId="371"/>
        </pc:sldMkLst>
        <pc:spChg chg="mod">
          <ac:chgData name="Tracy" userId="2e09a066-2f63-4b4c-99ad-7e038345d260" providerId="ADAL" clId="{E6BCC422-9FA1-48FE-878E-74509204ABB9}" dt="2020-09-25T15:44:03.544" v="2" actId="6549"/>
          <ac:spMkLst>
            <pc:docMk/>
            <pc:sldMk cId="90201939" sldId="371"/>
            <ac:spMk id="6" creationId="{FB294509-B14D-41E0-A6D7-003F23399676}"/>
          </ac:spMkLst>
        </pc:spChg>
      </pc:sldChg>
      <pc:sldChg chg="modSp mod">
        <pc:chgData name="Tracy" userId="2e09a066-2f63-4b4c-99ad-7e038345d260" providerId="ADAL" clId="{E6BCC422-9FA1-48FE-878E-74509204ABB9}" dt="2020-09-25T15:48:41.604" v="44" actId="1076"/>
        <pc:sldMkLst>
          <pc:docMk/>
          <pc:sldMk cId="1716020814" sldId="387"/>
        </pc:sldMkLst>
        <pc:spChg chg="mod">
          <ac:chgData name="Tracy" userId="2e09a066-2f63-4b4c-99ad-7e038345d260" providerId="ADAL" clId="{E6BCC422-9FA1-48FE-878E-74509204ABB9}" dt="2020-09-25T15:47:29.634" v="19" actId="20577"/>
          <ac:spMkLst>
            <pc:docMk/>
            <pc:sldMk cId="1716020814" sldId="387"/>
            <ac:spMk id="2" creationId="{7A6B11E2-C44D-46DA-B18E-720E2130C5BE}"/>
          </ac:spMkLst>
        </pc:spChg>
        <pc:spChg chg="mod">
          <ac:chgData name="Tracy" userId="2e09a066-2f63-4b4c-99ad-7e038345d260" providerId="ADAL" clId="{E6BCC422-9FA1-48FE-878E-74509204ABB9}" dt="2020-09-25T15:48:15.976" v="39" actId="6549"/>
          <ac:spMkLst>
            <pc:docMk/>
            <pc:sldMk cId="1716020814" sldId="387"/>
            <ac:spMk id="7" creationId="{8FE8672B-F460-4840-9675-86D842BAA38E}"/>
          </ac:spMkLst>
        </pc:spChg>
        <pc:picChg chg="mod">
          <ac:chgData name="Tracy" userId="2e09a066-2f63-4b4c-99ad-7e038345d260" providerId="ADAL" clId="{E6BCC422-9FA1-48FE-878E-74509204ABB9}" dt="2020-09-25T15:48:41.604" v="44" actId="1076"/>
          <ac:picMkLst>
            <pc:docMk/>
            <pc:sldMk cId="1716020814" sldId="387"/>
            <ac:picMk id="3" creationId="{B99EEFAE-B6FF-4524-83E4-2C2843D1AC8C}"/>
          </ac:picMkLst>
        </pc:picChg>
        <pc:picChg chg="mod">
          <ac:chgData name="Tracy" userId="2e09a066-2f63-4b4c-99ad-7e038345d260" providerId="ADAL" clId="{E6BCC422-9FA1-48FE-878E-74509204ABB9}" dt="2020-09-25T15:48:35.924" v="43" actId="1076"/>
          <ac:picMkLst>
            <pc:docMk/>
            <pc:sldMk cId="1716020814" sldId="387"/>
            <ac:picMk id="4" creationId="{2712AE30-A52F-4111-B9B4-5C65D125CA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5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B22A-4E07-404B-B229-78FD9D9CB8EE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5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02DA-0026-4741-AAA4-EBB201A39E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6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5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D87F-D481-4644-99AF-EB89E0DE7CBF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65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37" y="4751168"/>
            <a:ext cx="5392443" cy="3887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5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2021-4503-4506-9F2A-360A2634BE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77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27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62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3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slide stated- “Want a reliable, accurate employee- Employ someone with autism”. Whilst I agree, this a massive generalisation, so changed to Why employ an autistic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2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sure if we need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2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9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 links to Temple Grandin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9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93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93E59-29C7-4A4B-8679-50ECDA216036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179962-23F7-43FD-9E4A-3872A817E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3BF5FC-7007-4828-B70F-46B8823CDCC3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449868-2144-4AE1-912C-C680446D4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3C6EF2-719E-46CB-8563-F9934AEE603B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AAFBB9-6FCE-4C04-A00E-9B260138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0106A9-9626-48B2-BACF-F96847D46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27996B-6933-4A62-966A-17A3AE24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BD4176-3752-4C34-AA86-6B2A9DCD4E00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8137E-889A-4E77-AAF3-537BFD8C5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B2C6C-AC2D-42CD-8A2A-3C3122B67B09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0D7370-050B-4A02-B543-D00C6E999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6D4E4-70AE-4813-98E0-75BA66FD7BB4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2E11DF-0B27-48E9-900B-BFF254D3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CF47F-214B-470F-B76B-2985096EDC07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0A80A2-D348-464E-9CE1-AE5FC88C6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FFF80-A7CA-4171-AC49-D1562EF4EA8D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87A56D-C8FE-4333-9824-D4E73F824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594B2-DA98-404B-AB27-DDD5EF8DFC4A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07F7D0-4E2F-45E0-8974-0EDA5A653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61CE3-C4A9-45AF-AF44-8492E4487BF5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238C10-B655-480F-973D-D229C90A1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75" y="15208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/>
          <a:srcRect l="5703" t="28468" r="11019" b="38376"/>
          <a:stretch/>
        </p:blipFill>
        <p:spPr>
          <a:xfrm>
            <a:off x="1832195" y="6525344"/>
            <a:ext cx="3384376" cy="33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/>
          <a:srcRect l="6601" t="28468" r="48229" b="38376"/>
          <a:stretch/>
        </p:blipFill>
        <p:spPr>
          <a:xfrm>
            <a:off x="0" y="6525344"/>
            <a:ext cx="1835696" cy="332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7" y="186215"/>
            <a:ext cx="2882771" cy="58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l="5703" t="28468" r="11019" b="38376"/>
          <a:stretch/>
        </p:blipFill>
        <p:spPr>
          <a:xfrm>
            <a:off x="5551213" y="6525344"/>
            <a:ext cx="3384376" cy="332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/>
          <a:srcRect l="42912" t="28468" r="48316" b="38376"/>
          <a:stretch/>
        </p:blipFill>
        <p:spPr>
          <a:xfrm>
            <a:off x="5202308" y="6525344"/>
            <a:ext cx="356539" cy="332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/>
          <a:srcRect l="42912" t="28468" r="51597" b="38376"/>
          <a:stretch/>
        </p:blipFill>
        <p:spPr>
          <a:xfrm>
            <a:off x="8920825" y="6525344"/>
            <a:ext cx="223176" cy="332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B5A42-EE56-4CED-AA52-007DBEB7CAE9}"/>
              </a:ext>
            </a:extLst>
          </p:cNvPr>
          <p:cNvSpPr/>
          <p:nvPr userDrawn="1"/>
        </p:nvSpPr>
        <p:spPr>
          <a:xfrm>
            <a:off x="4362698" y="73554"/>
            <a:ext cx="46805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4DC375-4CA8-4E43-BFFD-A0F0F14729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73554"/>
            <a:ext cx="1590898" cy="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en/i-am-autistic/resources-for-you/can-you-see-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en/parents-carers/what-is-autis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autismwales.org/en/parents-carers/information-for-parents-carers/living-with-autism-film/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en/integrated-autism-servic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C16E-9273-431F-8142-F4497DCF4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F30401-407C-43FE-A621-3C1ECE83E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720080"/>
            <a:ext cx="9144000" cy="1656184"/>
          </a:xfr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b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6000" dirty="0">
                <a:solidFill>
                  <a:srgbClr val="002FCD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S</a:t>
            </a:r>
            <a:r>
              <a:rPr lang="en-GB" sz="6000" dirty="0">
                <a:solidFill>
                  <a:srgbClr val="002FCD"/>
                </a:solidFill>
              </a:rPr>
              <a:t>upporting autistic people in employment</a:t>
            </a:r>
            <a:endParaRPr lang="en-GB" sz="6000" dirty="0">
              <a:solidFill>
                <a:srgbClr val="002FCD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CA462-4C05-4C79-A0DB-40AB66BC438F}"/>
              </a:ext>
            </a:extLst>
          </p:cNvPr>
          <p:cNvSpPr/>
          <p:nvPr/>
        </p:nvSpPr>
        <p:spPr>
          <a:xfrm>
            <a:off x="1619670" y="3096343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6D1687"/>
                </a:solidFill>
              </a:rPr>
              <a:t>Human Resources Training</a:t>
            </a:r>
          </a:p>
        </p:txBody>
      </p:sp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D846E2A8-F536-4273-9746-680D81BA9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9" y="4337920"/>
            <a:ext cx="61016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CD98-1F0F-4C20-8BB3-704F4D13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739" y="1748368"/>
            <a:ext cx="597666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spc="100" dirty="0">
                <a:cs typeface="Times New Roman"/>
              </a:rPr>
              <a:t>Autistic people may </a:t>
            </a:r>
            <a:r>
              <a:rPr lang="en-GB" sz="1800" b="1" spc="200" dirty="0">
                <a:cs typeface="Times New Roman"/>
              </a:rPr>
              <a:t>have </a:t>
            </a:r>
            <a:r>
              <a:rPr lang="en-GB" sz="1800" b="1" spc="150" dirty="0">
                <a:cs typeface="Times New Roman"/>
              </a:rPr>
              <a:t>difficulties </a:t>
            </a:r>
            <a:r>
              <a:rPr lang="en-GB" sz="1800" b="1" spc="55" dirty="0">
                <a:cs typeface="Times New Roman"/>
              </a:rPr>
              <a:t>in  </a:t>
            </a:r>
            <a:r>
              <a:rPr lang="en-GB" sz="1800" b="1" spc="80" dirty="0">
                <a:cs typeface="Times New Roman"/>
              </a:rPr>
              <a:t>social </a:t>
            </a:r>
            <a:r>
              <a:rPr lang="en-GB" sz="1800" b="1" spc="140" dirty="0">
                <a:cs typeface="Times New Roman"/>
              </a:rPr>
              <a:t>communication.</a:t>
            </a:r>
            <a:r>
              <a:rPr lang="en-GB" sz="1800" b="1" spc="-280" dirty="0">
                <a:cs typeface="Times New Roman"/>
              </a:rPr>
              <a:t> </a:t>
            </a:r>
            <a:r>
              <a:rPr lang="en-GB" sz="1800" b="1" spc="110" dirty="0">
                <a:cs typeface="Times New Roman"/>
              </a:rPr>
              <a:t>The</a:t>
            </a:r>
            <a:r>
              <a:rPr lang="en-GB" sz="1800" b="1" spc="-130" dirty="0">
                <a:cs typeface="Times New Roman"/>
              </a:rPr>
              <a:t> </a:t>
            </a:r>
            <a:r>
              <a:rPr lang="en-GB" sz="1800" b="1" spc="120" dirty="0">
                <a:cs typeface="Times New Roman"/>
              </a:rPr>
              <a:t>way </a:t>
            </a:r>
            <a:r>
              <a:rPr lang="en-GB" sz="1800" b="1" spc="55" dirty="0">
                <a:cs typeface="Times New Roman"/>
              </a:rPr>
              <a:t>in </a:t>
            </a:r>
            <a:r>
              <a:rPr lang="en-GB" sz="1800" b="1" spc="114" dirty="0">
                <a:cs typeface="Times New Roman"/>
              </a:rPr>
              <a:t>which </a:t>
            </a:r>
            <a:r>
              <a:rPr lang="en-GB" sz="1800" b="1" spc="95" dirty="0">
                <a:cs typeface="Times New Roman"/>
              </a:rPr>
              <a:t>the  </a:t>
            </a:r>
            <a:r>
              <a:rPr lang="en-GB" sz="1800" b="1" spc="140" dirty="0">
                <a:cs typeface="Times New Roman"/>
              </a:rPr>
              <a:t>person</a:t>
            </a:r>
            <a:r>
              <a:rPr lang="en-GB" sz="1800" b="1" spc="120" dirty="0">
                <a:cs typeface="Times New Roman"/>
              </a:rPr>
              <a:t> </a:t>
            </a:r>
            <a:r>
              <a:rPr lang="en-GB" sz="1800" b="1" spc="70" dirty="0">
                <a:cs typeface="Times New Roman"/>
              </a:rPr>
              <a:t>is</a:t>
            </a:r>
            <a:r>
              <a:rPr lang="en-GB" sz="1800" b="1" spc="-155" dirty="0">
                <a:cs typeface="Times New Roman"/>
              </a:rPr>
              <a:t> </a:t>
            </a:r>
            <a:r>
              <a:rPr lang="en-GB" sz="1800" b="1" spc="110" dirty="0">
                <a:cs typeface="Times New Roman"/>
              </a:rPr>
              <a:t>affected</a:t>
            </a:r>
            <a:r>
              <a:rPr lang="en-GB" sz="1800" b="1" spc="125" dirty="0">
                <a:cs typeface="Times New Roman"/>
              </a:rPr>
              <a:t> </a:t>
            </a:r>
            <a:r>
              <a:rPr lang="en-GB" sz="1800" b="1" spc="170" dirty="0">
                <a:cs typeface="Times New Roman"/>
              </a:rPr>
              <a:t>varies.</a:t>
            </a:r>
            <a:r>
              <a:rPr lang="en-GB" sz="1800" b="1" spc="-140" dirty="0">
                <a:cs typeface="Times New Roman"/>
              </a:rPr>
              <a:t> </a:t>
            </a:r>
            <a:r>
              <a:rPr lang="en-GB" sz="1800" b="1" spc="100" dirty="0">
                <a:cs typeface="Times New Roman"/>
              </a:rPr>
              <a:t>These</a:t>
            </a:r>
            <a:r>
              <a:rPr lang="en-GB" sz="1800" b="1" spc="5" dirty="0">
                <a:cs typeface="Times New Roman"/>
              </a:rPr>
              <a:t> </a:t>
            </a:r>
            <a:r>
              <a:rPr lang="en-GB" sz="1800" b="1" spc="55" dirty="0">
                <a:cs typeface="Times New Roman"/>
              </a:rPr>
              <a:t>difficulties can include</a:t>
            </a:r>
            <a:r>
              <a:rPr lang="en-GB" sz="1800" b="1" spc="180" dirty="0">
                <a:cs typeface="Times New Roman"/>
              </a:rPr>
              <a:t>:</a:t>
            </a:r>
            <a:endParaRPr lang="en-GB" sz="1800" b="1" dirty="0">
              <a:cs typeface="Times New Roman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7DE345F-A24F-4A5A-BC00-8F8CA87A72B5}"/>
              </a:ext>
            </a:extLst>
          </p:cNvPr>
          <p:cNvSpPr/>
          <p:nvPr/>
        </p:nvSpPr>
        <p:spPr>
          <a:xfrm>
            <a:off x="395536" y="1306858"/>
            <a:ext cx="2179025" cy="2122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BDC17-4AE3-498F-B199-E25B8E2FD680}"/>
              </a:ext>
            </a:extLst>
          </p:cNvPr>
          <p:cNvSpPr txBox="1"/>
          <p:nvPr/>
        </p:nvSpPr>
        <p:spPr>
          <a:xfrm>
            <a:off x="179512" y="579727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</a:rPr>
              <a:t>Social Communication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B26D0B-0268-4F61-BDF0-95639AE8D946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C9F8A918-D9A5-427C-907D-D3EBE37C1DEA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ABDC0656-7A4E-46D7-B2F7-D9E672D7A76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Freeform 7">
            <a:extLst>
              <a:ext uri="{FF2B5EF4-FFF2-40B4-BE49-F238E27FC236}">
                <a16:creationId xmlns:a16="http://schemas.microsoft.com/office/drawing/2014/main" id="{8234ADEA-4462-46ED-B388-976C58CDB1CF}"/>
              </a:ext>
            </a:extLst>
          </p:cNvPr>
          <p:cNvSpPr/>
          <p:nvPr/>
        </p:nvSpPr>
        <p:spPr>
          <a:xfrm>
            <a:off x="755576" y="3487965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1666A4"/>
                </a:solidFill>
              </a:rPr>
              <a:t>language</a:t>
            </a:r>
            <a:r>
              <a:rPr lang="en-GB" sz="32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CE7046F7-8E4A-4158-BE28-07A2CF7BA6CC}"/>
              </a:ext>
            </a:extLst>
          </p:cNvPr>
          <p:cNvSpPr/>
          <p:nvPr/>
        </p:nvSpPr>
        <p:spPr>
          <a:xfrm>
            <a:off x="4665275" y="5893598"/>
            <a:ext cx="4570724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61AB38"/>
                </a:solidFill>
              </a:rPr>
              <a:t>tone of voice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EF4F6AC-61C1-4915-B7E2-662F21ADB0DB}"/>
              </a:ext>
            </a:extLst>
          </p:cNvPr>
          <p:cNvSpPr/>
          <p:nvPr/>
        </p:nvSpPr>
        <p:spPr>
          <a:xfrm>
            <a:off x="2441063" y="5003584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D40429"/>
                </a:solidFill>
              </a:rPr>
              <a:t>eye contact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A45460B2-ABAF-4274-844B-74C349B8BEDB}"/>
              </a:ext>
            </a:extLst>
          </p:cNvPr>
          <p:cNvSpPr/>
          <p:nvPr/>
        </p:nvSpPr>
        <p:spPr>
          <a:xfrm>
            <a:off x="179512" y="4448535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DB9C2D"/>
                </a:solidFill>
              </a:rPr>
              <a:t>gestures</a:t>
            </a: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F8C05427-2C7A-4E5C-8FFB-888B91644B18}"/>
              </a:ext>
            </a:extLst>
          </p:cNvPr>
          <p:cNvSpPr/>
          <p:nvPr/>
        </p:nvSpPr>
        <p:spPr>
          <a:xfrm>
            <a:off x="5198963" y="2997997"/>
            <a:ext cx="3430347" cy="39966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DB9C2D"/>
                </a:solidFill>
              </a:rPr>
              <a:t>speech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63C38CB-4E47-4B7D-A3CB-43C285F883B0}"/>
              </a:ext>
            </a:extLst>
          </p:cNvPr>
          <p:cNvSpPr/>
          <p:nvPr/>
        </p:nvSpPr>
        <p:spPr>
          <a:xfrm>
            <a:off x="4309345" y="4056386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61AB38"/>
                </a:solidFill>
              </a:rPr>
              <a:t>facial expression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E16B7ADA-C8D9-4F35-85EF-D396535C4EFD}"/>
              </a:ext>
            </a:extLst>
          </p:cNvPr>
          <p:cNvSpPr/>
          <p:nvPr/>
        </p:nvSpPr>
        <p:spPr>
          <a:xfrm>
            <a:off x="23736" y="5845351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D40429"/>
                </a:solidFill>
              </a:rPr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18710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A8F93E-D0EA-4810-9E02-7E187BAE7127}"/>
              </a:ext>
            </a:extLst>
          </p:cNvPr>
          <p:cNvSpPr txBox="1"/>
          <p:nvPr/>
        </p:nvSpPr>
        <p:spPr>
          <a:xfrm>
            <a:off x="107504" y="89337"/>
            <a:ext cx="7426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</a:rPr>
              <a:t>When communicating with an autistic person you should: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414F6-3647-4DC3-BFFD-3F5BA008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67841"/>
            <a:ext cx="3693160" cy="52831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A2B2F5-17D8-4C7C-97A6-15937510645A}"/>
              </a:ext>
            </a:extLst>
          </p:cNvPr>
          <p:cNvSpPr txBox="1"/>
          <p:nvPr/>
        </p:nvSpPr>
        <p:spPr>
          <a:xfrm>
            <a:off x="1835696" y="174851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256530" algn="l"/>
              </a:tabLst>
            </a:pPr>
            <a:r>
              <a:rPr lang="en-GB" sz="1800" dirty="0">
                <a:cs typeface="Times New Roman"/>
              </a:rPr>
              <a:t>Avoid figurative language, metaphors and idioms can be confusing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FB5185-D4B7-4EB7-AD15-609320DF2F7D}"/>
              </a:ext>
            </a:extLst>
          </p:cNvPr>
          <p:cNvSpPr txBox="1"/>
          <p:nvPr/>
        </p:nvSpPr>
        <p:spPr>
          <a:xfrm>
            <a:off x="3923928" y="29969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specific and avoid ambiguity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5D871-2C05-4AE7-ADBA-285012BB2BA7}"/>
              </a:ext>
            </a:extLst>
          </p:cNvPr>
          <p:cNvSpPr txBox="1"/>
          <p:nvPr/>
        </p:nvSpPr>
        <p:spPr>
          <a:xfrm>
            <a:off x="2125553" y="3955109"/>
            <a:ext cx="5400600" cy="63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22860">
              <a:lnSpc>
                <a:spcPct val="102499"/>
              </a:lnSpc>
              <a:spcBef>
                <a:spcPts val="50"/>
              </a:spcBef>
            </a:pPr>
            <a:r>
              <a:rPr lang="en-GB" spc="70" dirty="0">
                <a:cs typeface="Times New Roman"/>
              </a:rPr>
              <a:t>Not rely on gesture, body language or facial expression to convey or emphasise a point</a:t>
            </a:r>
            <a:endParaRPr lang="en-GB" dirty="0"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CCDAA-9697-425B-9AF6-931CFA153449}"/>
              </a:ext>
            </a:extLst>
          </p:cNvPr>
          <p:cNvSpPr txBox="1"/>
          <p:nvPr/>
        </p:nvSpPr>
        <p:spPr>
          <a:xfrm>
            <a:off x="3923928" y="518437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a calm and consistent tone of voice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90AEB-D670-4593-9015-EA08F82F2AD8}"/>
              </a:ext>
            </a:extLst>
          </p:cNvPr>
          <p:cNvSpPr txBox="1"/>
          <p:nvPr/>
        </p:nvSpPr>
        <p:spPr>
          <a:xfrm>
            <a:off x="2210482" y="609503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Recognise that avoiding eye contact is not a sign of  disinterest or  rudeness </a:t>
            </a:r>
          </a:p>
        </p:txBody>
      </p:sp>
    </p:spTree>
    <p:extLst>
      <p:ext uri="{BB962C8B-B14F-4D97-AF65-F5344CB8AC3E}">
        <p14:creationId xmlns:p14="http://schemas.microsoft.com/office/powerpoint/2010/main" val="263687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67E07A-EFDB-4672-BFCE-5DD83CB77B19}"/>
              </a:ext>
            </a:extLst>
          </p:cNvPr>
          <p:cNvSpPr txBox="1"/>
          <p:nvPr/>
        </p:nvSpPr>
        <p:spPr>
          <a:xfrm>
            <a:off x="2947935" y="1717509"/>
            <a:ext cx="5508104" cy="1204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-5080">
              <a:lnSpc>
                <a:spcPct val="102499"/>
              </a:lnSpc>
              <a:spcBef>
                <a:spcPts val="50"/>
              </a:spcBef>
              <a:tabLst>
                <a:tab pos="3660140" algn="l"/>
              </a:tabLst>
            </a:pPr>
            <a:r>
              <a:rPr lang="en-GB" b="1" spc="90" dirty="0">
                <a:cs typeface="Times New Roman"/>
              </a:rPr>
              <a:t>Autistic people may </a:t>
            </a:r>
            <a:r>
              <a:rPr lang="en-GB" sz="1800" b="1" spc="200" dirty="0">
                <a:cs typeface="Times New Roman"/>
              </a:rPr>
              <a:t>have difficulties</a:t>
            </a:r>
            <a:r>
              <a:rPr lang="en-GB" sz="1800" b="1" spc="150" dirty="0">
                <a:cs typeface="Times New Roman"/>
              </a:rPr>
              <a:t> </a:t>
            </a:r>
            <a:r>
              <a:rPr lang="en-GB" b="1" spc="55" dirty="0">
                <a:cs typeface="Times New Roman"/>
              </a:rPr>
              <a:t>with</a:t>
            </a:r>
            <a:r>
              <a:rPr lang="en-GB" sz="1800" b="1" spc="55" dirty="0">
                <a:cs typeface="Times New Roman"/>
              </a:rPr>
              <a:t>  </a:t>
            </a:r>
            <a:r>
              <a:rPr lang="en-GB" sz="1800" b="1" spc="80" dirty="0">
                <a:cs typeface="Times New Roman"/>
              </a:rPr>
              <a:t>social </a:t>
            </a:r>
            <a:r>
              <a:rPr lang="en-GB" sz="1800" b="1" spc="140" dirty="0">
                <a:cs typeface="Times New Roman"/>
              </a:rPr>
              <a:t>interaction.</a:t>
            </a:r>
            <a:r>
              <a:rPr lang="en-GB" sz="1800" b="1" spc="-75" dirty="0">
                <a:cs typeface="Times New Roman"/>
              </a:rPr>
              <a:t> </a:t>
            </a:r>
            <a:r>
              <a:rPr lang="en-GB" sz="1800" b="1" spc="85" dirty="0">
                <a:cs typeface="Times New Roman"/>
              </a:rPr>
              <a:t>The</a:t>
            </a:r>
            <a:r>
              <a:rPr lang="en-GB" sz="1800" b="1" spc="-125" dirty="0">
                <a:cs typeface="Times New Roman"/>
              </a:rPr>
              <a:t> </a:t>
            </a:r>
            <a:r>
              <a:rPr lang="en-GB" sz="1800" b="1" spc="95" dirty="0">
                <a:cs typeface="Times New Roman"/>
              </a:rPr>
              <a:t>way </a:t>
            </a:r>
            <a:r>
              <a:rPr lang="en-GB" sz="1800" b="1" spc="55" dirty="0">
                <a:cs typeface="Times New Roman"/>
              </a:rPr>
              <a:t>in </a:t>
            </a:r>
            <a:r>
              <a:rPr lang="en-GB" sz="1800" b="1" spc="114" dirty="0">
                <a:cs typeface="Times New Roman"/>
              </a:rPr>
              <a:t>which </a:t>
            </a:r>
            <a:r>
              <a:rPr lang="en-GB" sz="1800" b="1" spc="95" dirty="0">
                <a:cs typeface="Times New Roman"/>
              </a:rPr>
              <a:t>the </a:t>
            </a:r>
            <a:r>
              <a:rPr lang="en-GB" sz="1800" b="1" spc="150" dirty="0">
                <a:cs typeface="Times New Roman"/>
              </a:rPr>
              <a:t>person</a:t>
            </a:r>
            <a:r>
              <a:rPr lang="en-GB" sz="1800" b="1" spc="125" dirty="0">
                <a:cs typeface="Times New Roman"/>
              </a:rPr>
              <a:t> </a:t>
            </a:r>
            <a:r>
              <a:rPr lang="en-GB" sz="1800" b="1" spc="65" dirty="0">
                <a:cs typeface="Times New Roman"/>
              </a:rPr>
              <a:t>is  </a:t>
            </a:r>
            <a:r>
              <a:rPr lang="en-GB" sz="1800" b="1" spc="110" dirty="0">
                <a:cs typeface="Times New Roman"/>
              </a:rPr>
              <a:t>affected </a:t>
            </a:r>
            <a:r>
              <a:rPr lang="en-GB" sz="1800" b="1" spc="170" dirty="0">
                <a:cs typeface="Times New Roman"/>
              </a:rPr>
              <a:t>varies. </a:t>
            </a:r>
            <a:r>
              <a:rPr lang="en-GB" sz="1800" b="1" spc="100" dirty="0">
                <a:cs typeface="Times New Roman"/>
              </a:rPr>
              <a:t>They may include </a:t>
            </a:r>
            <a:r>
              <a:rPr lang="en-GB" sz="1800" b="1" spc="55" dirty="0">
                <a:cs typeface="Times New Roman"/>
              </a:rPr>
              <a:t>difficulties</a:t>
            </a:r>
            <a:r>
              <a:rPr lang="en-GB" sz="1800" b="1" spc="10" dirty="0">
                <a:cs typeface="Times New Roman"/>
              </a:rPr>
              <a:t> </a:t>
            </a:r>
            <a:r>
              <a:rPr lang="en-GB" sz="1800" b="1" spc="150" dirty="0">
                <a:cs typeface="Times New Roman"/>
              </a:rPr>
              <a:t>with the following:</a:t>
            </a:r>
            <a:endParaRPr lang="en-GB" sz="1800" b="1" dirty="0"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9D61092-82A1-47BE-A941-B0ACAB178D50}"/>
              </a:ext>
            </a:extLst>
          </p:cNvPr>
          <p:cNvSpPr/>
          <p:nvPr/>
        </p:nvSpPr>
        <p:spPr>
          <a:xfrm>
            <a:off x="539552" y="1518416"/>
            <a:ext cx="1742050" cy="162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F335E-60E2-4A34-86E0-29DF3A6F0A9E}"/>
              </a:ext>
            </a:extLst>
          </p:cNvPr>
          <p:cNvSpPr txBox="1"/>
          <p:nvPr/>
        </p:nvSpPr>
        <p:spPr>
          <a:xfrm>
            <a:off x="179512" y="656631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</a:rPr>
              <a:t>Social Interaction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BA42FE-7AAB-487B-9CE4-84FFA33BC480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0382334D-CE79-4E69-9B9A-276099F08081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F282E9FD-EF4E-462D-AA48-6518E77F765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7F19937D-41D1-4A64-90C6-0B7A1CCE02B5}"/>
              </a:ext>
            </a:extLst>
          </p:cNvPr>
          <p:cNvSpPr txBox="1"/>
          <p:nvPr/>
        </p:nvSpPr>
        <p:spPr>
          <a:xfrm>
            <a:off x="1812960" y="6071113"/>
            <a:ext cx="7778054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>
                <a:solidFill>
                  <a:srgbClr val="D40429"/>
                </a:solidFill>
              </a:rPr>
              <a:t>seeking and offering comfort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5455A39D-5864-415B-8BF2-190957F86299}"/>
              </a:ext>
            </a:extLst>
          </p:cNvPr>
          <p:cNvSpPr txBox="1"/>
          <p:nvPr/>
        </p:nvSpPr>
        <p:spPr>
          <a:xfrm>
            <a:off x="-324544" y="3696228"/>
            <a:ext cx="5817865" cy="45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>
                <a:solidFill>
                  <a:srgbClr val="D40429"/>
                </a:solidFill>
              </a:rPr>
              <a:t>building</a:t>
            </a:r>
            <a:r>
              <a:rPr lang="en-GB" sz="32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200" b="1" dirty="0">
                <a:solidFill>
                  <a:srgbClr val="D40429"/>
                </a:solidFill>
              </a:rPr>
              <a:t>and</a:t>
            </a:r>
            <a:r>
              <a:rPr lang="en-GB" sz="32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200" b="1" dirty="0">
                <a:solidFill>
                  <a:srgbClr val="D40429"/>
                </a:solidFill>
              </a:rPr>
              <a:t>sustaining</a:t>
            </a:r>
            <a:r>
              <a:rPr lang="en-GB" sz="32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200" b="1" dirty="0">
                <a:solidFill>
                  <a:srgbClr val="D40429"/>
                </a:solidFill>
              </a:rPr>
              <a:t>relationships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F8F10481-D9E9-4AE6-A309-3556BE00972C}"/>
              </a:ext>
            </a:extLst>
          </p:cNvPr>
          <p:cNvSpPr txBox="1"/>
          <p:nvPr/>
        </p:nvSpPr>
        <p:spPr>
          <a:xfrm>
            <a:off x="-931255" y="5193771"/>
            <a:ext cx="6424576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giving and receiving compliments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BE412C06-CEAE-4CE9-BDFA-D28997551FF4}"/>
              </a:ext>
            </a:extLst>
          </p:cNvPr>
          <p:cNvSpPr txBox="1"/>
          <p:nvPr/>
        </p:nvSpPr>
        <p:spPr>
          <a:xfrm>
            <a:off x="5141565" y="3260263"/>
            <a:ext cx="3562225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>
                <a:solidFill>
                  <a:srgbClr val="61AB38"/>
                </a:solidFill>
              </a:rPr>
              <a:t>enjoying conversation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C6509FE0-D97E-4105-BD06-C15AC36E35E0}"/>
              </a:ext>
            </a:extLst>
          </p:cNvPr>
          <p:cNvSpPr txBox="1"/>
          <p:nvPr/>
        </p:nvSpPr>
        <p:spPr>
          <a:xfrm>
            <a:off x="4780112" y="4693750"/>
            <a:ext cx="4285133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200" b="1" dirty="0">
                <a:solidFill>
                  <a:srgbClr val="DB9C2D"/>
                </a:solidFill>
              </a:rPr>
              <a:t>understanding</a:t>
            </a:r>
            <a:r>
              <a:rPr lang="en-GB" sz="32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200" b="1" dirty="0">
                <a:solidFill>
                  <a:srgbClr val="DB9C2D"/>
                </a:solidFill>
              </a:rPr>
              <a:t>humour and sarcasm</a:t>
            </a:r>
          </a:p>
        </p:txBody>
      </p:sp>
    </p:spTree>
    <p:extLst>
      <p:ext uri="{BB962C8B-B14F-4D97-AF65-F5344CB8AC3E}">
        <p14:creationId xmlns:p14="http://schemas.microsoft.com/office/powerpoint/2010/main" val="102880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31A023-A1E8-4DF6-AFC4-77473855B138}"/>
              </a:ext>
            </a:extLst>
          </p:cNvPr>
          <p:cNvSpPr txBox="1"/>
          <p:nvPr/>
        </p:nvSpPr>
        <p:spPr>
          <a:xfrm>
            <a:off x="89756" y="-14804"/>
            <a:ext cx="7740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  <a:latin typeface="+mj-lt"/>
              </a:rPr>
              <a:t>When interacting with an autistic person you should: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E941B-375B-47CA-97B8-C00E3489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4830"/>
            <a:ext cx="3693160" cy="5283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92688A-1043-4171-AD1D-D1AAB5BBD5D7}"/>
              </a:ext>
            </a:extLst>
          </p:cNvPr>
          <p:cNvSpPr txBox="1"/>
          <p:nvPr/>
        </p:nvSpPr>
        <p:spPr>
          <a:xfrm>
            <a:off x="2123728" y="185941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Initiate interactions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C8919-E88E-4348-AE96-5EA0EBD77083}"/>
              </a:ext>
            </a:extLst>
          </p:cNvPr>
          <p:cNvSpPr txBox="1"/>
          <p:nvPr/>
        </p:nvSpPr>
        <p:spPr>
          <a:xfrm>
            <a:off x="4031940" y="295506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Avoid meaningless social chit chat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449AC-D778-4BE9-AAA3-067B84280F28}"/>
              </a:ext>
            </a:extLst>
          </p:cNvPr>
          <p:cNvSpPr txBox="1"/>
          <p:nvPr/>
        </p:nvSpPr>
        <p:spPr>
          <a:xfrm>
            <a:off x="2267744" y="41130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and find out if they have a special interest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98E9B-DE21-4DD3-8416-C47453DFBDFB}"/>
              </a:ext>
            </a:extLst>
          </p:cNvPr>
          <p:cNvSpPr txBox="1"/>
          <p:nvPr/>
        </p:nvSpPr>
        <p:spPr>
          <a:xfrm>
            <a:off x="4067944" y="4797152"/>
            <a:ext cx="4608512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9954E-6DE0-41A4-87B6-F19B4CA9E0A8}"/>
              </a:ext>
            </a:extLst>
          </p:cNvPr>
          <p:cNvSpPr txBox="1"/>
          <p:nvPr/>
        </p:nvSpPr>
        <p:spPr>
          <a:xfrm>
            <a:off x="4067944" y="499107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Offer help and explanations (some autistic people may not be confident to ask)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51FFB8-E5C4-4B5E-A053-CB37A21D6FBD}"/>
              </a:ext>
            </a:extLst>
          </p:cNvPr>
          <p:cNvSpPr txBox="1"/>
          <p:nvPr/>
        </p:nvSpPr>
        <p:spPr>
          <a:xfrm>
            <a:off x="2339752" y="614961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pressure them to join social  activities</a:t>
            </a:r>
          </a:p>
        </p:txBody>
      </p:sp>
    </p:spTree>
    <p:extLst>
      <p:ext uri="{BB962C8B-B14F-4D97-AF65-F5344CB8AC3E}">
        <p14:creationId xmlns:p14="http://schemas.microsoft.com/office/powerpoint/2010/main" val="305575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D46D0D9-A5AA-4953-8A86-5BB51A57836C}"/>
              </a:ext>
            </a:extLst>
          </p:cNvPr>
          <p:cNvSpPr txBox="1"/>
          <p:nvPr/>
        </p:nvSpPr>
        <p:spPr>
          <a:xfrm>
            <a:off x="2037529" y="1635335"/>
            <a:ext cx="6876256" cy="176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52705">
              <a:lnSpc>
                <a:spcPct val="102000"/>
              </a:lnSpc>
              <a:spcBef>
                <a:spcPts val="65"/>
              </a:spcBef>
              <a:tabLst>
                <a:tab pos="3801110" algn="l"/>
              </a:tabLst>
            </a:pPr>
            <a:r>
              <a:rPr lang="en-GB" sz="1800" b="1" spc="125" dirty="0">
                <a:cs typeface="Times New Roman"/>
              </a:rPr>
              <a:t>Autistic people may have difficulties with</a:t>
            </a:r>
            <a:r>
              <a:rPr lang="en-GB" sz="1800" b="1" spc="55" dirty="0">
                <a:cs typeface="Times New Roman"/>
              </a:rPr>
              <a:t> </a:t>
            </a:r>
            <a:r>
              <a:rPr lang="en-GB" sz="1800" b="1" spc="80" dirty="0">
                <a:cs typeface="Times New Roman"/>
              </a:rPr>
              <a:t>social </a:t>
            </a:r>
            <a:r>
              <a:rPr lang="en-GB" sz="1800" b="1" spc="140" dirty="0">
                <a:cs typeface="Times New Roman"/>
              </a:rPr>
              <a:t>imagination </a:t>
            </a:r>
            <a:r>
              <a:rPr lang="en-GB" sz="1800" b="1" spc="160" dirty="0">
                <a:cs typeface="Times New Roman"/>
              </a:rPr>
              <a:t>and </a:t>
            </a:r>
            <a:r>
              <a:rPr lang="en-GB" sz="1800" b="1" spc="70" dirty="0">
                <a:cs typeface="Times New Roman"/>
              </a:rPr>
              <a:t>flexibility </a:t>
            </a:r>
            <a:r>
              <a:rPr lang="en-GB" sz="1800" b="1" spc="60" dirty="0">
                <a:cs typeface="Times New Roman"/>
              </a:rPr>
              <a:t>of </a:t>
            </a:r>
            <a:r>
              <a:rPr lang="en-GB" sz="1800" b="1" spc="160" dirty="0">
                <a:cs typeface="Times New Roman"/>
              </a:rPr>
              <a:t>thought </a:t>
            </a:r>
            <a:r>
              <a:rPr lang="en-GB" sz="1800" b="1" spc="180" dirty="0">
                <a:cs typeface="Times New Roman"/>
              </a:rPr>
              <a:t>and </a:t>
            </a:r>
            <a:r>
              <a:rPr lang="en-GB" sz="1800" b="1" spc="190" dirty="0">
                <a:cs typeface="Times New Roman"/>
              </a:rPr>
              <a:t>demonstrate </a:t>
            </a:r>
            <a:r>
              <a:rPr lang="en-GB" sz="1800" b="1" spc="120" dirty="0">
                <a:cs typeface="Times New Roman"/>
              </a:rPr>
              <a:t>restricted, </a:t>
            </a:r>
            <a:r>
              <a:rPr lang="en-GB" sz="1800" b="1" spc="125" dirty="0">
                <a:cs typeface="Times New Roman"/>
              </a:rPr>
              <a:t>repetitive </a:t>
            </a:r>
            <a:r>
              <a:rPr lang="en-GB" sz="1800" b="1" spc="185" dirty="0">
                <a:cs typeface="Times New Roman"/>
              </a:rPr>
              <a:t>patterns </a:t>
            </a:r>
            <a:r>
              <a:rPr lang="en-GB" sz="1800" b="1" spc="60" dirty="0">
                <a:cs typeface="Times New Roman"/>
              </a:rPr>
              <a:t>of </a:t>
            </a:r>
            <a:r>
              <a:rPr lang="en-GB" sz="1800" b="1" spc="160" dirty="0">
                <a:cs typeface="Times New Roman"/>
              </a:rPr>
              <a:t>behaviour. </a:t>
            </a:r>
            <a:r>
              <a:rPr lang="en-GB" sz="1800" b="1" spc="135" dirty="0">
                <a:cs typeface="Times New Roman"/>
              </a:rPr>
              <a:t>Again, </a:t>
            </a:r>
            <a:r>
              <a:rPr lang="en-GB" sz="1800" b="1" spc="125" dirty="0">
                <a:cs typeface="Times New Roman"/>
              </a:rPr>
              <a:t>the </a:t>
            </a:r>
            <a:r>
              <a:rPr lang="en-GB" sz="1800" b="1" spc="180" dirty="0">
                <a:cs typeface="Times New Roman"/>
              </a:rPr>
              <a:t>extent varies </a:t>
            </a:r>
            <a:r>
              <a:rPr lang="en-GB" sz="1800" b="1" spc="150" dirty="0">
                <a:cs typeface="Times New Roman"/>
              </a:rPr>
              <a:t>from one person</a:t>
            </a:r>
            <a:r>
              <a:rPr lang="en-GB" sz="1800" b="1" spc="95" dirty="0">
                <a:cs typeface="Times New Roman"/>
              </a:rPr>
              <a:t> </a:t>
            </a:r>
            <a:r>
              <a:rPr lang="en-GB" sz="1800" b="1" spc="90" dirty="0">
                <a:cs typeface="Times New Roman"/>
              </a:rPr>
              <a:t>to </a:t>
            </a:r>
            <a:r>
              <a:rPr lang="en-GB" sz="1800" b="1" spc="204" dirty="0">
                <a:cs typeface="Times New Roman"/>
              </a:rPr>
              <a:t>another. </a:t>
            </a:r>
            <a:r>
              <a:rPr lang="en-GB" sz="1800" b="1" spc="110" dirty="0">
                <a:cs typeface="Times New Roman"/>
              </a:rPr>
              <a:t>The </a:t>
            </a:r>
            <a:r>
              <a:rPr lang="en-GB" sz="1800" b="1" spc="125" dirty="0">
                <a:cs typeface="Times New Roman"/>
              </a:rPr>
              <a:t>impact </a:t>
            </a:r>
            <a:r>
              <a:rPr lang="en-GB" sz="1800" b="1" spc="60" dirty="0">
                <a:cs typeface="Times New Roman"/>
              </a:rPr>
              <a:t>of </a:t>
            </a:r>
            <a:r>
              <a:rPr lang="en-GB" sz="1800" b="1" spc="110" dirty="0">
                <a:cs typeface="Times New Roman"/>
              </a:rPr>
              <a:t>this </a:t>
            </a:r>
            <a:r>
              <a:rPr lang="en-GB" sz="1800" b="1" spc="140" dirty="0">
                <a:cs typeface="Times New Roman"/>
              </a:rPr>
              <a:t>can </a:t>
            </a:r>
            <a:r>
              <a:rPr lang="en-GB" sz="1800" b="1" spc="105" dirty="0">
                <a:cs typeface="Times New Roman"/>
              </a:rPr>
              <a:t>affect </a:t>
            </a:r>
            <a:r>
              <a:rPr lang="en-GB" sz="1800" b="1" spc="195" dirty="0">
                <a:cs typeface="Times New Roman"/>
              </a:rPr>
              <a:t>many</a:t>
            </a:r>
            <a:r>
              <a:rPr lang="en-GB" sz="1800" b="1" spc="-65" dirty="0">
                <a:cs typeface="Times New Roman"/>
              </a:rPr>
              <a:t> </a:t>
            </a:r>
            <a:r>
              <a:rPr lang="en-GB" sz="1800" b="1" spc="265" dirty="0">
                <a:cs typeface="Times New Roman"/>
              </a:rPr>
              <a:t>areas</a:t>
            </a:r>
            <a:r>
              <a:rPr lang="en-GB" sz="1800" b="1" spc="-170" dirty="0">
                <a:cs typeface="Times New Roman"/>
              </a:rPr>
              <a:t> </a:t>
            </a:r>
            <a:r>
              <a:rPr lang="en-GB" sz="1800" b="1" spc="60" dirty="0">
                <a:cs typeface="Times New Roman"/>
              </a:rPr>
              <a:t>of</a:t>
            </a:r>
            <a:r>
              <a:rPr lang="en-GB" sz="1800" b="1" spc="20" dirty="0">
                <a:cs typeface="Times New Roman"/>
              </a:rPr>
              <a:t> </a:t>
            </a:r>
            <a:r>
              <a:rPr lang="en-GB" sz="1800" b="1" spc="145" dirty="0">
                <a:cs typeface="Times New Roman"/>
              </a:rPr>
              <a:t>daily</a:t>
            </a:r>
            <a:r>
              <a:rPr lang="en-GB" sz="1800" b="1" spc="-55" dirty="0">
                <a:cs typeface="Times New Roman"/>
              </a:rPr>
              <a:t> </a:t>
            </a:r>
            <a:r>
              <a:rPr lang="en-GB" sz="1800" b="1" spc="40" dirty="0">
                <a:cs typeface="Times New Roman"/>
              </a:rPr>
              <a:t>life</a:t>
            </a:r>
            <a:r>
              <a:rPr lang="en-GB" sz="1800" b="1" spc="-95" dirty="0">
                <a:cs typeface="Times New Roman"/>
              </a:rPr>
              <a:t> </a:t>
            </a:r>
            <a:r>
              <a:rPr lang="en-GB" sz="1800" b="1" spc="60" dirty="0">
                <a:cs typeface="Times New Roman"/>
              </a:rPr>
              <a:t>and </a:t>
            </a:r>
            <a:r>
              <a:rPr lang="en-GB" sz="1800" b="1" spc="70" dirty="0">
                <a:cs typeface="Times New Roman"/>
              </a:rPr>
              <a:t>may </a:t>
            </a:r>
            <a:r>
              <a:rPr lang="en-GB" sz="1800" b="1" spc="90" dirty="0">
                <a:cs typeface="Times New Roman"/>
              </a:rPr>
              <a:t>include </a:t>
            </a:r>
            <a:r>
              <a:rPr lang="en-GB" sz="1800" b="1" spc="55" dirty="0">
                <a:cs typeface="Times New Roman"/>
              </a:rPr>
              <a:t>difficulties</a:t>
            </a:r>
            <a:r>
              <a:rPr lang="en-GB" sz="1800" b="1" spc="135" dirty="0">
                <a:cs typeface="Times New Roman"/>
              </a:rPr>
              <a:t> </a:t>
            </a:r>
            <a:r>
              <a:rPr lang="en-GB" sz="1800" b="1" spc="45" dirty="0">
                <a:cs typeface="Times New Roman"/>
              </a:rPr>
              <a:t>in:</a:t>
            </a:r>
            <a:endParaRPr lang="en-GB" sz="1800" b="1" dirty="0">
              <a:cs typeface="Times New Roma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B0A8373-1243-4176-B165-17005AF26169}"/>
              </a:ext>
            </a:extLst>
          </p:cNvPr>
          <p:cNvSpPr/>
          <p:nvPr/>
        </p:nvSpPr>
        <p:spPr>
          <a:xfrm>
            <a:off x="539552" y="1718014"/>
            <a:ext cx="1371444" cy="160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4E0C7-4AF0-4C35-AEB4-F94F50245667}"/>
              </a:ext>
            </a:extLst>
          </p:cNvPr>
          <p:cNvSpPr txBox="1"/>
          <p:nvPr/>
        </p:nvSpPr>
        <p:spPr>
          <a:xfrm>
            <a:off x="4601217" y="3585646"/>
            <a:ext cx="3960895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4042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problem solving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69F44-6586-4A7C-9BE8-7106C54C7747}"/>
              </a:ext>
            </a:extLst>
          </p:cNvPr>
          <p:cNvSpPr txBox="1"/>
          <p:nvPr/>
        </p:nvSpPr>
        <p:spPr>
          <a:xfrm>
            <a:off x="4283968" y="4402398"/>
            <a:ext cx="2952328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61AB38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coping with changes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DC20B-B83B-4F94-B6E6-88E0F85924E6}"/>
              </a:ext>
            </a:extLst>
          </p:cNvPr>
          <p:cNvSpPr txBox="1"/>
          <p:nvPr/>
        </p:nvSpPr>
        <p:spPr>
          <a:xfrm>
            <a:off x="1831480" y="4941007"/>
            <a:ext cx="2754965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4042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C251E-AE8E-4B8F-A4B9-1D1581B299A3}"/>
              </a:ext>
            </a:extLst>
          </p:cNvPr>
          <p:cNvSpPr txBox="1"/>
          <p:nvPr/>
        </p:nvSpPr>
        <p:spPr>
          <a:xfrm>
            <a:off x="205027" y="5890434"/>
            <a:ext cx="3600400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61AB38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creative activities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361A5C-B30A-4842-A46F-CE1A25B44152}"/>
              </a:ext>
            </a:extLst>
          </p:cNvPr>
          <p:cNvSpPr txBox="1"/>
          <p:nvPr/>
        </p:nvSpPr>
        <p:spPr>
          <a:xfrm>
            <a:off x="0" y="3963239"/>
            <a:ext cx="4078941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B9C2D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predicting others and events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C9337-EF5A-4F01-BB8B-D7F7DB711ED4}"/>
              </a:ext>
            </a:extLst>
          </p:cNvPr>
          <p:cNvSpPr txBox="1"/>
          <p:nvPr/>
        </p:nvSpPr>
        <p:spPr>
          <a:xfrm>
            <a:off x="5154349" y="5651337"/>
            <a:ext cx="3600400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>
            <a:defPPr>
              <a:defRPr lang="en-US"/>
            </a:defPPr>
            <a:lvl1pPr algn="ctr" defTabSz="700088">
              <a:spcBef>
                <a:spcPts val="375"/>
              </a:spcBef>
              <a:defRPr sz="3200" b="1">
                <a:solidFill>
                  <a:srgbClr val="DB9C2D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relating to others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3F6B7-E6EF-4EC8-9AB7-48030543A597}"/>
              </a:ext>
            </a:extLst>
          </p:cNvPr>
          <p:cNvSpPr txBox="1"/>
          <p:nvPr/>
        </p:nvSpPr>
        <p:spPr>
          <a:xfrm>
            <a:off x="95640" y="105945"/>
            <a:ext cx="865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</a:rPr>
              <a:t>Social Imagination and Flexibility of Thought</a:t>
            </a:r>
          </a:p>
        </p:txBody>
      </p:sp>
    </p:spTree>
    <p:extLst>
      <p:ext uri="{BB962C8B-B14F-4D97-AF65-F5344CB8AC3E}">
        <p14:creationId xmlns:p14="http://schemas.microsoft.com/office/powerpoint/2010/main" val="282939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5AAEB6-51B0-4A0E-AD4B-6E9C9834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2214"/>
            <a:ext cx="3693160" cy="5283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45630-85CC-4276-9B97-27922D5C67F5}"/>
              </a:ext>
            </a:extLst>
          </p:cNvPr>
          <p:cNvSpPr txBox="1"/>
          <p:nvPr/>
        </p:nvSpPr>
        <p:spPr>
          <a:xfrm>
            <a:off x="135305" y="116632"/>
            <a:ext cx="71287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  <a:latin typeface="+mj-lt"/>
              </a:rPr>
              <a:t>When supporting an autistic person you should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60789-2518-4BCD-8FE1-3CA5FB3832F4}"/>
              </a:ext>
            </a:extLst>
          </p:cNvPr>
          <p:cNvSpPr txBox="1"/>
          <p:nvPr/>
        </p:nvSpPr>
        <p:spPr>
          <a:xfrm>
            <a:off x="2051720" y="19442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Provide additional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64A1D-BC8E-46EE-825B-D085C005A362}"/>
              </a:ext>
            </a:extLst>
          </p:cNvPr>
          <p:cNvSpPr txBox="1"/>
          <p:nvPr/>
        </p:nvSpPr>
        <p:spPr>
          <a:xfrm>
            <a:off x="4024891" y="302433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clear about expectations, priorities and end points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65F1C-5E44-4BD6-AAC2-74C22D4F40FC}"/>
              </a:ext>
            </a:extLst>
          </p:cNvPr>
          <p:cNvSpPr txBox="1"/>
          <p:nvPr/>
        </p:nvSpPr>
        <p:spPr>
          <a:xfrm>
            <a:off x="2152683" y="405828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Recognise that they might find changes  difficult and minimise these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5894D-395A-4C54-9138-6350A5FE018F}"/>
              </a:ext>
            </a:extLst>
          </p:cNvPr>
          <p:cNvSpPr txBox="1"/>
          <p:nvPr/>
        </p:nvSpPr>
        <p:spPr>
          <a:xfrm>
            <a:off x="4173990" y="505442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Provide additional resources that will help with planning and undertaking tasks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2E49C-0537-4EB5-9511-C77EEBA3C515}"/>
              </a:ext>
            </a:extLst>
          </p:cNvPr>
          <p:cNvSpPr txBox="1"/>
          <p:nvPr/>
        </p:nvSpPr>
        <p:spPr>
          <a:xfrm>
            <a:off x="2267744" y="6192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Provide a limited number of choices rather than free choice  </a:t>
            </a:r>
          </a:p>
        </p:txBody>
      </p:sp>
    </p:spTree>
    <p:extLst>
      <p:ext uri="{BB962C8B-B14F-4D97-AF65-F5344CB8AC3E}">
        <p14:creationId xmlns:p14="http://schemas.microsoft.com/office/powerpoint/2010/main" val="227042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1F6810-E393-462C-800A-84D3AFBE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78" y="1390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002FCD"/>
                </a:solidFill>
                <a:ea typeface="+mn-ea"/>
                <a:cs typeface="+mn-cs"/>
              </a:rPr>
              <a:t>Special Interests</a:t>
            </a:r>
            <a:endParaRPr lang="en-US" dirty="0">
              <a:solidFill>
                <a:srgbClr val="002FCD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5BFC5-8F60-4CD4-BBF1-4AD1A0ADBC37}"/>
              </a:ext>
            </a:extLst>
          </p:cNvPr>
          <p:cNvSpPr txBox="1"/>
          <p:nvPr/>
        </p:nvSpPr>
        <p:spPr>
          <a:xfrm>
            <a:off x="184206" y="1412776"/>
            <a:ext cx="438779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700" marR="104139" indent="1460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tabLst>
                <a:tab pos="568325" algn="l"/>
                <a:tab pos="1114425" algn="l"/>
                <a:tab pos="1868805" algn="l"/>
              </a:tabLst>
            </a:pPr>
            <a:r>
              <a:rPr lang="en-GB" sz="2200" spc="110" dirty="0"/>
              <a:t>Restricted </a:t>
            </a:r>
            <a:r>
              <a:rPr lang="en-GB" sz="2200" spc="245" dirty="0"/>
              <a:t>patterns </a:t>
            </a:r>
            <a:r>
              <a:rPr lang="en-GB" sz="2200" spc="95" dirty="0"/>
              <a:t>of </a:t>
            </a:r>
            <a:r>
              <a:rPr lang="en-GB" sz="2200" spc="220" dirty="0"/>
              <a:t>behaviour </a:t>
            </a:r>
            <a:r>
              <a:rPr lang="en-GB" sz="2200" spc="225" dirty="0"/>
              <a:t>can  </a:t>
            </a:r>
            <a:r>
              <a:rPr lang="en-GB" sz="2200" spc="180" dirty="0"/>
              <a:t>often </a:t>
            </a:r>
            <a:r>
              <a:rPr lang="en-GB" sz="2200" spc="160" dirty="0"/>
              <a:t>manifest </a:t>
            </a:r>
            <a:r>
              <a:rPr lang="en-GB" sz="2200" spc="155" dirty="0"/>
              <a:t>as </a:t>
            </a:r>
            <a:r>
              <a:rPr lang="en-GB" sz="2200" spc="150" dirty="0"/>
              <a:t>the </a:t>
            </a:r>
            <a:r>
              <a:rPr lang="en-GB" sz="2200" spc="125" dirty="0"/>
              <a:t>individual </a:t>
            </a:r>
            <a:r>
              <a:rPr lang="en-GB" sz="2200" spc="200" dirty="0"/>
              <a:t>having  </a:t>
            </a:r>
            <a:r>
              <a:rPr lang="en-GB" sz="2200" spc="204" dirty="0"/>
              <a:t>an </a:t>
            </a:r>
            <a:r>
              <a:rPr lang="en-GB" sz="2200" spc="175" dirty="0"/>
              <a:t>intense, </a:t>
            </a:r>
            <a:r>
              <a:rPr lang="en-GB" sz="2200" spc="165" dirty="0"/>
              <a:t>restricted </a:t>
            </a:r>
            <a:r>
              <a:rPr lang="en-GB" sz="2200" spc="180" dirty="0"/>
              <a:t>or </a:t>
            </a:r>
            <a:r>
              <a:rPr lang="en-GB" sz="2200" spc="185" dirty="0"/>
              <a:t>fixated  </a:t>
            </a:r>
            <a:r>
              <a:rPr lang="en-GB" sz="2200" spc="195" dirty="0"/>
              <a:t>interest. </a:t>
            </a:r>
            <a:r>
              <a:rPr lang="en-GB" sz="2200" spc="65" dirty="0"/>
              <a:t>An </a:t>
            </a:r>
            <a:r>
              <a:rPr lang="en-GB" sz="2200" spc="140" dirty="0"/>
              <a:t>individual's </a:t>
            </a:r>
            <a:r>
              <a:rPr lang="en-GB" sz="2200" spc="135" dirty="0"/>
              <a:t>special</a:t>
            </a:r>
            <a:r>
              <a:rPr lang="en-GB" sz="2200" spc="-225" dirty="0"/>
              <a:t> </a:t>
            </a:r>
            <a:r>
              <a:rPr lang="en-GB" sz="2200" spc="190" dirty="0"/>
              <a:t>interest  </a:t>
            </a:r>
            <a:r>
              <a:rPr lang="en-GB" sz="2200" spc="240" dirty="0"/>
              <a:t>can </a:t>
            </a:r>
            <a:r>
              <a:rPr lang="en-GB" sz="2200" spc="250" dirty="0"/>
              <a:t>be </a:t>
            </a:r>
            <a:r>
              <a:rPr lang="en-GB" sz="2200" spc="100" dirty="0"/>
              <a:t>beneficial </a:t>
            </a:r>
            <a:r>
              <a:rPr lang="en-GB" sz="2200" spc="95" dirty="0"/>
              <a:t>to </a:t>
            </a:r>
            <a:r>
              <a:rPr lang="en-GB" sz="2200" spc="210" dirty="0"/>
              <a:t>employers </a:t>
            </a:r>
            <a:r>
              <a:rPr lang="en-GB" sz="2200" spc="200" dirty="0"/>
              <a:t>because  </a:t>
            </a:r>
            <a:r>
              <a:rPr lang="en-GB" sz="2200" spc="55" dirty="0"/>
              <a:t>of</a:t>
            </a:r>
            <a:r>
              <a:rPr lang="en-GB" sz="2200" spc="185" dirty="0"/>
              <a:t> </a:t>
            </a:r>
            <a:r>
              <a:rPr lang="en-GB" sz="2200" spc="50" dirty="0"/>
              <a:t>the </a:t>
            </a:r>
            <a:r>
              <a:rPr lang="en-GB" sz="2200" spc="185" dirty="0"/>
              <a:t>intense </a:t>
            </a:r>
            <a:r>
              <a:rPr lang="en-GB" sz="2200" spc="85" dirty="0"/>
              <a:t>level </a:t>
            </a:r>
            <a:r>
              <a:rPr lang="en-GB" sz="2200" spc="55" dirty="0"/>
              <a:t>of</a:t>
            </a:r>
            <a:r>
              <a:rPr lang="en-GB" sz="2200" spc="-5" dirty="0"/>
              <a:t> </a:t>
            </a:r>
            <a:r>
              <a:rPr lang="en-GB" sz="2200" spc="215" dirty="0"/>
              <a:t>knowledge. Pursuing this interest may have also led to the development of wider skills such as researching or cataloguing.</a:t>
            </a:r>
            <a:endParaRPr lang="en-GB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3AE2C-D7F6-4B16-8EA7-2C8339397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9118"/>
          <a:stretch/>
        </p:blipFill>
        <p:spPr>
          <a:xfrm>
            <a:off x="4711322" y="1412776"/>
            <a:ext cx="4224802" cy="4734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88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1F6810-E393-462C-800A-84D3AFBE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8" y="1482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pc="110" dirty="0">
                <a:solidFill>
                  <a:srgbClr val="002FCD"/>
                </a:solidFill>
                <a:latin typeface="+mn-lt"/>
              </a:rPr>
              <a:t>Reasonable adjustments for autistic employees</a:t>
            </a:r>
            <a:endParaRPr lang="en-US" dirty="0">
              <a:solidFill>
                <a:srgbClr val="002FCD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5BFC5-8F60-4CD4-BBF1-4AD1A0ADBC37}"/>
              </a:ext>
            </a:extLst>
          </p:cNvPr>
          <p:cNvSpPr txBox="1"/>
          <p:nvPr/>
        </p:nvSpPr>
        <p:spPr>
          <a:xfrm>
            <a:off x="179512" y="1829553"/>
            <a:ext cx="42484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104139" indent="14604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tabLst>
                <a:tab pos="568325" algn="l"/>
                <a:tab pos="1114425" algn="l"/>
                <a:tab pos="1868805" algn="l"/>
              </a:tabLst>
            </a:pPr>
            <a:endParaRPr lang="en-GB" spc="11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58795-51F6-4AFF-B4B9-DAE53157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72" y="1291224"/>
            <a:ext cx="3357383" cy="5332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666F3-0194-4C6B-BB70-0161B1FA2629}"/>
              </a:ext>
            </a:extLst>
          </p:cNvPr>
          <p:cNvSpPr txBox="1"/>
          <p:nvPr/>
        </p:nvSpPr>
        <p:spPr>
          <a:xfrm>
            <a:off x="185827" y="1561115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Be accepting</a:t>
            </a:r>
          </a:p>
          <a:p>
            <a:endParaRPr lang="en-GB" sz="2200" dirty="0"/>
          </a:p>
          <a:p>
            <a:r>
              <a:rPr lang="en-GB" sz="2200" dirty="0"/>
              <a:t>Recognise strengths and challenges</a:t>
            </a:r>
          </a:p>
          <a:p>
            <a:endParaRPr lang="en-GB" sz="2200" dirty="0"/>
          </a:p>
          <a:p>
            <a:r>
              <a:rPr lang="en-GB" sz="2200" dirty="0"/>
              <a:t>Always adapt communication</a:t>
            </a:r>
          </a:p>
          <a:p>
            <a:endParaRPr lang="en-GB" sz="2200" dirty="0"/>
          </a:p>
          <a:p>
            <a:r>
              <a:rPr lang="en-GB" sz="2200" dirty="0"/>
              <a:t>Be sensory aware and make adjustments</a:t>
            </a:r>
          </a:p>
          <a:p>
            <a:endParaRPr lang="en-GB" sz="2200" dirty="0"/>
          </a:p>
          <a:p>
            <a:r>
              <a:rPr lang="en-GB" sz="2200" dirty="0"/>
              <a:t>Provide additional structure</a:t>
            </a:r>
          </a:p>
          <a:p>
            <a:endParaRPr lang="en-GB" sz="2200" dirty="0"/>
          </a:p>
          <a:p>
            <a:r>
              <a:rPr lang="en-GB" sz="2200" dirty="0"/>
              <a:t>Support to engage with Social Interaction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5338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0406-5C5B-41EB-816D-6101F6F9C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37148B-5700-429E-AED8-4A8DA7FF1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C2330-1140-4CFD-BF99-992D8D2A1C88}"/>
              </a:ext>
            </a:extLst>
          </p:cNvPr>
          <p:cNvSpPr txBox="1"/>
          <p:nvPr/>
        </p:nvSpPr>
        <p:spPr>
          <a:xfrm>
            <a:off x="35496" y="3097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  <a:latin typeface="+mj-lt"/>
              </a:rPr>
              <a:t>Impact of autism during job interviews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2F7B92-E92D-495C-949C-A1F55858A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35427"/>
              </p:ext>
            </p:extLst>
          </p:nvPr>
        </p:nvGraphicFramePr>
        <p:xfrm>
          <a:off x="107504" y="1484784"/>
          <a:ext cx="892899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3639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36147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07434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87872259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 COMMUNICATION</a:t>
                      </a:r>
                    </a:p>
                    <a:p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Reduced or unusual eye contact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Take things literally so will struggle with metaphor and sarcasm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not provide  additional information unless asked</a:t>
                      </a:r>
                    </a:p>
                    <a:p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repeat words or phrases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INTERACTION</a:t>
                      </a: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Difficulties with social chit chat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not respond to greetings and farewells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not follow social rules and conversations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Difficulty using and understanding facial expression, proximity ad body language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 IMAGINATION</a:t>
                      </a: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Difficulty imagining situations such as “what would you do if…”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Difficulties with problem solving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Struggles with ‘reading between the lines’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Unable to take someone else’s point of view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SENSORY </a:t>
                      </a: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ISSUES</a:t>
                      </a: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have difficulties utilising more than one sense at a time, e.g. looking and listening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dislike shaking hands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be distracted by fluorescent lighting or flickering lights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69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A5D217-5540-48D2-9EB7-44558B99946A}"/>
              </a:ext>
            </a:extLst>
          </p:cNvPr>
          <p:cNvSpPr txBox="1"/>
          <p:nvPr/>
        </p:nvSpPr>
        <p:spPr>
          <a:xfrm>
            <a:off x="107504" y="18864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101"/>
              </a:spcBef>
              <a:defRPr sz="4000" b="1">
                <a:solidFill>
                  <a:srgbClr val="1A62A2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rgbClr val="002FCD"/>
                </a:solidFill>
              </a:rPr>
              <a:t>Adjustments during a job interview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ECECC09-EC87-4F5F-BD08-1FA61F2A4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78431"/>
              </p:ext>
            </p:extLst>
          </p:nvPr>
        </p:nvGraphicFramePr>
        <p:xfrm>
          <a:off x="143000" y="1493320"/>
          <a:ext cx="9001000" cy="508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val="2672501607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758339202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447455378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729761585"/>
                    </a:ext>
                  </a:extLst>
                </a:gridCol>
              </a:tblGrid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 clear instructions and information prior to the interview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Interview questions should be provided in advance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 the candidate to bring pre-written material to refer to during the interview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Remember an individual’s body language may not be as you expect, this does not mean they are not interested or demotivated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4368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Remember that a lack of eye contact does not mean that an individual is being rude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social chit chat at the beginning and end of the interview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specific questions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hypothetical questions such as “what would you do if…” instead base your questions on individual’s experiences “describe how you…”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56744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figurative language, idiom, metaphor and sarcasm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 extra processing time for the individual to answer your question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linked or 2 part questions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 questions in a written format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5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0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792271"/>
            <a:ext cx="8229600" cy="542609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dirty="0"/>
              <a:t>Autism is a ‘hidden disability’, this means that it is not easy to recognise when someone has the condition.  If someone has a wristband, card or screensaver on their mobile device this means that they are autistic and want you to know so that you can support them: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dirty="0">
                <a:ea typeface="Century Gothic" charset="0"/>
                <a:cs typeface="Century Gothic" charset="0"/>
              </a:rPr>
              <a:t>Autistic people often have difficulty in accessing community activities, leisure facilities and other services. Everyone having a better understanding of autism has the power to change lives.  The following information is provided to help you to gain a better understanding of autism and suggests ways in which you can support autistic people.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ea typeface="Tahoma" charset="0"/>
                <a:cs typeface="Tahoma" charset="0"/>
              </a:rPr>
              <a:t>For more information on the ‘Can You See Me?’ scheme, 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ea typeface="Tahoma" charset="0"/>
                <a:cs typeface="Tahoma" charset="0"/>
              </a:rPr>
              <a:t>please visit: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dirty="0">
                <a:latin typeface="Calibri" panose="020F0502020204030204" pitchFamily="34" charset="0"/>
                <a:hlinkClick r:id="rId3"/>
              </a:rPr>
              <a:t>AutismWales.org/</a:t>
            </a:r>
            <a:r>
              <a:rPr lang="en-GB" sz="2000" dirty="0" err="1">
                <a:latin typeface="Calibri" panose="020F0502020204030204" pitchFamily="34" charset="0"/>
                <a:hlinkClick r:id="rId3"/>
              </a:rPr>
              <a:t>en</a:t>
            </a:r>
            <a:r>
              <a:rPr lang="en-GB" sz="2000" dirty="0">
                <a:latin typeface="Calibri" panose="020F0502020204030204" pitchFamily="34" charset="0"/>
                <a:hlinkClick r:id="rId3"/>
              </a:rPr>
              <a:t>/i-am-autistic/resources-for-you/can-you-see-me/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" t="28468" r="3932" b="42823"/>
          <a:stretch/>
        </p:blipFill>
        <p:spPr>
          <a:xfrm>
            <a:off x="1807350" y="2492896"/>
            <a:ext cx="5508612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2EBD0-94E0-449C-AB49-5278EFB83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44" y="6567714"/>
            <a:ext cx="9144000" cy="290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D57573-EA22-4EAB-B064-2647515ECEB4}"/>
              </a:ext>
            </a:extLst>
          </p:cNvPr>
          <p:cNvSpPr txBox="1"/>
          <p:nvPr/>
        </p:nvSpPr>
        <p:spPr>
          <a:xfrm>
            <a:off x="107504" y="84385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</a:rPr>
              <a:t>Can You See Me?</a:t>
            </a:r>
          </a:p>
        </p:txBody>
      </p:sp>
    </p:spTree>
    <p:extLst>
      <p:ext uri="{BB962C8B-B14F-4D97-AF65-F5344CB8AC3E}">
        <p14:creationId xmlns:p14="http://schemas.microsoft.com/office/powerpoint/2010/main" val="3056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1D8E86-E5A0-43E3-9D60-CB3B791EF223}"/>
              </a:ext>
            </a:extLst>
          </p:cNvPr>
          <p:cNvSpPr txBox="1"/>
          <p:nvPr/>
        </p:nvSpPr>
        <p:spPr>
          <a:xfrm>
            <a:off x="32504" y="149663"/>
            <a:ext cx="911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1"/>
              </a:spcBef>
            </a:pPr>
            <a:r>
              <a:rPr lang="en-GB" sz="4000" b="1" dirty="0">
                <a:solidFill>
                  <a:srgbClr val="002FCD"/>
                </a:solidFill>
                <a:latin typeface="+mj-lt"/>
              </a:rPr>
              <a:t>Impact of autism during induction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79F6839-F6B1-4AEA-B2AD-FD6B62C1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79325"/>
              </p:ext>
            </p:extLst>
          </p:nvPr>
        </p:nvGraphicFramePr>
        <p:xfrm>
          <a:off x="123755" y="1191457"/>
          <a:ext cx="892899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3639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36147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07434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87872259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 COMMUNICATION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Needs specific information rather than ambiguous inferences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Take things literally so will struggle with metaphor and sarcasm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Difficulty understanding gestures such as pointing to indicate directions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experience delays in processing information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INTERACTION</a:t>
                      </a: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Difficulties with social chit chat</a:t>
                      </a:r>
                    </a:p>
                    <a:p>
                      <a:pPr algn="ctr"/>
                      <a:endParaRPr lang="en-GB" sz="1600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May find being introduced to lots of new people stressful</a:t>
                      </a:r>
                    </a:p>
                    <a:p>
                      <a:pPr algn="ctr"/>
                      <a:endParaRPr lang="en-GB" sz="1600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May not understand what is expected of them during introductions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 IMAGINATION</a:t>
                      </a: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Difficulties relating to others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Difficulty coping with new places, people and activities 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not be able to work out arrangements for breaks and lunch without specific rules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SENSORY </a:t>
                      </a: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ISSUES</a:t>
                      </a: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Difficulties managing in loud, busy environments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have difficulties utilising more than one sense at a time e.g. looking and listening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Dislikes unpredictability and chaos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50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7504" y="420743"/>
            <a:ext cx="7772400" cy="628538"/>
          </a:xfrm>
          <a:prstGeom prst="rect">
            <a:avLst/>
          </a:prstGeom>
        </p:spPr>
        <p:txBody>
          <a:bodyPr vert="horz" wrap="square" lIns="0" tIns="12859" rIns="0" bIns="0" rtlCol="0" anchor="ctr">
            <a:spAutoFit/>
          </a:bodyPr>
          <a:lstStyle/>
          <a:p>
            <a:pPr algn="l">
              <a:spcBef>
                <a:spcPts val="101"/>
              </a:spcBef>
            </a:pPr>
            <a:r>
              <a:rPr lang="en-GB" sz="4000" dirty="0">
                <a:solidFill>
                  <a:srgbClr val="002FCD"/>
                </a:solidFill>
                <a:ea typeface="+mn-ea"/>
                <a:cs typeface="+mn-cs"/>
              </a:rPr>
              <a:t>Adjustments to induction </a:t>
            </a:r>
            <a:endParaRPr sz="4000" dirty="0">
              <a:solidFill>
                <a:srgbClr val="002FCD"/>
              </a:solidFill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71BCC-9EA9-4592-A583-EE50BFD08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5437C77-41CA-458F-ADF6-4F4AE5CFF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17450"/>
              </p:ext>
            </p:extLst>
          </p:nvPr>
        </p:nvGraphicFramePr>
        <p:xfrm>
          <a:off x="107504" y="1484784"/>
          <a:ext cx="8928993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672501607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1758339202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447455378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dirty="0">
                          <a:latin typeface="+mn-lt"/>
                          <a:cs typeface="Calibri" panose="020F0502020204030204" pitchFamily="34" charset="0"/>
                        </a:rPr>
                        <a:t>Invite the individual to visit the workplace and be introduced to staff members before starting work</a:t>
                      </a:r>
                    </a:p>
                    <a:p>
                      <a:pPr algn="ctr"/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dirty="0">
                          <a:latin typeface="+mn-lt"/>
                          <a:cs typeface="Calibri" panose="020F0502020204030204" pitchFamily="34" charset="0"/>
                        </a:rPr>
                        <a:t>Provide written information outlining expectations e.g. what to wear and start and finish times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dirty="0">
                          <a:latin typeface="+mn-lt"/>
                          <a:cs typeface="Calibri" panose="020F0502020204030204" pitchFamily="34" charset="0"/>
                        </a:rPr>
                        <a:t>Provide advice with travel arrangements, if required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4368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Provide information about breaks, lunch options and ‘unwritten rules’ about eating/ drinking at work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Allocate a co-worker, who is autism aware, to buddy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Discuss any adaptations to the work station that could be useful, such as a desk in a quiet area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567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DD84CF-01A4-45BD-9445-ECF5F793A1B8}"/>
              </a:ext>
            </a:extLst>
          </p:cNvPr>
          <p:cNvSpPr txBox="1"/>
          <p:nvPr/>
        </p:nvSpPr>
        <p:spPr>
          <a:xfrm>
            <a:off x="0" y="116632"/>
            <a:ext cx="9028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  <a:latin typeface="+mj-lt"/>
              </a:rPr>
              <a:t>Impact of autism on Performance Reviews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3C19F33-7336-4D42-A3E8-DC279D10F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72748"/>
              </p:ext>
            </p:extLst>
          </p:nvPr>
        </p:nvGraphicFramePr>
        <p:xfrm>
          <a:off x="115566" y="1440071"/>
          <a:ext cx="89289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363996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36147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07434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587872259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 COMMUNICATION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Reduced or unusual eye contact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Difficulties in understanding body language, facial expressions or eye contact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Struggles with open questions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Struggles with ambiguous language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INTERACTION</a:t>
                      </a: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Difficulties with social chit char</a:t>
                      </a:r>
                    </a:p>
                    <a:p>
                      <a:pPr algn="ctr"/>
                      <a:endParaRPr lang="en-GB" sz="1600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May make comments with no awareness of social niceties or hierarchies</a:t>
                      </a:r>
                    </a:p>
                    <a:p>
                      <a:pPr algn="ctr"/>
                      <a:endParaRPr lang="en-GB" sz="1600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May not read signed of someone wanting to end a conversation</a:t>
                      </a:r>
                    </a:p>
                    <a:p>
                      <a:pPr algn="ctr"/>
                      <a:endParaRPr lang="en-GB" sz="1600" dirty="0">
                        <a:latin typeface="+mn-lt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Struggles to understand purpose of interactions or may misunderstand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+mn-lt"/>
                          <a:cs typeface="Calibri" panose="020F0502020204030204" pitchFamily="34" charset="0"/>
                        </a:rPr>
                        <a:t>SOCIAL</a:t>
                      </a:r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 IMAGINATION</a:t>
                      </a: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Difficulty imagining situations such as “what would you do if…”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Becomes anxious if meetings are delayed or cancelled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Struggles to generate creative ideas and goals 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Struggles to predict outcomes to hypothetical situations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SENSORY </a:t>
                      </a:r>
                    </a:p>
                    <a:p>
                      <a:pPr algn="ctr"/>
                      <a:r>
                        <a:rPr lang="en-GB" dirty="0">
                          <a:latin typeface="+mn-lt"/>
                          <a:cs typeface="Calibri" panose="020F0502020204030204" pitchFamily="34" charset="0"/>
                        </a:rPr>
                        <a:t>ISSUES</a:t>
                      </a:r>
                    </a:p>
                    <a:p>
                      <a:pPr algn="ctr"/>
                      <a:endParaRPr lang="en-GB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Difficulties concentrating in loud, busy environments</a:t>
                      </a:r>
                    </a:p>
                    <a:p>
                      <a:pPr algn="ctr"/>
                      <a:endParaRPr lang="en-GB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cs typeface="Calibri" panose="020F0502020204030204" pitchFamily="34" charset="0"/>
                        </a:rPr>
                        <a:t>May have difficulties utilising more than one sense at a time e.g. looking and listening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82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39988D-9267-42F6-9FD2-028DD027879F}"/>
              </a:ext>
            </a:extLst>
          </p:cNvPr>
          <p:cNvSpPr txBox="1"/>
          <p:nvPr/>
        </p:nvSpPr>
        <p:spPr>
          <a:xfrm>
            <a:off x="11712" y="116632"/>
            <a:ext cx="913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FCD"/>
                </a:solidFill>
                <a:latin typeface="+mj-lt"/>
              </a:rPr>
              <a:t>Adjustments to Performance Reviews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AC6F5C-F26F-4B90-97D3-41432D6C4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06737"/>
              </p:ext>
            </p:extLst>
          </p:nvPr>
        </p:nvGraphicFramePr>
        <p:xfrm>
          <a:off x="179512" y="1484784"/>
          <a:ext cx="8784975" cy="514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672501607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1758339202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447455378"/>
                    </a:ext>
                  </a:extLst>
                </a:gridCol>
              </a:tblGrid>
              <a:tr h="1488165"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asking for feedback, ask specific questions rather than asking for general feedback</a:t>
                      </a:r>
                    </a:p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41F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 structure so the individual has something to follow when giving feedback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specific when giving feedback and avoid terms such as ‘quite’, ‘normal’ and ‘average’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44368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 additional structure if you expect the individual to set goals.  Give limited choices and don’t expect the individual to generate their own goals</a:t>
                      </a:r>
                    </a:p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reviews are conducted via meetings, prepare the individual before hand by telling them what the meeting is about and what will be expected of them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 the individual to have a co-worker or advocate for support</a:t>
                      </a:r>
                    </a:p>
                  </a:txBody>
                  <a:tcPr>
                    <a:solidFill>
                      <a:srgbClr val="D41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56744"/>
                  </a:ext>
                </a:extLst>
              </a:tr>
              <a:tr h="148816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 a quiet area to meet</a:t>
                      </a:r>
                    </a:p>
                  </a:txBody>
                  <a:tcPr>
                    <a:solidFill>
                      <a:srgbClr val="D59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Give advance notice of meeting and avoid changing times or cancelling</a:t>
                      </a:r>
                    </a:p>
                  </a:txBody>
                  <a:tcPr>
                    <a:solidFill>
                      <a:srgbClr val="1A6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feedback down in a structured format</a:t>
                      </a:r>
                    </a:p>
                  </a:txBody>
                  <a:tcPr>
                    <a:solidFill>
                      <a:srgbClr val="70A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5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1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B11E2-C44D-46DA-B18E-720E2130C5BE}"/>
              </a:ext>
            </a:extLst>
          </p:cNvPr>
          <p:cNvSpPr txBox="1"/>
          <p:nvPr/>
        </p:nvSpPr>
        <p:spPr>
          <a:xfrm>
            <a:off x="107504" y="260648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D1687"/>
                </a:solidFill>
              </a:rPr>
              <a:t>To find out more about autism watch our ‘What is Autism’ and ‘Living with Autism’ films:</a:t>
            </a:r>
          </a:p>
          <a:p>
            <a:pPr algn="ctr"/>
            <a:endParaRPr lang="en-GB" sz="600" b="1" dirty="0">
              <a:solidFill>
                <a:srgbClr val="6D1687"/>
              </a:solidFill>
            </a:endParaRPr>
          </a:p>
          <a:p>
            <a:pPr algn="ctr"/>
            <a:r>
              <a:rPr lang="en-GB" sz="2400" dirty="0">
                <a:solidFill>
                  <a:srgbClr val="6D168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AutismWales.org/en/parents-carers/what-is-autism/</a:t>
            </a:r>
            <a:endParaRPr lang="en-GB" sz="2400" dirty="0">
              <a:solidFill>
                <a:srgbClr val="6D16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EEFAE-B6FF-4524-83E4-2C2843D1A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72" y="1731595"/>
            <a:ext cx="3177465" cy="18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8672B-F460-4840-9675-86D842BAA38E}"/>
              </a:ext>
            </a:extLst>
          </p:cNvPr>
          <p:cNvSpPr txBox="1"/>
          <p:nvPr/>
        </p:nvSpPr>
        <p:spPr>
          <a:xfrm>
            <a:off x="107504" y="3715862"/>
            <a:ext cx="8928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6D168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AutismWales.org/en/parents-carers/information-for-parents-carers/living-with-autism-film/</a:t>
            </a:r>
            <a:endParaRPr lang="en-GB" sz="2400" dirty="0">
              <a:solidFill>
                <a:srgbClr val="6D168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2AE30-A52F-4111-B9B4-5C65D125C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344" y="4725144"/>
            <a:ext cx="309931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12760"/>
            <a:ext cx="850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Further information and links to other resources can be found at: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5" y="5673306"/>
            <a:ext cx="623728" cy="64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561" y="5680086"/>
            <a:ext cx="613916" cy="51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339" y="4419285"/>
            <a:ext cx="446531" cy="647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57531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FCD"/>
                </a:solidFill>
                <a:latin typeface="Calibri" panose="020F0502020204030204" pitchFamily="34" charset="0"/>
              </a:rPr>
              <a:t>ASDinfoWales</a:t>
            </a:r>
            <a:endParaRPr lang="en-US" sz="2000" b="1" dirty="0">
              <a:solidFill>
                <a:srgbClr val="002FCD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2139" y="4512303"/>
            <a:ext cx="586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D1687"/>
                </a:solidFill>
                <a:latin typeface="Calibri" panose="020F0502020204030204" pitchFamily="34" charset="0"/>
              </a:rPr>
              <a:t>or email enquiries to ASDinfo@WLGA.gov.uk</a:t>
            </a:r>
            <a:endParaRPr lang="en-US" sz="2000" b="1" dirty="0">
              <a:solidFill>
                <a:srgbClr val="6D1687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477" y="5746973"/>
            <a:ext cx="24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FCD"/>
                </a:solidFill>
                <a:latin typeface="Calibri" panose="020F0502020204030204" pitchFamily="34" charset="0"/>
              </a:rPr>
              <a:t>@ASDinfoWales</a:t>
            </a:r>
            <a:endParaRPr lang="en-US" sz="2000" b="1" dirty="0">
              <a:solidFill>
                <a:srgbClr val="002FC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09F71-27A0-4791-98CD-887BFBA39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66" y="1933114"/>
            <a:ext cx="61016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1A9D-AD3D-4A5F-ADD9-9E5AEC67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spc="10" dirty="0">
                <a:solidFill>
                  <a:srgbClr val="002FCD"/>
                </a:solidFill>
                <a:cs typeface="Arial"/>
              </a:rPr>
              <a:t>Equality Act</a:t>
            </a:r>
            <a:r>
              <a:rPr lang="en-GB" sz="4000" b="1" spc="5" dirty="0">
                <a:solidFill>
                  <a:srgbClr val="002FCD"/>
                </a:solidFill>
                <a:cs typeface="Arial"/>
              </a:rPr>
              <a:t> </a:t>
            </a:r>
            <a:r>
              <a:rPr lang="en-GB" sz="4000" b="1" spc="270" dirty="0">
                <a:solidFill>
                  <a:srgbClr val="002FCD"/>
                </a:solidFill>
                <a:cs typeface="Arial"/>
              </a:rPr>
              <a:t>2010</a:t>
            </a:r>
          </a:p>
          <a:p>
            <a:pPr marL="12065" marR="5080" indent="0">
              <a:lnSpc>
                <a:spcPct val="102000"/>
              </a:lnSpc>
              <a:spcBef>
                <a:spcPts val="60"/>
              </a:spcBef>
              <a:buNone/>
              <a:tabLst>
                <a:tab pos="1744345" algn="l"/>
              </a:tabLst>
            </a:pPr>
            <a:endParaRPr lang="en-GB" sz="2800" b="1" spc="55" dirty="0">
              <a:solidFill>
                <a:srgbClr val="1C1C1C"/>
              </a:solidFill>
              <a:cs typeface="Calibri" panose="020F0502020204030204" pitchFamily="34" charset="0"/>
            </a:endParaRPr>
          </a:p>
          <a:p>
            <a:pPr marL="12065" marR="5080" indent="0">
              <a:lnSpc>
                <a:spcPct val="102000"/>
              </a:lnSpc>
              <a:spcBef>
                <a:spcPts val="60"/>
              </a:spcBef>
              <a:buNone/>
              <a:tabLst>
                <a:tab pos="1744345" algn="l"/>
              </a:tabLst>
            </a:pPr>
            <a:r>
              <a:rPr lang="en-GB" sz="2800" b="1" spc="55" dirty="0">
                <a:solidFill>
                  <a:srgbClr val="1C1C1C"/>
                </a:solidFill>
                <a:cs typeface="Calibri" panose="020F0502020204030204" pitchFamily="34" charset="0"/>
              </a:rPr>
              <a:t>An</a:t>
            </a:r>
            <a:r>
              <a:rPr lang="en-GB" sz="2800" b="1" spc="10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95" dirty="0">
                <a:solidFill>
                  <a:srgbClr val="1C1C1C"/>
                </a:solidFill>
                <a:cs typeface="Calibri" panose="020F0502020204030204" pitchFamily="34" charset="0"/>
              </a:rPr>
              <a:t>individual</a:t>
            </a:r>
            <a:r>
              <a:rPr lang="en-GB" sz="2800" b="1" spc="18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70" dirty="0">
                <a:solidFill>
                  <a:srgbClr val="1C1C1C"/>
                </a:solidFill>
                <a:cs typeface="Calibri" panose="020F0502020204030204" pitchFamily="34" charset="0"/>
              </a:rPr>
              <a:t>is</a:t>
            </a:r>
            <a:r>
              <a:rPr lang="en-GB" sz="2800" b="1" spc="-17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70" dirty="0">
                <a:solidFill>
                  <a:srgbClr val="1C1C1C"/>
                </a:solidFill>
                <a:cs typeface="Calibri" panose="020F0502020204030204" pitchFamily="34" charset="0"/>
              </a:rPr>
              <a:t>classified</a:t>
            </a:r>
            <a:r>
              <a:rPr lang="en-GB" sz="2800" b="1" spc="15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45" dirty="0">
                <a:solidFill>
                  <a:srgbClr val="1C1C1C"/>
                </a:solidFill>
                <a:cs typeface="Calibri" panose="020F0502020204030204" pitchFamily="34" charset="0"/>
              </a:rPr>
              <a:t>disabled</a:t>
            </a:r>
            <a:r>
              <a:rPr lang="en-GB" sz="2800" b="1" spc="29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85" dirty="0">
                <a:solidFill>
                  <a:srgbClr val="1C1C1C"/>
                </a:solidFill>
                <a:cs typeface="Calibri" panose="020F0502020204030204" pitchFamily="34" charset="0"/>
              </a:rPr>
              <a:t>under</a:t>
            </a:r>
            <a:r>
              <a:rPr lang="en-GB" sz="2800" b="1" spc="4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60" dirty="0">
                <a:solidFill>
                  <a:srgbClr val="1C1C1C"/>
                </a:solidFill>
                <a:cs typeface="Calibri" panose="020F0502020204030204" pitchFamily="34" charset="0"/>
              </a:rPr>
              <a:t>the</a:t>
            </a:r>
            <a:r>
              <a:rPr lang="en-GB" sz="2800" b="1" spc="15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80" dirty="0">
                <a:solidFill>
                  <a:srgbClr val="1C1C1C"/>
                </a:solidFill>
                <a:cs typeface="Calibri" panose="020F0502020204030204" pitchFamily="34" charset="0"/>
              </a:rPr>
              <a:t>Equality</a:t>
            </a:r>
            <a:r>
              <a:rPr lang="en-GB" sz="2800" b="1" spc="-8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55" dirty="0">
                <a:solidFill>
                  <a:srgbClr val="1C1C1C"/>
                </a:solidFill>
                <a:cs typeface="Calibri" panose="020F0502020204030204" pitchFamily="34" charset="0"/>
              </a:rPr>
              <a:t>Act</a:t>
            </a:r>
            <a:r>
              <a:rPr lang="en-GB" sz="2800" b="1" spc="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75" dirty="0">
                <a:solidFill>
                  <a:srgbClr val="1C1C1C"/>
                </a:solidFill>
                <a:cs typeface="Calibri" panose="020F0502020204030204" pitchFamily="34" charset="0"/>
              </a:rPr>
              <a:t>2010</a:t>
            </a:r>
            <a:r>
              <a:rPr lang="en-GB" sz="2800" b="1" spc="-4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-70" dirty="0">
                <a:solidFill>
                  <a:srgbClr val="1C1C1C"/>
                </a:solidFill>
                <a:cs typeface="Calibri" panose="020F0502020204030204" pitchFamily="34" charset="0"/>
              </a:rPr>
              <a:t>if</a:t>
            </a:r>
            <a:r>
              <a:rPr lang="en-GB" sz="2800" b="1" spc="7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80" dirty="0">
                <a:solidFill>
                  <a:srgbClr val="1C1C1C"/>
                </a:solidFill>
                <a:cs typeface="Calibri" panose="020F0502020204030204" pitchFamily="34" charset="0"/>
              </a:rPr>
              <a:t>they</a:t>
            </a:r>
            <a:r>
              <a:rPr lang="en-GB" sz="2800" b="1" spc="4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215" dirty="0">
                <a:solidFill>
                  <a:srgbClr val="1C1C1C"/>
                </a:solidFill>
                <a:cs typeface="Calibri" panose="020F0502020204030204" pitchFamily="34" charset="0"/>
              </a:rPr>
              <a:t>have</a:t>
            </a:r>
            <a:r>
              <a:rPr lang="en-GB" sz="2800" b="1" spc="-15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204" dirty="0">
                <a:solidFill>
                  <a:srgbClr val="1C1C1C"/>
                </a:solidFill>
                <a:cs typeface="Calibri" panose="020F0502020204030204" pitchFamily="34" charset="0"/>
              </a:rPr>
              <a:t>a </a:t>
            </a:r>
            <a:r>
              <a:rPr lang="en-GB" sz="2800" b="1" spc="80" dirty="0">
                <a:solidFill>
                  <a:srgbClr val="1C1C1C"/>
                </a:solidFill>
                <a:cs typeface="Calibri" panose="020F0502020204030204" pitchFamily="34" charset="0"/>
              </a:rPr>
              <a:t>physical</a:t>
            </a:r>
            <a:r>
              <a:rPr lang="en-GB" sz="2800" b="1" spc="12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80" dirty="0">
                <a:solidFill>
                  <a:srgbClr val="1C1C1C"/>
                </a:solidFill>
                <a:cs typeface="Calibri" panose="020F0502020204030204" pitchFamily="34" charset="0"/>
              </a:rPr>
              <a:t>or </a:t>
            </a:r>
            <a:r>
              <a:rPr lang="en-GB" sz="2800" b="1" spc="155" dirty="0">
                <a:solidFill>
                  <a:srgbClr val="1C1C1C"/>
                </a:solidFill>
                <a:cs typeface="Calibri" panose="020F0502020204030204" pitchFamily="34" charset="0"/>
              </a:rPr>
              <a:t>mental </a:t>
            </a:r>
            <a:r>
              <a:rPr lang="en-GB" sz="2800" b="1" spc="170" dirty="0">
                <a:solidFill>
                  <a:srgbClr val="1C1C1C"/>
                </a:solidFill>
                <a:cs typeface="Calibri" panose="020F0502020204030204" pitchFamily="34" charset="0"/>
              </a:rPr>
              <a:t>impairment </a:t>
            </a:r>
            <a:r>
              <a:rPr lang="en-GB" sz="2800" b="1" spc="245" dirty="0">
                <a:solidFill>
                  <a:srgbClr val="1C1C1C"/>
                </a:solidFill>
                <a:cs typeface="Calibri" panose="020F0502020204030204" pitchFamily="34" charset="0"/>
              </a:rPr>
              <a:t>that </a:t>
            </a:r>
            <a:r>
              <a:rPr lang="en-GB" sz="2800" b="1" spc="355" dirty="0">
                <a:solidFill>
                  <a:srgbClr val="1C1C1C"/>
                </a:solidFill>
                <a:cs typeface="Calibri" panose="020F0502020204030204" pitchFamily="34" charset="0"/>
              </a:rPr>
              <a:t>has a </a:t>
            </a:r>
            <a:r>
              <a:rPr lang="en-GB" sz="2800" b="1" spc="175" dirty="0">
                <a:solidFill>
                  <a:srgbClr val="1C1C1C"/>
                </a:solidFill>
                <a:cs typeface="Calibri" panose="020F0502020204030204" pitchFamily="34" charset="0"/>
              </a:rPr>
              <a:t>'substantial' </a:t>
            </a:r>
            <a:r>
              <a:rPr lang="en-GB" sz="2800" b="1" spc="240" dirty="0">
                <a:solidFill>
                  <a:srgbClr val="1C1C1C"/>
                </a:solidFill>
                <a:cs typeface="Calibri" panose="020F0502020204030204" pitchFamily="34" charset="0"/>
              </a:rPr>
              <a:t>and </a:t>
            </a:r>
            <a:r>
              <a:rPr lang="en-GB" sz="2800" b="1" spc="175" dirty="0">
                <a:solidFill>
                  <a:srgbClr val="1C1C1C"/>
                </a:solidFill>
                <a:cs typeface="Calibri" panose="020F0502020204030204" pitchFamily="34" charset="0"/>
              </a:rPr>
              <a:t>'long-term’ </a:t>
            </a:r>
            <a:r>
              <a:rPr lang="en-GB" sz="2800" b="1" spc="170" dirty="0">
                <a:solidFill>
                  <a:srgbClr val="1C1C1C"/>
                </a:solidFill>
                <a:cs typeface="Calibri" panose="020F0502020204030204" pitchFamily="34" charset="0"/>
              </a:rPr>
              <a:t>negative</a:t>
            </a:r>
            <a:r>
              <a:rPr lang="en-GB" sz="2800" b="1" spc="-2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90" dirty="0">
                <a:solidFill>
                  <a:srgbClr val="1C1C1C"/>
                </a:solidFill>
                <a:cs typeface="Calibri" panose="020F0502020204030204" pitchFamily="34" charset="0"/>
              </a:rPr>
              <a:t>effect</a:t>
            </a:r>
            <a:r>
              <a:rPr lang="en-GB" sz="2800" b="1" spc="-7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25" dirty="0">
                <a:solidFill>
                  <a:srgbClr val="1C1C1C"/>
                </a:solidFill>
                <a:cs typeface="Calibri" panose="020F0502020204030204" pitchFamily="34" charset="0"/>
              </a:rPr>
              <a:t>on</a:t>
            </a:r>
            <a:r>
              <a:rPr lang="en-GB" sz="2800" b="1" spc="15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55" dirty="0">
                <a:solidFill>
                  <a:srgbClr val="1C1C1C"/>
                </a:solidFill>
                <a:cs typeface="Calibri" panose="020F0502020204030204" pitchFamily="34" charset="0"/>
              </a:rPr>
              <a:t>their</a:t>
            </a:r>
            <a:r>
              <a:rPr lang="en-GB" sz="2800" b="1" spc="-5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25" dirty="0">
                <a:solidFill>
                  <a:srgbClr val="1C1C1C"/>
                </a:solidFill>
                <a:cs typeface="Calibri" panose="020F0502020204030204" pitchFamily="34" charset="0"/>
              </a:rPr>
              <a:t>ability</a:t>
            </a:r>
            <a:r>
              <a:rPr lang="en-GB" sz="2800" b="1" spc="-4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35" dirty="0">
                <a:solidFill>
                  <a:srgbClr val="1C1C1C"/>
                </a:solidFill>
                <a:cs typeface="Calibri" panose="020F0502020204030204" pitchFamily="34" charset="0"/>
              </a:rPr>
              <a:t>to</a:t>
            </a:r>
            <a:r>
              <a:rPr lang="en-GB" sz="2800" b="1" spc="7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75" dirty="0">
                <a:solidFill>
                  <a:srgbClr val="1C1C1C"/>
                </a:solidFill>
                <a:cs typeface="Calibri" panose="020F0502020204030204" pitchFamily="34" charset="0"/>
              </a:rPr>
              <a:t>do</a:t>
            </a:r>
            <a:r>
              <a:rPr lang="en-GB" sz="2800" b="1" spc="185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55" dirty="0">
                <a:solidFill>
                  <a:srgbClr val="1C1C1C"/>
                </a:solidFill>
                <a:cs typeface="Calibri" panose="020F0502020204030204" pitchFamily="34" charset="0"/>
              </a:rPr>
              <a:t>normal</a:t>
            </a:r>
            <a:r>
              <a:rPr lang="en-GB" sz="2800" b="1" spc="8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50" dirty="0">
                <a:solidFill>
                  <a:srgbClr val="1C1C1C"/>
                </a:solidFill>
                <a:cs typeface="Calibri" panose="020F0502020204030204" pitchFamily="34" charset="0"/>
              </a:rPr>
              <a:t>daily</a:t>
            </a:r>
            <a:r>
              <a:rPr lang="en-GB" sz="2800" b="1" spc="-8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b="1" spc="100" dirty="0">
                <a:solidFill>
                  <a:srgbClr val="1C1C1C"/>
                </a:solidFill>
                <a:cs typeface="Calibri" panose="020F0502020204030204" pitchFamily="34" charset="0"/>
              </a:rPr>
              <a:t>activities.</a:t>
            </a: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800" spc="165" dirty="0">
              <a:solidFill>
                <a:srgbClr val="1C1C1C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 spc="165" dirty="0">
                <a:solidFill>
                  <a:srgbClr val="1C1C1C"/>
                </a:solidFill>
                <a:cs typeface="Calibri" panose="020F0502020204030204" pitchFamily="34" charset="0"/>
              </a:rPr>
              <a:t>'substantial' </a:t>
            </a:r>
            <a:r>
              <a:rPr lang="en-GB" sz="2800" spc="70" dirty="0">
                <a:solidFill>
                  <a:srgbClr val="1C1C1C"/>
                </a:solidFill>
                <a:cs typeface="Calibri" panose="020F0502020204030204" pitchFamily="34" charset="0"/>
              </a:rPr>
              <a:t>is </a:t>
            </a:r>
            <a:r>
              <a:rPr lang="en-GB" sz="2800" spc="204" dirty="0">
                <a:solidFill>
                  <a:srgbClr val="1C1C1C"/>
                </a:solidFill>
                <a:cs typeface="Calibri" panose="020F0502020204030204" pitchFamily="34" charset="0"/>
              </a:rPr>
              <a:t>more </a:t>
            </a:r>
            <a:r>
              <a:rPr lang="en-GB" sz="2800" spc="215" dirty="0">
                <a:solidFill>
                  <a:srgbClr val="1C1C1C"/>
                </a:solidFill>
                <a:cs typeface="Calibri" panose="020F0502020204030204" pitchFamily="34" charset="0"/>
              </a:rPr>
              <a:t>than </a:t>
            </a:r>
            <a:r>
              <a:rPr lang="en-GB" sz="2800" spc="125" dirty="0">
                <a:solidFill>
                  <a:srgbClr val="1C1C1C"/>
                </a:solidFill>
                <a:cs typeface="Calibri" panose="020F0502020204030204" pitchFamily="34" charset="0"/>
              </a:rPr>
              <a:t>minor </a:t>
            </a:r>
            <a:r>
              <a:rPr lang="en-GB" sz="2800" spc="-430" dirty="0">
                <a:solidFill>
                  <a:srgbClr val="1C1C1C"/>
                </a:solidFill>
                <a:cs typeface="Calibri" panose="020F0502020204030204" pitchFamily="34" charset="0"/>
              </a:rPr>
              <a:t> </a:t>
            </a:r>
            <a:r>
              <a:rPr lang="en-GB" sz="2800" spc="114" dirty="0">
                <a:solidFill>
                  <a:srgbClr val="1C1C1C"/>
                </a:solidFill>
                <a:cs typeface="Calibri" panose="020F0502020204030204" pitchFamily="34" charset="0"/>
              </a:rPr>
              <a:t>or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spc="95" dirty="0">
                <a:solidFill>
                  <a:srgbClr val="1C1C1C"/>
                </a:solidFill>
                <a:cs typeface="Calibri" panose="020F0502020204030204" pitchFamily="34" charset="0"/>
              </a:rPr>
              <a:t>trivial</a:t>
            </a:r>
            <a:endParaRPr lang="en-GB" sz="28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F44D7-99B8-47F2-BBAF-11F52B15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789040"/>
            <a:ext cx="1619672" cy="15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8854EA93-D8DD-4701-B458-236D6F4E8BF4}"/>
              </a:ext>
            </a:extLst>
          </p:cNvPr>
          <p:cNvSpPr txBox="1"/>
          <p:nvPr/>
        </p:nvSpPr>
        <p:spPr>
          <a:xfrm>
            <a:off x="107504" y="144767"/>
            <a:ext cx="8819026" cy="656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spcBef>
                <a:spcPts val="665"/>
              </a:spcBef>
            </a:pPr>
            <a:r>
              <a:rPr lang="en-GB" sz="4000" b="1" spc="10" dirty="0">
                <a:solidFill>
                  <a:srgbClr val="002FCD"/>
                </a:solidFill>
                <a:cs typeface="Arial"/>
              </a:rPr>
              <a:t>Equality Act 2010</a:t>
            </a:r>
          </a:p>
          <a:p>
            <a:pPr marL="111125">
              <a:lnSpc>
                <a:spcPct val="100000"/>
              </a:lnSpc>
              <a:spcBef>
                <a:spcPts val="665"/>
              </a:spcBef>
            </a:pPr>
            <a:endParaRPr lang="en-GB" sz="2000" spc="85" dirty="0">
              <a:cs typeface="Calibri" panose="020F0502020204030204" pitchFamily="34" charset="0"/>
            </a:endParaRPr>
          </a:p>
          <a:p>
            <a:pPr marL="111125">
              <a:lnSpc>
                <a:spcPct val="100000"/>
              </a:lnSpc>
              <a:spcBef>
                <a:spcPts val="665"/>
              </a:spcBef>
            </a:pPr>
            <a:r>
              <a:rPr lang="en-GB" sz="2000" spc="85" dirty="0">
                <a:cs typeface="Calibri" panose="020F0502020204030204" pitchFamily="34" charset="0"/>
              </a:rPr>
              <a:t>The</a:t>
            </a:r>
            <a:r>
              <a:rPr lang="en-GB" sz="2000" spc="-145" dirty="0">
                <a:cs typeface="Calibri" panose="020F0502020204030204" pitchFamily="34" charset="0"/>
              </a:rPr>
              <a:t> </a:t>
            </a:r>
            <a:r>
              <a:rPr lang="en-GB" sz="2000" spc="155" dirty="0">
                <a:cs typeface="Calibri" panose="020F0502020204030204" pitchFamily="34" charset="0"/>
              </a:rPr>
              <a:t>employer</a:t>
            </a:r>
            <a:r>
              <a:rPr lang="en-GB" sz="2000" spc="195" dirty="0">
                <a:cs typeface="Calibri" panose="020F0502020204030204" pitchFamily="34" charset="0"/>
              </a:rPr>
              <a:t> </a:t>
            </a:r>
            <a:r>
              <a:rPr lang="en-GB" sz="2000" spc="150" dirty="0">
                <a:cs typeface="Calibri" panose="020F0502020204030204" pitchFamily="34" charset="0"/>
              </a:rPr>
              <a:t>has</a:t>
            </a:r>
            <a:r>
              <a:rPr lang="en-GB" sz="2000" spc="15" dirty="0">
                <a:cs typeface="Calibri" panose="020F0502020204030204" pitchFamily="34" charset="0"/>
              </a:rPr>
              <a:t> </a:t>
            </a:r>
            <a:r>
              <a:rPr lang="en-GB" sz="2000" spc="150" dirty="0">
                <a:cs typeface="Calibri" panose="020F0502020204030204" pitchFamily="34" charset="0"/>
              </a:rPr>
              <a:t>a</a:t>
            </a:r>
            <a:r>
              <a:rPr lang="en-GB" sz="2000" spc="185" dirty="0">
                <a:cs typeface="Calibri" panose="020F0502020204030204" pitchFamily="34" charset="0"/>
              </a:rPr>
              <a:t> </a:t>
            </a:r>
            <a:r>
              <a:rPr lang="en-GB" sz="2000" spc="200" dirty="0">
                <a:cs typeface="Calibri" panose="020F0502020204030204" pitchFamily="34" charset="0"/>
              </a:rPr>
              <a:t>duty</a:t>
            </a:r>
            <a:r>
              <a:rPr lang="en-GB" sz="2000" spc="-95" dirty="0">
                <a:cs typeface="Calibri" panose="020F0502020204030204" pitchFamily="34" charset="0"/>
              </a:rPr>
              <a:t> </a:t>
            </a:r>
            <a:r>
              <a:rPr lang="en-GB" sz="2000" spc="170" dirty="0">
                <a:cs typeface="Calibri" panose="020F0502020204030204" pitchFamily="34" charset="0"/>
              </a:rPr>
              <a:t>to</a:t>
            </a:r>
            <a:r>
              <a:rPr lang="en-GB" sz="2000" spc="110" dirty="0">
                <a:cs typeface="Calibri" panose="020F0502020204030204" pitchFamily="34" charset="0"/>
              </a:rPr>
              <a:t> </a:t>
            </a:r>
            <a:r>
              <a:rPr lang="en-GB" sz="2000" spc="190" dirty="0">
                <a:cs typeface="Calibri" panose="020F0502020204030204" pitchFamily="34" charset="0"/>
              </a:rPr>
              <a:t>make</a:t>
            </a:r>
            <a:r>
              <a:rPr lang="en-GB" sz="2000" spc="-60" dirty="0">
                <a:cs typeface="Calibri" panose="020F0502020204030204" pitchFamily="34" charset="0"/>
              </a:rPr>
              <a:t> </a:t>
            </a:r>
            <a:r>
              <a:rPr lang="en-GB" sz="2000" spc="195" dirty="0">
                <a:cs typeface="Calibri" panose="020F0502020204030204" pitchFamily="34" charset="0"/>
              </a:rPr>
              <a:t>'reasonable</a:t>
            </a:r>
            <a:r>
              <a:rPr lang="en-GB" sz="2000" spc="-80" dirty="0">
                <a:cs typeface="Calibri" panose="020F0502020204030204" pitchFamily="34" charset="0"/>
              </a:rPr>
              <a:t> </a:t>
            </a:r>
            <a:r>
              <a:rPr lang="en-GB" sz="2000" spc="160" dirty="0">
                <a:cs typeface="Calibri" panose="020F0502020204030204" pitchFamily="34" charset="0"/>
              </a:rPr>
              <a:t>adjustments'</a:t>
            </a:r>
            <a:r>
              <a:rPr lang="en-GB" sz="2000" spc="20" dirty="0">
                <a:cs typeface="Calibri" panose="020F0502020204030204" pitchFamily="34" charset="0"/>
              </a:rPr>
              <a:t> </a:t>
            </a:r>
            <a:r>
              <a:rPr lang="en-GB" sz="2000" spc="55" dirty="0">
                <a:cs typeface="Calibri" panose="020F0502020204030204" pitchFamily="34" charset="0"/>
              </a:rPr>
              <a:t>in</a:t>
            </a:r>
            <a:r>
              <a:rPr lang="en-GB" sz="2000" spc="5" dirty="0">
                <a:cs typeface="Calibri" panose="020F0502020204030204" pitchFamily="34" charset="0"/>
              </a:rPr>
              <a:t> </a:t>
            </a:r>
            <a:r>
              <a:rPr lang="en-GB" sz="2000" spc="55" dirty="0">
                <a:cs typeface="Calibri" panose="020F0502020204030204" pitchFamily="34" charset="0"/>
              </a:rPr>
              <a:t>the</a:t>
            </a:r>
            <a:r>
              <a:rPr lang="en-GB" sz="2000" spc="290" dirty="0">
                <a:cs typeface="Calibri" panose="020F0502020204030204" pitchFamily="34" charset="0"/>
              </a:rPr>
              <a:t> </a:t>
            </a:r>
            <a:r>
              <a:rPr lang="en-GB" sz="2000" spc="170" dirty="0">
                <a:cs typeface="Calibri" panose="020F0502020204030204" pitchFamily="34" charset="0"/>
              </a:rPr>
              <a:t>workplace. </a:t>
            </a:r>
            <a:r>
              <a:rPr lang="en-GB" sz="2000" spc="95" dirty="0">
                <a:cs typeface="Calibri" panose="020F0502020204030204" pitchFamily="34" charset="0"/>
              </a:rPr>
              <a:t>The </a:t>
            </a:r>
            <a:r>
              <a:rPr lang="en-GB" sz="2000" spc="140" dirty="0">
                <a:cs typeface="Calibri" panose="020F0502020204030204" pitchFamily="34" charset="0"/>
              </a:rPr>
              <a:t>employer's </a:t>
            </a:r>
            <a:r>
              <a:rPr lang="en-GB" sz="2000" spc="125" dirty="0">
                <a:cs typeface="Calibri" panose="020F0502020204030204" pitchFamily="34" charset="0"/>
              </a:rPr>
              <a:t>overall </a:t>
            </a:r>
            <a:r>
              <a:rPr lang="en-GB" sz="2000" spc="150" dirty="0">
                <a:cs typeface="Calibri" panose="020F0502020204030204" pitchFamily="34" charset="0"/>
              </a:rPr>
              <a:t>aim </a:t>
            </a:r>
            <a:r>
              <a:rPr lang="en-GB" sz="2000" spc="105" dirty="0">
                <a:cs typeface="Calibri" panose="020F0502020204030204" pitchFamily="34" charset="0"/>
              </a:rPr>
              <a:t>should </a:t>
            </a:r>
            <a:r>
              <a:rPr lang="en-GB" sz="2000" spc="100" dirty="0">
                <a:cs typeface="Calibri" panose="020F0502020204030204" pitchFamily="34" charset="0"/>
              </a:rPr>
              <a:t>be, as </a:t>
            </a:r>
            <a:r>
              <a:rPr lang="en-GB" sz="2000" spc="90" dirty="0">
                <a:cs typeface="Calibri" panose="020F0502020204030204" pitchFamily="34" charset="0"/>
              </a:rPr>
              <a:t>far </a:t>
            </a:r>
            <a:r>
              <a:rPr lang="en-GB" sz="2000" spc="100" dirty="0">
                <a:cs typeface="Calibri" panose="020F0502020204030204" pitchFamily="34" charset="0"/>
              </a:rPr>
              <a:t>as</a:t>
            </a:r>
            <a:r>
              <a:rPr lang="en-GB" sz="2000" spc="-70" dirty="0">
                <a:cs typeface="Calibri" panose="020F0502020204030204" pitchFamily="34" charset="0"/>
              </a:rPr>
              <a:t> </a:t>
            </a:r>
            <a:r>
              <a:rPr lang="en-GB" sz="2000" spc="95" dirty="0">
                <a:cs typeface="Calibri" panose="020F0502020204030204" pitchFamily="34" charset="0"/>
              </a:rPr>
              <a:t>possible:</a:t>
            </a:r>
          </a:p>
          <a:p>
            <a:pPr marL="111125" algn="ctr">
              <a:spcBef>
                <a:spcPts val="665"/>
              </a:spcBef>
            </a:pPr>
            <a:r>
              <a:rPr lang="en-GB" sz="2000" b="1" spc="70" dirty="0">
                <a:cs typeface="Calibri" panose="020F0502020204030204" pitchFamily="34" charset="0"/>
              </a:rPr>
              <a:t>"To remove or reduce any substantial disadvantage faced by a worker which would not be faced by a worker which would not be faced by a non disabled person”</a:t>
            </a:r>
            <a:endParaRPr lang="en-GB" sz="2000" spc="95" dirty="0">
              <a:cs typeface="Calibri" panose="020F0502020204030204" pitchFamily="34" charset="0"/>
            </a:endParaRPr>
          </a:p>
          <a:p>
            <a:pPr marL="111125">
              <a:spcBef>
                <a:spcPts val="665"/>
              </a:spcBef>
            </a:pPr>
            <a:r>
              <a:rPr lang="en-GB" sz="2000" spc="95" dirty="0">
                <a:cs typeface="Calibri" panose="020F0502020204030204" pitchFamily="34" charset="0"/>
              </a:rPr>
              <a:t>The</a:t>
            </a:r>
            <a:r>
              <a:rPr lang="en-GB" sz="2000" spc="-130" dirty="0">
                <a:cs typeface="Calibri" panose="020F0502020204030204" pitchFamily="34" charset="0"/>
              </a:rPr>
              <a:t> </a:t>
            </a:r>
            <a:r>
              <a:rPr lang="en-GB" sz="2000" spc="190" dirty="0">
                <a:cs typeface="Calibri" panose="020F0502020204030204" pitchFamily="34" charset="0"/>
              </a:rPr>
              <a:t>duty</a:t>
            </a:r>
            <a:r>
              <a:rPr lang="en-GB" sz="2000" spc="-150" dirty="0">
                <a:cs typeface="Calibri" panose="020F0502020204030204" pitchFamily="34" charset="0"/>
              </a:rPr>
              <a:t> </a:t>
            </a:r>
            <a:r>
              <a:rPr lang="en-GB" sz="2000" spc="125" dirty="0">
                <a:cs typeface="Calibri" panose="020F0502020204030204" pitchFamily="34" charset="0"/>
              </a:rPr>
              <a:t>contains</a:t>
            </a:r>
            <a:r>
              <a:rPr lang="en-GB" sz="2000" spc="-5" dirty="0">
                <a:cs typeface="Calibri" panose="020F0502020204030204" pitchFamily="34" charset="0"/>
              </a:rPr>
              <a:t> </a:t>
            </a:r>
            <a:r>
              <a:rPr lang="en-GB" sz="2000" spc="175" dirty="0">
                <a:cs typeface="Calibri" panose="020F0502020204030204" pitchFamily="34" charset="0"/>
              </a:rPr>
              <a:t>three</a:t>
            </a:r>
            <a:r>
              <a:rPr lang="en-GB" sz="2000" spc="60" dirty="0">
                <a:cs typeface="Calibri" panose="020F0502020204030204" pitchFamily="34" charset="0"/>
              </a:rPr>
              <a:t> </a:t>
            </a:r>
            <a:r>
              <a:rPr lang="en-GB" sz="2000" spc="145" dirty="0">
                <a:cs typeface="Calibri" panose="020F0502020204030204" pitchFamily="34" charset="0"/>
              </a:rPr>
              <a:t>requirements</a:t>
            </a:r>
            <a:r>
              <a:rPr lang="en-GB" sz="2000" spc="10" dirty="0">
                <a:cs typeface="Calibri" panose="020F0502020204030204" pitchFamily="34" charset="0"/>
              </a:rPr>
              <a:t> </a:t>
            </a:r>
            <a:r>
              <a:rPr lang="en-GB" sz="2000" spc="195" dirty="0">
                <a:cs typeface="Calibri" panose="020F0502020204030204" pitchFamily="34" charset="0"/>
              </a:rPr>
              <a:t>that</a:t>
            </a:r>
            <a:r>
              <a:rPr lang="en-GB" sz="2000" spc="-114" dirty="0">
                <a:cs typeface="Calibri" panose="020F0502020204030204" pitchFamily="34" charset="0"/>
              </a:rPr>
              <a:t> </a:t>
            </a:r>
            <a:r>
              <a:rPr lang="en-GB" sz="2000" spc="170" dirty="0">
                <a:cs typeface="Calibri" panose="020F0502020204030204" pitchFamily="34" charset="0"/>
              </a:rPr>
              <a:t>apply</a:t>
            </a:r>
            <a:r>
              <a:rPr lang="en-GB" sz="2000" spc="40" dirty="0">
                <a:cs typeface="Calibri" panose="020F0502020204030204" pitchFamily="34" charset="0"/>
              </a:rPr>
              <a:t> in</a:t>
            </a:r>
            <a:r>
              <a:rPr lang="en-GB" sz="2000" spc="-60" dirty="0">
                <a:cs typeface="Calibri" panose="020F0502020204030204" pitchFamily="34" charset="0"/>
              </a:rPr>
              <a:t> </a:t>
            </a:r>
            <a:r>
              <a:rPr lang="en-GB" sz="2000" spc="120" dirty="0">
                <a:cs typeface="Calibri" panose="020F0502020204030204" pitchFamily="34" charset="0"/>
              </a:rPr>
              <a:t>situations</a:t>
            </a:r>
            <a:r>
              <a:rPr lang="en-GB" sz="2000" spc="-65" dirty="0">
                <a:cs typeface="Calibri" panose="020F0502020204030204" pitchFamily="34" charset="0"/>
              </a:rPr>
              <a:t> </a:t>
            </a:r>
            <a:r>
              <a:rPr lang="en-GB" sz="2000" spc="215" dirty="0">
                <a:cs typeface="Calibri" panose="020F0502020204030204" pitchFamily="34" charset="0"/>
              </a:rPr>
              <a:t>where</a:t>
            </a:r>
            <a:r>
              <a:rPr lang="en-GB" sz="2000" spc="-75" dirty="0">
                <a:cs typeface="Calibri" panose="020F0502020204030204" pitchFamily="34" charset="0"/>
              </a:rPr>
              <a:t> </a:t>
            </a:r>
            <a:r>
              <a:rPr lang="en-GB" sz="2000" spc="200" dirty="0">
                <a:cs typeface="Calibri" panose="020F0502020204030204" pitchFamily="34" charset="0"/>
              </a:rPr>
              <a:t>a</a:t>
            </a:r>
            <a:r>
              <a:rPr lang="en-GB" sz="2000" spc="90" dirty="0">
                <a:cs typeface="Calibri" panose="020F0502020204030204" pitchFamily="34" charset="0"/>
              </a:rPr>
              <a:t> </a:t>
            </a:r>
            <a:r>
              <a:rPr lang="en-GB" sz="2000" spc="130" dirty="0">
                <a:cs typeface="Calibri" panose="020F0502020204030204" pitchFamily="34" charset="0"/>
              </a:rPr>
              <a:t>disabled  person</a:t>
            </a:r>
            <a:r>
              <a:rPr lang="en-GB" sz="2000" spc="100" dirty="0">
                <a:cs typeface="Calibri" panose="020F0502020204030204" pitchFamily="34" charset="0"/>
              </a:rPr>
              <a:t> </a:t>
            </a:r>
            <a:r>
              <a:rPr lang="en-GB" sz="2000" spc="130" dirty="0">
                <a:cs typeface="Calibri" panose="020F0502020204030204" pitchFamily="34" charset="0"/>
              </a:rPr>
              <a:t>would</a:t>
            </a:r>
            <a:r>
              <a:rPr lang="en-GB" sz="2000" spc="50" dirty="0">
                <a:cs typeface="Calibri" panose="020F0502020204030204" pitchFamily="34" charset="0"/>
              </a:rPr>
              <a:t> </a:t>
            </a:r>
            <a:r>
              <a:rPr lang="en-GB" sz="2000" spc="150" dirty="0">
                <a:cs typeface="Calibri" panose="020F0502020204030204" pitchFamily="34" charset="0"/>
              </a:rPr>
              <a:t>otherwise</a:t>
            </a:r>
            <a:r>
              <a:rPr lang="en-GB" sz="2000" spc="175" dirty="0">
                <a:cs typeface="Calibri" panose="020F0502020204030204" pitchFamily="34" charset="0"/>
              </a:rPr>
              <a:t> </a:t>
            </a:r>
            <a:r>
              <a:rPr lang="en-GB" sz="2000" spc="165" dirty="0">
                <a:cs typeface="Calibri" panose="020F0502020204030204" pitchFamily="34" charset="0"/>
              </a:rPr>
              <a:t>be</a:t>
            </a:r>
            <a:r>
              <a:rPr lang="en-GB" sz="2000" spc="-20" dirty="0">
                <a:cs typeface="Calibri" panose="020F0502020204030204" pitchFamily="34" charset="0"/>
              </a:rPr>
              <a:t> </a:t>
            </a:r>
            <a:r>
              <a:rPr lang="en-GB" sz="2000" spc="114" dirty="0">
                <a:cs typeface="Calibri" panose="020F0502020204030204" pitchFamily="34" charset="0"/>
              </a:rPr>
              <a:t>placed</a:t>
            </a:r>
            <a:r>
              <a:rPr lang="en-GB" sz="2000" spc="30" dirty="0">
                <a:cs typeface="Calibri" panose="020F0502020204030204" pitchFamily="34" charset="0"/>
              </a:rPr>
              <a:t> </a:t>
            </a:r>
            <a:r>
              <a:rPr lang="en-GB" sz="2000" spc="95" dirty="0">
                <a:cs typeface="Calibri" panose="020F0502020204030204" pitchFamily="34" charset="0"/>
              </a:rPr>
              <a:t>at</a:t>
            </a:r>
            <a:r>
              <a:rPr lang="en-GB" sz="2000" spc="245" dirty="0">
                <a:cs typeface="Calibri" panose="020F0502020204030204" pitchFamily="34" charset="0"/>
              </a:rPr>
              <a:t> </a:t>
            </a:r>
            <a:r>
              <a:rPr lang="en-GB" sz="2000" spc="120" dirty="0">
                <a:cs typeface="Calibri" panose="020F0502020204030204" pitchFamily="34" charset="0"/>
              </a:rPr>
              <a:t>a</a:t>
            </a:r>
            <a:r>
              <a:rPr lang="en-GB" sz="2000" spc="135" dirty="0">
                <a:cs typeface="Calibri" panose="020F0502020204030204" pitchFamily="34" charset="0"/>
              </a:rPr>
              <a:t> </a:t>
            </a:r>
            <a:r>
              <a:rPr lang="en-GB" sz="2000" spc="140" dirty="0">
                <a:cs typeface="Calibri" panose="020F0502020204030204" pitchFamily="34" charset="0"/>
              </a:rPr>
              <a:t>substantial</a:t>
            </a:r>
            <a:r>
              <a:rPr lang="en-GB" sz="2000" spc="-40" dirty="0">
                <a:cs typeface="Calibri" panose="020F0502020204030204" pitchFamily="34" charset="0"/>
              </a:rPr>
              <a:t> </a:t>
            </a:r>
            <a:r>
              <a:rPr lang="en-GB" sz="2000" spc="185" dirty="0">
                <a:cs typeface="Calibri" panose="020F0502020204030204" pitchFamily="34" charset="0"/>
              </a:rPr>
              <a:t>disadvantage</a:t>
            </a:r>
            <a:r>
              <a:rPr lang="en-GB" sz="2000" spc="-5" dirty="0">
                <a:cs typeface="Calibri" panose="020F0502020204030204" pitchFamily="34" charset="0"/>
              </a:rPr>
              <a:t> </a:t>
            </a:r>
            <a:r>
              <a:rPr lang="en-GB" sz="2000" spc="160" dirty="0">
                <a:cs typeface="Calibri" panose="020F0502020204030204" pitchFamily="34" charset="0"/>
              </a:rPr>
              <a:t>compared</a:t>
            </a:r>
            <a:r>
              <a:rPr lang="en-GB" sz="2000" spc="120" dirty="0">
                <a:cs typeface="Calibri" panose="020F0502020204030204" pitchFamily="34" charset="0"/>
              </a:rPr>
              <a:t> </a:t>
            </a:r>
            <a:r>
              <a:rPr lang="en-GB" sz="2000" spc="135" dirty="0">
                <a:cs typeface="Calibri" panose="020F0502020204030204" pitchFamily="34" charset="0"/>
              </a:rPr>
              <a:t>with  </a:t>
            </a:r>
            <a:r>
              <a:rPr lang="en-GB" sz="2000" spc="130" dirty="0">
                <a:cs typeface="Calibri" panose="020F0502020204030204" pitchFamily="34" charset="0"/>
              </a:rPr>
              <a:t>people </a:t>
            </a:r>
            <a:r>
              <a:rPr lang="en-GB" sz="2000" spc="165" dirty="0">
                <a:cs typeface="Calibri" panose="020F0502020204030204" pitchFamily="34" charset="0"/>
              </a:rPr>
              <a:t>who </a:t>
            </a:r>
            <a:r>
              <a:rPr lang="en-GB" sz="2000" spc="114" dirty="0">
                <a:cs typeface="Calibri" panose="020F0502020204030204" pitchFamily="34" charset="0"/>
              </a:rPr>
              <a:t>are </a:t>
            </a:r>
            <a:r>
              <a:rPr lang="en-GB" sz="2000" spc="125" dirty="0">
                <a:cs typeface="Calibri" panose="020F0502020204030204" pitchFamily="34" charset="0"/>
              </a:rPr>
              <a:t>not</a:t>
            </a:r>
            <a:r>
              <a:rPr lang="en-GB" sz="2000" spc="45" dirty="0">
                <a:cs typeface="Calibri" panose="020F0502020204030204" pitchFamily="34" charset="0"/>
              </a:rPr>
              <a:t> </a:t>
            </a:r>
            <a:r>
              <a:rPr lang="en-GB" sz="2000" spc="140" dirty="0">
                <a:cs typeface="Calibri" panose="020F0502020204030204" pitchFamily="34" charset="0"/>
              </a:rPr>
              <a:t>disabled:</a:t>
            </a:r>
            <a:endParaRPr lang="en-GB" sz="2000" dirty="0">
              <a:cs typeface="Calibri" panose="020F0502020204030204" pitchFamily="34" charset="0"/>
            </a:endParaRPr>
          </a:p>
          <a:p>
            <a:pPr marL="454025" indent="-342900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Calibri" panose="020F0502020204030204" pitchFamily="34" charset="0"/>
              </a:rPr>
              <a:t>Changing the way things are done (ensuring the disabled employee is not at a substantial disadvantage because of a provision, criterion or practice of their employer)</a:t>
            </a:r>
          </a:p>
          <a:p>
            <a:pPr marL="454025" indent="-342900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Calibri" panose="020F0502020204030204" pitchFamily="34" charset="0"/>
              </a:rPr>
              <a:t>Making changes to overcome barriers created by the physical feature of a work place. </a:t>
            </a:r>
          </a:p>
          <a:p>
            <a:pPr marL="454025" indent="-342900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cs typeface="Calibri" panose="020F0502020204030204" pitchFamily="34" charset="0"/>
              </a:rPr>
              <a:t>Providing auxiliary aids and/ or an auxiliary service</a:t>
            </a:r>
            <a:endParaRPr lang="en-GB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1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67EFA3-8E38-48C8-B29C-F7256E51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75" y="7322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FCD"/>
                </a:solidFill>
              </a:rPr>
              <a:t>Why employ an autistic person?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E1E78-7BA0-417B-BF62-F45CDB44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" y="2001923"/>
            <a:ext cx="9144000" cy="2106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2F89C-AB4A-49DB-B25A-29EF9AE757F0}"/>
              </a:ext>
            </a:extLst>
          </p:cNvPr>
          <p:cNvSpPr txBox="1"/>
          <p:nvPr/>
        </p:nvSpPr>
        <p:spPr>
          <a:xfrm>
            <a:off x="39299" y="4353520"/>
            <a:ext cx="2808312" cy="192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algn="ctr">
              <a:lnSpc>
                <a:spcPct val="124400"/>
              </a:lnSpc>
              <a:spcBef>
                <a:spcPts val="170"/>
              </a:spcBef>
            </a:pPr>
            <a:r>
              <a:rPr lang="en-GB" sz="1600" b="1" spc="80" dirty="0">
                <a:cs typeface="Calibri" panose="020F0502020204030204" pitchFamily="34" charset="0"/>
              </a:rPr>
              <a:t>Specific Skill Set</a:t>
            </a:r>
          </a:p>
          <a:p>
            <a:pPr marL="12065" marR="5080" algn="ctr">
              <a:lnSpc>
                <a:spcPct val="124400"/>
              </a:lnSpc>
              <a:spcBef>
                <a:spcPts val="170"/>
              </a:spcBef>
            </a:pPr>
            <a:r>
              <a:rPr lang="en-GB" sz="1600" spc="80" dirty="0">
                <a:cs typeface="Calibri" panose="020F0502020204030204" pitchFamily="34" charset="0"/>
              </a:rPr>
              <a:t>Many</a:t>
            </a:r>
            <a:r>
              <a:rPr lang="en-GB" sz="1600" spc="-190" dirty="0">
                <a:cs typeface="Calibri" panose="020F0502020204030204" pitchFamily="34" charset="0"/>
              </a:rPr>
              <a:t> </a:t>
            </a:r>
            <a:r>
              <a:rPr lang="en-GB" sz="1600" spc="45" dirty="0">
                <a:cs typeface="Calibri" panose="020F0502020204030204" pitchFamily="34" charset="0"/>
              </a:rPr>
              <a:t>hours</a:t>
            </a:r>
            <a:r>
              <a:rPr lang="en-GB" sz="1600" spc="-165" dirty="0">
                <a:cs typeface="Calibri" panose="020F0502020204030204" pitchFamily="34" charset="0"/>
              </a:rPr>
              <a:t> </a:t>
            </a:r>
            <a:r>
              <a:rPr lang="en-GB" sz="1600" spc="35" dirty="0">
                <a:cs typeface="Calibri" panose="020F0502020204030204" pitchFamily="34" charset="0"/>
              </a:rPr>
              <a:t>spent</a:t>
            </a:r>
            <a:r>
              <a:rPr lang="en-GB" sz="1600" spc="-105" dirty="0">
                <a:cs typeface="Calibri" panose="020F0502020204030204" pitchFamily="34" charset="0"/>
              </a:rPr>
              <a:t> </a:t>
            </a:r>
            <a:r>
              <a:rPr lang="en-GB" sz="1600" spc="25" dirty="0">
                <a:cs typeface="Calibri" panose="020F0502020204030204" pitchFamily="34" charset="0"/>
              </a:rPr>
              <a:t>researching,</a:t>
            </a:r>
            <a:r>
              <a:rPr lang="en-GB" sz="1600" spc="-175" dirty="0">
                <a:cs typeface="Calibri" panose="020F0502020204030204" pitchFamily="34" charset="0"/>
              </a:rPr>
              <a:t> </a:t>
            </a:r>
            <a:r>
              <a:rPr lang="en-GB" sz="1600" spc="20" dirty="0">
                <a:cs typeface="Calibri" panose="020F0502020204030204" pitchFamily="34" charset="0"/>
              </a:rPr>
              <a:t>learning  </a:t>
            </a:r>
            <a:r>
              <a:rPr lang="en-GB" sz="1600" spc="25" dirty="0">
                <a:cs typeface="Calibri" panose="020F0502020204030204" pitchFamily="34" charset="0"/>
              </a:rPr>
              <a:t>and </a:t>
            </a:r>
            <a:r>
              <a:rPr lang="en-GB" sz="1600" spc="5" dirty="0">
                <a:cs typeface="Calibri" panose="020F0502020204030204" pitchFamily="34" charset="0"/>
              </a:rPr>
              <a:t>engaging in </a:t>
            </a:r>
            <a:r>
              <a:rPr lang="en-GB" sz="1600" spc="15" dirty="0">
                <a:cs typeface="Calibri" panose="020F0502020204030204" pitchFamily="34" charset="0"/>
              </a:rPr>
              <a:t>activi</a:t>
            </a:r>
            <a:r>
              <a:rPr lang="en-GB" sz="1600" spc="-10" dirty="0">
                <a:cs typeface="Calibri" panose="020F0502020204030204" pitchFamily="34" charset="0"/>
              </a:rPr>
              <a:t>t</a:t>
            </a:r>
            <a:r>
              <a:rPr lang="en-GB" sz="1600" spc="25" dirty="0">
                <a:cs typeface="Calibri" panose="020F0502020204030204" pitchFamily="34" charset="0"/>
              </a:rPr>
              <a:t>ies </a:t>
            </a:r>
            <a:r>
              <a:rPr lang="en-GB" sz="1600" spc="65" dirty="0">
                <a:cs typeface="Calibri" panose="020F0502020204030204" pitchFamily="34" charset="0"/>
              </a:rPr>
              <a:t>relating </a:t>
            </a:r>
            <a:r>
              <a:rPr lang="en-GB" sz="1600" spc="60" dirty="0">
                <a:cs typeface="Calibri" panose="020F0502020204030204" pitchFamily="34" charset="0"/>
              </a:rPr>
              <a:t>to  </a:t>
            </a:r>
            <a:r>
              <a:rPr lang="en-GB" sz="1600" spc="85" dirty="0">
                <a:cs typeface="Calibri" panose="020F0502020204030204" pitchFamily="34" charset="0"/>
              </a:rPr>
              <a:t>their </a:t>
            </a:r>
            <a:r>
              <a:rPr lang="en-GB" sz="1600" spc="20" dirty="0">
                <a:cs typeface="Calibri" panose="020F0502020204030204" pitchFamily="34" charset="0"/>
              </a:rPr>
              <a:t>specific </a:t>
            </a:r>
            <a:r>
              <a:rPr lang="en-GB" sz="1600" spc="10" dirty="0">
                <a:cs typeface="Calibri" panose="020F0502020204030204" pitchFamily="34" charset="0"/>
              </a:rPr>
              <a:t>areas</a:t>
            </a:r>
            <a:r>
              <a:rPr lang="en-GB" sz="1600" spc="-280" dirty="0">
                <a:cs typeface="Calibri" panose="020F0502020204030204" pitchFamily="34" charset="0"/>
              </a:rPr>
              <a:t> </a:t>
            </a:r>
            <a:r>
              <a:rPr lang="en-GB" sz="1600" spc="-45" dirty="0">
                <a:cs typeface="Calibri" panose="020F0502020204030204" pitchFamily="34" charset="0"/>
              </a:rPr>
              <a:t>of </a:t>
            </a:r>
            <a:r>
              <a:rPr lang="en-GB" sz="1600" spc="-40" dirty="0">
                <a:cs typeface="Calibri" panose="020F0502020204030204" pitchFamily="34" charset="0"/>
              </a:rPr>
              <a:t>int</a:t>
            </a:r>
            <a:r>
              <a:rPr lang="en-GB" sz="1600" spc="20" dirty="0">
                <a:cs typeface="Calibri" panose="020F0502020204030204" pitchFamily="34" charset="0"/>
              </a:rPr>
              <a:t>erest</a:t>
            </a:r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F2F7B-B88E-4CC4-B55C-1404D49F711C}"/>
              </a:ext>
            </a:extLst>
          </p:cNvPr>
          <p:cNvSpPr txBox="1"/>
          <p:nvPr/>
        </p:nvSpPr>
        <p:spPr>
          <a:xfrm>
            <a:off x="3089711" y="4361707"/>
            <a:ext cx="295232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algn="ctr">
              <a:spcBef>
                <a:spcPts val="894"/>
              </a:spcBef>
            </a:pPr>
            <a:r>
              <a:rPr lang="en-GB" sz="1600" b="1" spc="80" dirty="0">
                <a:cs typeface="Calibri" panose="020F0502020204030204" pitchFamily="34" charset="0"/>
              </a:rPr>
              <a:t>Personality Traits</a:t>
            </a:r>
            <a:endParaRPr lang="en-GB" sz="1600" b="1" spc="145" dirty="0">
              <a:cs typeface="Calibri" panose="020F0502020204030204" pitchFamily="34" charset="0"/>
            </a:endParaRPr>
          </a:p>
          <a:p>
            <a:pPr marL="330200" algn="ctr">
              <a:lnSpc>
                <a:spcPct val="100000"/>
              </a:lnSpc>
              <a:spcBef>
                <a:spcPts val="894"/>
              </a:spcBef>
            </a:pPr>
            <a:r>
              <a:rPr lang="en-GB" sz="1600" spc="40" dirty="0">
                <a:solidFill>
                  <a:srgbClr val="2D2D2D"/>
                </a:solidFill>
                <a:cs typeface="Calibri" panose="020F0502020204030204" pitchFamily="34" charset="0"/>
              </a:rPr>
              <a:t>Good</a:t>
            </a:r>
            <a:r>
              <a:rPr lang="en-GB" sz="1600" spc="-12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75" dirty="0">
                <a:solidFill>
                  <a:srgbClr val="2D2D2D"/>
                </a:solidFill>
                <a:cs typeface="Calibri" panose="020F0502020204030204" pitchFamily="34" charset="0"/>
              </a:rPr>
              <a:t>time</a:t>
            </a:r>
            <a:r>
              <a:rPr lang="en-GB" sz="1600" spc="-10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35" dirty="0">
                <a:solidFill>
                  <a:srgbClr val="2D2D2D"/>
                </a:solidFill>
                <a:cs typeface="Calibri" panose="020F0502020204030204" pitchFamily="34" charset="0"/>
              </a:rPr>
              <a:t>keeping</a:t>
            </a:r>
            <a:r>
              <a:rPr lang="en-GB" sz="1600" spc="-18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25" dirty="0">
                <a:solidFill>
                  <a:srgbClr val="2D2D2D"/>
                </a:solidFill>
                <a:cs typeface="Calibri" panose="020F0502020204030204" pitchFamily="34" charset="0"/>
              </a:rPr>
              <a:t>and     </a:t>
            </a:r>
            <a:r>
              <a:rPr lang="en-GB" sz="1600" spc="-17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45" dirty="0">
                <a:solidFill>
                  <a:srgbClr val="2D2D2D"/>
                </a:solidFill>
                <a:cs typeface="Calibri" panose="020F0502020204030204" pitchFamily="34" charset="0"/>
              </a:rPr>
              <a:t>att</a:t>
            </a:r>
            <a:r>
              <a:rPr lang="en-GB" sz="1600" spc="-26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15" dirty="0">
                <a:solidFill>
                  <a:srgbClr val="2D2D2D"/>
                </a:solidFill>
                <a:cs typeface="Calibri" panose="020F0502020204030204" pitchFamily="34" charset="0"/>
              </a:rPr>
              <a:t>en</a:t>
            </a:r>
            <a:r>
              <a:rPr lang="en-GB" sz="1600" spc="15" dirty="0">
                <a:solidFill>
                  <a:srgbClr val="131313"/>
                </a:solidFill>
                <a:cs typeface="Calibri" panose="020F0502020204030204" pitchFamily="34" charset="0"/>
              </a:rPr>
              <a:t>d</a:t>
            </a:r>
            <a:r>
              <a:rPr lang="en-GB" sz="1600" spc="15" dirty="0">
                <a:solidFill>
                  <a:srgbClr val="2D2D2D"/>
                </a:solidFill>
                <a:cs typeface="Calibri" panose="020F0502020204030204" pitchFamily="34" charset="0"/>
              </a:rPr>
              <a:t>ance,  </a:t>
            </a:r>
            <a:r>
              <a:rPr lang="en-GB" sz="1600" spc="-10" dirty="0">
                <a:solidFill>
                  <a:srgbClr val="131313"/>
                </a:solidFill>
                <a:cs typeface="Calibri" panose="020F0502020204030204" pitchFamily="34" charset="0"/>
              </a:rPr>
              <a:t>l</a:t>
            </a:r>
            <a:r>
              <a:rPr lang="en-GB" sz="1600" spc="-10" dirty="0">
                <a:solidFill>
                  <a:srgbClr val="2D2D2D"/>
                </a:solidFill>
                <a:cs typeface="Calibri" panose="020F0502020204030204" pitchFamily="34" charset="0"/>
              </a:rPr>
              <a:t>ess</a:t>
            </a:r>
            <a:r>
              <a:rPr lang="en-GB" sz="1600" spc="-204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95" dirty="0">
                <a:solidFill>
                  <a:srgbClr val="2D2D2D"/>
                </a:solidFill>
                <a:cs typeface="Calibri" panose="020F0502020204030204" pitchFamily="34" charset="0"/>
              </a:rPr>
              <a:t>time</a:t>
            </a:r>
            <a:r>
              <a:rPr lang="en-GB" sz="1600" spc="-19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15" dirty="0">
                <a:solidFill>
                  <a:srgbClr val="2D2D2D"/>
                </a:solidFill>
                <a:cs typeface="Calibri" panose="020F0502020204030204" pitchFamily="34" charset="0"/>
              </a:rPr>
              <a:t>gossiping</a:t>
            </a:r>
            <a:r>
              <a:rPr lang="en-GB" sz="1600" spc="-18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25" dirty="0">
                <a:solidFill>
                  <a:srgbClr val="2D2D2D"/>
                </a:solidFill>
                <a:cs typeface="Calibri" panose="020F0502020204030204" pitchFamily="34" charset="0"/>
              </a:rPr>
              <a:t>and</a:t>
            </a:r>
            <a:r>
              <a:rPr lang="en-GB" sz="1600" spc="-15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55" dirty="0">
                <a:solidFill>
                  <a:srgbClr val="2D2D2D"/>
                </a:solidFill>
                <a:cs typeface="Calibri" panose="020F0502020204030204" pitchFamily="34" charset="0"/>
              </a:rPr>
              <a:t>more</a:t>
            </a:r>
            <a:r>
              <a:rPr lang="en-GB" sz="1600" spc="-9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110" dirty="0">
                <a:solidFill>
                  <a:srgbClr val="2D2D2D"/>
                </a:solidFill>
                <a:cs typeface="Calibri" panose="020F0502020204030204" pitchFamily="34" charset="0"/>
              </a:rPr>
              <a:t>t</a:t>
            </a:r>
            <a:r>
              <a:rPr lang="en-GB" sz="1600" spc="110" dirty="0">
                <a:solidFill>
                  <a:srgbClr val="131313"/>
                </a:solidFill>
                <a:cs typeface="Calibri" panose="020F0502020204030204" pitchFamily="34" charset="0"/>
              </a:rPr>
              <a:t>i</a:t>
            </a:r>
            <a:r>
              <a:rPr lang="en-GB" sz="1600" spc="110" dirty="0">
                <a:solidFill>
                  <a:srgbClr val="2D2D2D"/>
                </a:solidFill>
                <a:cs typeface="Calibri" panose="020F0502020204030204" pitchFamily="34" charset="0"/>
              </a:rPr>
              <a:t>me  </a:t>
            </a:r>
            <a:r>
              <a:rPr lang="en-GB" sz="1600" spc="50" dirty="0">
                <a:solidFill>
                  <a:srgbClr val="2D2D2D"/>
                </a:solidFill>
                <a:cs typeface="Calibri" panose="020F0502020204030204" pitchFamily="34" charset="0"/>
              </a:rPr>
              <a:t>working.</a:t>
            </a:r>
            <a:r>
              <a:rPr lang="en-GB" sz="1600" spc="-19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60" dirty="0">
                <a:solidFill>
                  <a:srgbClr val="2D2D2D"/>
                </a:solidFill>
                <a:cs typeface="Calibri" panose="020F0502020204030204" pitchFamily="34" charset="0"/>
              </a:rPr>
              <a:t>Great</a:t>
            </a:r>
            <a:r>
              <a:rPr lang="en-GB" sz="1600" spc="-12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75" dirty="0">
                <a:solidFill>
                  <a:srgbClr val="2D2D2D"/>
                </a:solidFill>
                <a:cs typeface="Calibri" panose="020F0502020204030204" pitchFamily="34" charset="0"/>
              </a:rPr>
              <a:t>attention</a:t>
            </a:r>
            <a:r>
              <a:rPr lang="en-GB" sz="1600" spc="-17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80" dirty="0">
                <a:solidFill>
                  <a:srgbClr val="2D2D2D"/>
                </a:solidFill>
                <a:cs typeface="Calibri" panose="020F0502020204030204" pitchFamily="34" charset="0"/>
              </a:rPr>
              <a:t>to</a:t>
            </a:r>
            <a:r>
              <a:rPr lang="en-GB" sz="1600" spc="1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45" dirty="0">
                <a:solidFill>
                  <a:srgbClr val="2D2D2D"/>
                </a:solidFill>
                <a:cs typeface="Calibri" panose="020F0502020204030204" pitchFamily="34" charset="0"/>
              </a:rPr>
              <a:t>detail</a:t>
            </a:r>
            <a:endParaRPr lang="en-GB" sz="1600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4F58F-101F-4FDD-92C1-503FF265EFFD}"/>
              </a:ext>
            </a:extLst>
          </p:cNvPr>
          <p:cNvSpPr txBox="1"/>
          <p:nvPr/>
        </p:nvSpPr>
        <p:spPr>
          <a:xfrm>
            <a:off x="6335436" y="4361707"/>
            <a:ext cx="2701060" cy="153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730"/>
              </a:spcBef>
            </a:pPr>
            <a:r>
              <a:rPr lang="en-GB" sz="1600" b="1" spc="145" dirty="0">
                <a:cs typeface="Calibri" panose="020F0502020204030204" pitchFamily="34" charset="0"/>
              </a:rPr>
              <a:t>Investment</a:t>
            </a:r>
            <a:endParaRPr lang="en-GB" sz="1600" dirty="0">
              <a:cs typeface="Arial"/>
            </a:endParaRPr>
          </a:p>
          <a:p>
            <a:pPr marL="12700" marR="5080" indent="4445" algn="ctr">
              <a:lnSpc>
                <a:spcPct val="124400"/>
              </a:lnSpc>
              <a:spcBef>
                <a:spcPts val="40"/>
              </a:spcBef>
            </a:pPr>
            <a:r>
              <a:rPr lang="en-GB" sz="1600" spc="90" dirty="0">
                <a:solidFill>
                  <a:srgbClr val="2D2D2D"/>
                </a:solidFill>
                <a:cs typeface="Calibri" panose="020F0502020204030204" pitchFamily="34" charset="0"/>
              </a:rPr>
              <a:t>A</a:t>
            </a:r>
            <a:r>
              <a:rPr lang="en-GB" sz="1600" spc="-14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25" dirty="0">
                <a:solidFill>
                  <a:srgbClr val="2D2D2D"/>
                </a:solidFill>
                <a:cs typeface="Calibri" panose="020F0502020204030204" pitchFamily="34" charset="0"/>
              </a:rPr>
              <a:t>small</a:t>
            </a:r>
            <a:r>
              <a:rPr lang="en-GB" sz="1600" spc="-14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45" dirty="0">
                <a:solidFill>
                  <a:srgbClr val="2D2D2D"/>
                </a:solidFill>
                <a:cs typeface="Calibri" panose="020F0502020204030204" pitchFamily="34" charset="0"/>
              </a:rPr>
              <a:t>investment</a:t>
            </a:r>
            <a:r>
              <a:rPr lang="en-GB" sz="1600" spc="-6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20" dirty="0">
                <a:solidFill>
                  <a:srgbClr val="2D2D2D"/>
                </a:solidFill>
                <a:cs typeface="Calibri" panose="020F0502020204030204" pitchFamily="34" charset="0"/>
              </a:rPr>
              <a:t>can</a:t>
            </a:r>
            <a:r>
              <a:rPr lang="en-GB" sz="1600" spc="-16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50" dirty="0">
                <a:solidFill>
                  <a:srgbClr val="2D2D2D"/>
                </a:solidFill>
                <a:cs typeface="Calibri" panose="020F0502020204030204" pitchFamily="34" charset="0"/>
              </a:rPr>
              <a:t>reap</a:t>
            </a:r>
            <a:r>
              <a:rPr lang="en-GB" sz="1600" spc="-17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60" dirty="0">
                <a:solidFill>
                  <a:srgbClr val="2D2D2D"/>
                </a:solidFill>
                <a:cs typeface="Calibri" panose="020F0502020204030204" pitchFamily="34" charset="0"/>
              </a:rPr>
              <a:t>g</a:t>
            </a:r>
            <a:r>
              <a:rPr lang="en-GB" sz="1600" spc="60" dirty="0">
                <a:solidFill>
                  <a:srgbClr val="131313"/>
                </a:solidFill>
                <a:cs typeface="Calibri" panose="020F0502020204030204" pitchFamily="34" charset="0"/>
              </a:rPr>
              <a:t>r</a:t>
            </a:r>
            <a:r>
              <a:rPr lang="en-GB" sz="1600" spc="60" dirty="0">
                <a:solidFill>
                  <a:srgbClr val="2D2D2D"/>
                </a:solidFill>
                <a:cs typeface="Calibri" panose="020F0502020204030204" pitchFamily="34" charset="0"/>
              </a:rPr>
              <a:t>eat </a:t>
            </a:r>
            <a:r>
              <a:rPr lang="en-GB" sz="1600" spc="45" dirty="0">
                <a:solidFill>
                  <a:srgbClr val="2D2D2D"/>
                </a:solidFill>
                <a:cs typeface="Calibri" panose="020F0502020204030204" pitchFamily="34" charset="0"/>
              </a:rPr>
              <a:t>rewards</a:t>
            </a:r>
            <a:r>
              <a:rPr lang="en-GB" sz="1600" spc="-10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55" dirty="0">
                <a:solidFill>
                  <a:srgbClr val="2D2D2D"/>
                </a:solidFill>
                <a:cs typeface="Calibri" panose="020F0502020204030204" pitchFamily="34" charset="0"/>
              </a:rPr>
              <a:t>when</a:t>
            </a:r>
            <a:r>
              <a:rPr lang="en-GB" sz="1600" spc="-17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40" dirty="0">
                <a:solidFill>
                  <a:srgbClr val="2D2D2D"/>
                </a:solidFill>
                <a:cs typeface="Calibri" panose="020F0502020204030204" pitchFamily="34" charset="0"/>
              </a:rPr>
              <a:t>employing</a:t>
            </a:r>
            <a:r>
              <a:rPr lang="en-GB" sz="1600" spc="-155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15" dirty="0">
                <a:solidFill>
                  <a:srgbClr val="2D2D2D"/>
                </a:solidFill>
                <a:cs typeface="Calibri" panose="020F0502020204030204" pitchFamily="34" charset="0"/>
              </a:rPr>
              <a:t>someone  </a:t>
            </a:r>
            <a:r>
              <a:rPr lang="en-GB" sz="1600" spc="110" dirty="0">
                <a:solidFill>
                  <a:srgbClr val="2D2D2D"/>
                </a:solidFill>
                <a:cs typeface="Calibri" panose="020F0502020204030204" pitchFamily="34" charset="0"/>
              </a:rPr>
              <a:t>with</a:t>
            </a:r>
            <a:r>
              <a:rPr lang="en-GB" sz="1600" spc="-180" dirty="0">
                <a:solidFill>
                  <a:srgbClr val="2D2D2D"/>
                </a:solidFill>
                <a:cs typeface="Calibri" panose="020F0502020204030204" pitchFamily="34" charset="0"/>
              </a:rPr>
              <a:t> </a:t>
            </a:r>
            <a:r>
              <a:rPr lang="en-GB" sz="1600" spc="45" dirty="0">
                <a:solidFill>
                  <a:srgbClr val="2D2D2D"/>
                </a:solidFill>
                <a:cs typeface="Calibri" panose="020F0502020204030204" pitchFamily="34" charset="0"/>
              </a:rPr>
              <a:t>autism</a:t>
            </a:r>
            <a:endParaRPr lang="en-GB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9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136244" y="3633568"/>
            <a:ext cx="887041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000" b="1" dirty="0">
                <a:solidFill>
                  <a:schemeClr val="accent5"/>
                </a:solidFill>
                <a:ea typeface="Century Gothic" charset="0"/>
                <a:cs typeface="Century Gothic" charset="0"/>
              </a:rPr>
              <a:t>It is estimated that 1 in every 100 people in the UK have an Autism Spectrum Disorder (ASD)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107504" y="2449905"/>
            <a:ext cx="8870418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0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Currently more males than females are diagnosed with autism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119082" y="880245"/>
            <a:ext cx="8870418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000" b="1" dirty="0">
                <a:solidFill>
                  <a:schemeClr val="accent2"/>
                </a:solidFill>
                <a:ea typeface="Century Gothic" charset="0"/>
                <a:cs typeface="Century Gothic" charset="0"/>
              </a:rPr>
              <a:t>Autism is a lifelong neurodevelopmental condition and affects people from all backgrounds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136244" y="5155648"/>
            <a:ext cx="8870418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000" b="1" dirty="0">
                <a:solidFill>
                  <a:schemeClr val="accent6"/>
                </a:solidFill>
                <a:ea typeface="Century Gothic" charset="0"/>
                <a:cs typeface="Century Gothic" charset="0"/>
              </a:rPr>
              <a:t>Many people are unaware that they are autistic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141807" y="6093296"/>
            <a:ext cx="8870418" cy="553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000" b="1" dirty="0">
                <a:solidFill>
                  <a:schemeClr val="accent2"/>
                </a:solidFill>
              </a:rPr>
              <a:t>This is especially true for adults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724E7-5301-4D28-934C-993E8BFB9D1A}"/>
              </a:ext>
            </a:extLst>
          </p:cNvPr>
          <p:cNvGrpSpPr/>
          <p:nvPr/>
        </p:nvGrpSpPr>
        <p:grpSpPr>
          <a:xfrm>
            <a:off x="0" y="0"/>
            <a:ext cx="2339752" cy="704962"/>
            <a:chOff x="0" y="0"/>
            <a:chExt cx="2339752" cy="704962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7298662C-5202-4B0D-A999-778C660DB83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357DE5-AE27-47B0-8C6A-2FC5EFBC9FA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1248000" y="569657"/>
              <a:ext cx="1091751" cy="135305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486951-D04A-439D-B12E-4C87F616E0F7}"/>
              </a:ext>
            </a:extLst>
          </p:cNvPr>
          <p:cNvSpPr txBox="1"/>
          <p:nvPr/>
        </p:nvSpPr>
        <p:spPr>
          <a:xfrm>
            <a:off x="107504" y="17983"/>
            <a:ext cx="4645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What Is Autism?</a:t>
            </a:r>
          </a:p>
        </p:txBody>
      </p:sp>
    </p:spTree>
    <p:extLst>
      <p:ext uri="{BB962C8B-B14F-4D97-AF65-F5344CB8AC3E}">
        <p14:creationId xmlns:p14="http://schemas.microsoft.com/office/powerpoint/2010/main" val="20908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FDEA-E1C3-423D-8364-66A84AAF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71" y="3758277"/>
            <a:ext cx="3528392" cy="116205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2FCD"/>
                </a:solidFill>
                <a:latin typeface="+mn-lt"/>
              </a:rPr>
              <a:t>Many adults remain undiagnosed</a:t>
            </a:r>
            <a:br>
              <a:rPr lang="en-GB" sz="4000" dirty="0">
                <a:solidFill>
                  <a:srgbClr val="002FCD"/>
                </a:solidFill>
                <a:latin typeface="+mn-lt"/>
              </a:rPr>
            </a:br>
            <a:br>
              <a:rPr lang="en-GB" sz="4000" dirty="0">
                <a:solidFill>
                  <a:srgbClr val="002FCD"/>
                </a:solidFill>
                <a:latin typeface="+mn-lt"/>
              </a:rPr>
            </a:br>
            <a:br>
              <a:rPr lang="en-GB" sz="2400" dirty="0">
                <a:solidFill>
                  <a:srgbClr val="1A62A2"/>
                </a:solidFill>
                <a:latin typeface="+mn-lt"/>
              </a:rPr>
            </a:br>
            <a:r>
              <a:rPr lang="en-GB" sz="2400" dirty="0">
                <a:solidFill>
                  <a:srgbClr val="6D1687"/>
                </a:solidFill>
                <a:latin typeface="+mn-lt"/>
              </a:rPr>
              <a:t>this is especially true of women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7EC44-8F01-4D7A-A588-DDD0865F0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4710733" cy="4229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94509-B14D-41E0-A6D7-003F23399676}"/>
              </a:ext>
            </a:extLst>
          </p:cNvPr>
          <p:cNvSpPr txBox="1"/>
          <p:nvPr/>
        </p:nvSpPr>
        <p:spPr>
          <a:xfrm>
            <a:off x="251520" y="55892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cs typeface="Calibri" panose="020F0502020204030204" pitchFamily="34" charset="0"/>
              </a:rPr>
              <a:t>Please visit the Integrated Autism Service if you would further information regarding the referral for an autism diagnosis:  </a:t>
            </a:r>
          </a:p>
          <a:p>
            <a:pPr algn="ctr"/>
            <a:r>
              <a:rPr lang="en-GB" dirty="0">
                <a:hlinkClick r:id="rId3"/>
              </a:rPr>
              <a:t>AutismWales.org/</a:t>
            </a:r>
            <a:r>
              <a:rPr lang="en-GB" dirty="0" err="1">
                <a:hlinkClick r:id="rId3"/>
              </a:rPr>
              <a:t>en</a:t>
            </a:r>
            <a:r>
              <a:rPr lang="en-GB" dirty="0">
                <a:hlinkClick r:id="rId3"/>
              </a:rPr>
              <a:t>/integrated-autism-service/</a:t>
            </a:r>
            <a:endParaRPr lang="en-GB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72A6727-F5F0-4F2A-AB71-4F2D1B8E1131}"/>
              </a:ext>
            </a:extLst>
          </p:cNvPr>
          <p:cNvSpPr/>
          <p:nvPr/>
        </p:nvSpPr>
        <p:spPr>
          <a:xfrm>
            <a:off x="0" y="0"/>
            <a:ext cx="233975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What Is Autism?</a:t>
            </a:r>
          </a:p>
        </p:txBody>
      </p:sp>
    </p:spTree>
    <p:extLst>
      <p:ext uri="{BB962C8B-B14F-4D97-AF65-F5344CB8AC3E}">
        <p14:creationId xmlns:p14="http://schemas.microsoft.com/office/powerpoint/2010/main" val="9020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0583FC0-D065-4B92-A031-6827E1670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"/>
          <a:stretch/>
        </p:blipFill>
        <p:spPr bwMode="auto">
          <a:xfrm>
            <a:off x="-2891" y="0"/>
            <a:ext cx="10032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91D9F-1252-44A7-9E55-54DF03447A96}"/>
              </a:ext>
            </a:extLst>
          </p:cNvPr>
          <p:cNvSpPr txBox="1"/>
          <p:nvPr/>
        </p:nvSpPr>
        <p:spPr>
          <a:xfrm>
            <a:off x="3673375" y="1340768"/>
            <a:ext cx="57250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2"/>
                </a:solidFill>
              </a:rPr>
              <a:t>Autism is not </a:t>
            </a:r>
          </a:p>
          <a:p>
            <a:pPr algn="ctr"/>
            <a:r>
              <a:rPr lang="en-GB" sz="4400" b="1" dirty="0">
                <a:solidFill>
                  <a:schemeClr val="bg2"/>
                </a:solidFill>
              </a:rPr>
              <a:t>a learning disability or a mental illness</a:t>
            </a:r>
          </a:p>
          <a:p>
            <a:pPr algn="ctr"/>
            <a:endParaRPr lang="en-GB" sz="2400" b="1" dirty="0">
              <a:solidFill>
                <a:schemeClr val="bg2"/>
              </a:solidFill>
            </a:endParaRPr>
          </a:p>
          <a:p>
            <a:pPr algn="ctr"/>
            <a:endParaRPr lang="en-GB" sz="2400" b="1" dirty="0">
              <a:solidFill>
                <a:schemeClr val="bg2"/>
              </a:solidFill>
            </a:endParaRPr>
          </a:p>
          <a:p>
            <a:pPr algn="ctr"/>
            <a:r>
              <a:rPr lang="en-GB" sz="2400" b="1" dirty="0">
                <a:solidFill>
                  <a:schemeClr val="bg2"/>
                </a:solidFill>
              </a:rPr>
              <a:t>However some autistic people may have a co occurring learning disability or mental health condition such as anxiety or depression.</a:t>
            </a:r>
          </a:p>
          <a:p>
            <a:pPr algn="ctr"/>
            <a:endParaRPr lang="en-GB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0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692696"/>
            <a:ext cx="668994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002FCD"/>
                </a:solidFill>
              </a:rPr>
              <a:t>Autistic people have differences in the following areas:</a:t>
            </a: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002FCD"/>
              </a:solidFill>
            </a:endParaRPr>
          </a:p>
        </p:txBody>
      </p:sp>
      <p:grpSp>
        <p:nvGrpSpPr>
          <p:cNvPr id="6145" name="Group 6144">
            <a:extLst>
              <a:ext uri="{FF2B5EF4-FFF2-40B4-BE49-F238E27FC236}">
                <a16:creationId xmlns:a16="http://schemas.microsoft.com/office/drawing/2014/main" id="{988BBA73-25A5-4474-84A3-1FEF006F3465}"/>
              </a:ext>
            </a:extLst>
          </p:cNvPr>
          <p:cNvGrpSpPr/>
          <p:nvPr/>
        </p:nvGrpSpPr>
        <p:grpSpPr>
          <a:xfrm>
            <a:off x="932200" y="1508698"/>
            <a:ext cx="3344975" cy="2412745"/>
            <a:chOff x="179512" y="1508698"/>
            <a:chExt cx="3344975" cy="2412745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F8664AB-A59C-4638-B51F-B8087B538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2721114"/>
              <a:ext cx="33449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/>
                <a:t>Social Communication &amp; </a:t>
              </a:r>
              <a:br>
                <a:rPr lang="en-GB" sz="2400" b="1" dirty="0"/>
              </a:br>
              <a:r>
                <a:rPr lang="en-GB" sz="2400" b="1" dirty="0"/>
                <a:t>Social Interaction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F48505-FE38-4010-8511-85CE15362088}"/>
                </a:ext>
              </a:extLst>
            </p:cNvPr>
            <p:cNvGrpSpPr/>
            <p:nvPr/>
          </p:nvGrpSpPr>
          <p:grpSpPr>
            <a:xfrm>
              <a:off x="470342" y="1508698"/>
              <a:ext cx="2808312" cy="1312347"/>
              <a:chOff x="539552" y="1684605"/>
              <a:chExt cx="2448419" cy="104775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F9DD1F-F898-47BC-A7E5-61CBF1D81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709181"/>
                <a:ext cx="1168969" cy="87076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96DA29-3212-4321-AD64-E73474882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196" y="1684605"/>
                <a:ext cx="1247775" cy="1047750"/>
              </a:xfrm>
              <a:prstGeom prst="rect">
                <a:avLst/>
              </a:prstGeom>
            </p:spPr>
          </p:pic>
        </p:grpSp>
      </p:grp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7000E434-0281-489B-BEF6-150E5B095D9B}"/>
              </a:ext>
            </a:extLst>
          </p:cNvPr>
          <p:cNvGrpSpPr/>
          <p:nvPr/>
        </p:nvGrpSpPr>
        <p:grpSpPr>
          <a:xfrm>
            <a:off x="6048300" y="4383692"/>
            <a:ext cx="3095700" cy="2022845"/>
            <a:chOff x="6156176" y="4337578"/>
            <a:chExt cx="3095700" cy="202284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8CBFAF-B2A5-4960-9EF9-1284B55AE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6" t="14011" r="6446" b="3796"/>
            <a:stretch/>
          </p:blipFill>
          <p:spPr>
            <a:xfrm>
              <a:off x="6855304" y="4337578"/>
              <a:ext cx="1848215" cy="1020368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C411818-44C0-415D-AF07-B34F37376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/>
                <a:t>Unusual sensory responses</a:t>
              </a:r>
            </a:p>
          </p:txBody>
        </p: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8730C08A-FFBE-41FA-8BA4-69F35B0D252C}"/>
              </a:ext>
            </a:extLst>
          </p:cNvPr>
          <p:cNvGrpSpPr/>
          <p:nvPr/>
        </p:nvGrpSpPr>
        <p:grpSpPr>
          <a:xfrm>
            <a:off x="3226543" y="4181355"/>
            <a:ext cx="3095700" cy="2548400"/>
            <a:chOff x="3226543" y="4181355"/>
            <a:chExt cx="3095700" cy="2548400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AE8EC3DE-E566-4548-837E-41F10FA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543" y="5529426"/>
              <a:ext cx="30957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/>
                <a:t>Restricted, repetitive patterns of behaviour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8FC9BB-44A6-4511-B51D-68748982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9888">
              <a:off x="4180157" y="4181355"/>
              <a:ext cx="1332815" cy="1332815"/>
            </a:xfrm>
            <a:prstGeom prst="rect">
              <a:avLst/>
            </a:prstGeom>
          </p:spPr>
        </p:pic>
      </p:grp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8BB5AEE3-4785-411C-88C4-0474D5DEA4D9}"/>
              </a:ext>
            </a:extLst>
          </p:cNvPr>
          <p:cNvGrpSpPr/>
          <p:nvPr/>
        </p:nvGrpSpPr>
        <p:grpSpPr>
          <a:xfrm>
            <a:off x="65215" y="4121062"/>
            <a:ext cx="3095700" cy="2608693"/>
            <a:chOff x="0" y="4121062"/>
            <a:chExt cx="3095700" cy="2608693"/>
          </a:xfrm>
        </p:grpSpPr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7EA21163-F341-439A-BB4D-1365BA12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529426"/>
              <a:ext cx="30957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/>
                <a:t>Restricted, repetitive interests or activities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DB842A-C805-4E52-B084-42220166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21062"/>
              <a:ext cx="1352440" cy="13524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E839DC-E987-4B99-9B07-FB04CE92EA1E}"/>
              </a:ext>
            </a:extLst>
          </p:cNvPr>
          <p:cNvGrpSpPr/>
          <p:nvPr/>
        </p:nvGrpSpPr>
        <p:grpSpPr>
          <a:xfrm>
            <a:off x="5069263" y="1462885"/>
            <a:ext cx="3095700" cy="2390471"/>
            <a:chOff x="5004048" y="1462885"/>
            <a:chExt cx="3095700" cy="2390471"/>
          </a:xfrm>
        </p:grpSpPr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C6032F4-BF49-43BD-9A58-4B3C856D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653027"/>
              <a:ext cx="30957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/>
                <a:t>Social Imagination and Flexibility of Thought</a:t>
              </a:r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897701A-56B1-45F3-8AE3-5DDF770A927B}"/>
                </a:ext>
              </a:extLst>
            </p:cNvPr>
            <p:cNvSpPr/>
            <p:nvPr/>
          </p:nvSpPr>
          <p:spPr>
            <a:xfrm>
              <a:off x="5940152" y="1462885"/>
              <a:ext cx="1512168" cy="1024227"/>
            </a:xfrm>
            <a:prstGeom prst="cloudCallout">
              <a:avLst>
                <a:gd name="adj1" fmla="val -61146"/>
                <a:gd name="adj2" fmla="val 578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A0BB0-6DFB-4706-823C-D211DF90312D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2C7500F2-7FBF-4509-8B9E-7C749828685B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5" name="Title 2">
              <a:extLst>
                <a:ext uri="{FF2B5EF4-FFF2-40B4-BE49-F238E27FC236}">
                  <a16:creationId xmlns:a16="http://schemas.microsoft.com/office/drawing/2014/main" id="{D60504AD-647F-44B0-9D67-1F928155147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5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ainbow matche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932092"/>
      </a:accent1>
      <a:accent2>
        <a:srgbClr val="D31F29"/>
      </a:accent2>
      <a:accent3>
        <a:srgbClr val="D5953C"/>
      </a:accent3>
      <a:accent4>
        <a:srgbClr val="D9D721"/>
      </a:accent4>
      <a:accent5>
        <a:srgbClr val="70A33E"/>
      </a:accent5>
      <a:accent6>
        <a:srgbClr val="1A61A2"/>
      </a:accent6>
      <a:hlink>
        <a:srgbClr val="1A61A2"/>
      </a:hlink>
      <a:folHlink>
        <a:srgbClr val="70A3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652FBAE78D346A790DAA5308633FC" ma:contentTypeVersion="18" ma:contentTypeDescription="Create a new document." ma:contentTypeScope="" ma:versionID="5819e9c50b8f52ef2e4ca98df5cc387b">
  <xsd:schema xmlns:xsd="http://www.w3.org/2001/XMLSchema" xmlns:xs="http://www.w3.org/2001/XMLSchema" xmlns:p="http://schemas.microsoft.com/office/2006/metadata/properties" xmlns:ns2="4c4b4a05-e67f-41ba-841a-d2b86b8dea1a" xmlns:ns3="6c50f7f4-66d8-485e-84df-f704837f8ff2" targetNamespace="http://schemas.microsoft.com/office/2006/metadata/properties" ma:root="true" ma:fieldsID="0284f3d1af0ab482250e4302df903757" ns2:_="" ns3:_="">
    <xsd:import namespace="4c4b4a05-e67f-41ba-841a-d2b86b8dea1a"/>
    <xsd:import namespace="6c50f7f4-66d8-485e-84df-f704837f8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x0041_SD1" minOccurs="0"/>
                <xsd:element ref="ns2:_x0041_SD2" minOccurs="0"/>
                <xsd:element ref="ns2:ASD_x0020_3" minOccurs="0"/>
                <xsd:element ref="ns2:ASD_x0020_4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Statu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b4a05-e67f-41ba-841a-d2b86b8de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041_SD1" ma:index="10" nillable="true" ma:displayName="ASD1" ma:internalName="_x0041_SD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on't know"/>
                    <xsd:enumeration value="delete"/>
                    <xsd:enumeration value="area or region doc"/>
                    <xsd:enumeration value="assessment and diagnosis children"/>
                    <xsd:enumeration value="autism bill"/>
                    <xsd:enumeration value="best practice"/>
                    <xsd:enumeration value="CMS"/>
                    <xsd:enumeration value="employment"/>
                    <xsd:enumeration value="finance"/>
                    <xsd:enumeration value="image"/>
                    <xsd:enumeration value="integrated autism service"/>
                    <xsd:enumeration value="LIN"/>
                    <xsd:enumeration value="NOMS"/>
                    <xsd:enumeration value="team docs"/>
                    <xsd:enumeration value="training/ presentation"/>
                    <xsd:enumeration value="translation"/>
                    <xsd:enumeration value="research"/>
                    <xsd:enumeration value="website"/>
                    <xsd:enumeration value="WG official docs"/>
                  </xsd:restriction>
                </xsd:simpleType>
              </xsd:element>
            </xsd:sequence>
          </xsd:extension>
        </xsd:complexContent>
      </xsd:complexType>
    </xsd:element>
    <xsd:element name="_x0041_SD2" ma:index="11" nillable="true" ma:displayName="ASD2" ma:description="area or health board" ma:internalName="_x0041_SD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MU HB"/>
                    <xsd:enumeration value="Aneurin Bevan"/>
                    <xsd:enumeration value="Anglesey"/>
                    <xsd:enumeration value="Betsi Cadwallader"/>
                    <xsd:enumeration value="Blaenau Gwent"/>
                    <xsd:enumeration value="Bridgend"/>
                    <xsd:enumeration value="Caerphilly"/>
                    <xsd:enumeration value="Cardiff"/>
                    <xsd:enumeration value="Cardiff Vale HB"/>
                    <xsd:enumeration value="Carms"/>
                    <xsd:enumeration value="Ceredigion"/>
                    <xsd:enumeration value="Conwy"/>
                    <xsd:enumeration value="Cwm Taf"/>
                    <xsd:enumeration value="Denbighshire"/>
                    <xsd:enumeration value="Flintshire"/>
                    <xsd:enumeration value="Gwynedd"/>
                    <xsd:enumeration value="Hywel Dda"/>
                    <xsd:enumeration value="Merthyr"/>
                    <xsd:enumeration value="Monmouthshire"/>
                    <xsd:enumeration value="Newport"/>
                    <xsd:enumeration value="NPT"/>
                    <xsd:enumeration value="Pembs"/>
                    <xsd:enumeration value="Powys"/>
                    <xsd:enumeration value="Powys HB"/>
                    <xsd:enumeration value="RCT"/>
                    <xsd:enumeration value="Swansea"/>
                    <xsd:enumeration value="Torfaen"/>
                    <xsd:enumeration value="VoG"/>
                    <xsd:enumeration value="WG"/>
                    <xsd:enumeration value="WLGA"/>
                    <xsd:enumeration value="Wrexham"/>
                  </xsd:restriction>
                </xsd:simpleType>
              </xsd:element>
            </xsd:sequence>
          </xsd:extension>
        </xsd:complexContent>
      </xsd:complexType>
    </xsd:element>
    <xsd:element name="ASD_x0020_3" ma:index="12" nillable="true" ma:displayName="ASD 3" ma:description="schemes and web areas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an you see me"/>
                    <xsd:enumeration value="Clinician toolkit ADHD child"/>
                    <xsd:enumeration value="Clinician toolkit ASD adult"/>
                    <xsd:enumeration value="Clinician toolkit ASD child"/>
                    <xsd:enumeration value="CMS"/>
                    <xsd:enumeration value="emergency services"/>
                    <xsd:enumeration value="further education"/>
                    <xsd:enumeration value="growing with autism"/>
                    <xsd:enumeration value="health and social care"/>
                    <xsd:enumeration value="housing"/>
                    <xsd:enumeration value="IAS"/>
                    <xsd:enumeration value="LA pages"/>
                    <xsd:enumeration value="learning with autism"/>
                    <xsd:enumeration value="leisure"/>
                    <xsd:enumeration value="living with autism"/>
                    <xsd:enumeration value="Mental Health"/>
                    <xsd:enumeration value="Practitioner toolkit ADHD adult"/>
                    <xsd:enumeration value="Practitioner toolkit ASD Adult"/>
                    <xsd:enumeration value="Practitioner toolkit ASD child"/>
                    <xsd:enumeration value="secure area"/>
                    <xsd:enumeration value="service directory"/>
                    <xsd:enumeration value="Strategy area"/>
                    <xsd:enumeration value="training directory"/>
                    <xsd:enumeration value="working with autism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3" nillable="true" ma:displayName="ASD 4" ma:description="IAS sub categories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ta collection"/>
                    <xsd:enumeration value="ISPs"/>
                    <xsd:enumeration value="newsletters"/>
                    <xsd:enumeration value="presentations"/>
                    <xsd:enumeration value="reporting"/>
                    <xsd:enumeration value="template documents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Status" ma:index="18" nillable="true" ma:displayName="ASD 5" ma:format="Dropdown" ma:internalName="Status">
      <xsd:simpleType>
        <xsd:restriction base="dms:Choice">
          <xsd:enumeration value="Draft"/>
          <xsd:enumeration value="Final"/>
        </xsd:restriction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0f7f4-66d8-485e-84df-f704837f8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4 xmlns="4c4b4a05-e67f-41ba-841a-d2b86b8dea1a"/>
    <ASD_x0020_3 xmlns="4c4b4a05-e67f-41ba-841a-d2b86b8dea1a"/>
    <_x0041_SD1 xmlns="4c4b4a05-e67f-41ba-841a-d2b86b8dea1a"/>
    <_x0041_SD2 xmlns="4c4b4a05-e67f-41ba-841a-d2b86b8dea1a"/>
    <Status xmlns="4c4b4a05-e67f-41ba-841a-d2b86b8dea1a" xsi:nil="true"/>
    <SharedWithUsers xmlns="6c50f7f4-66d8-485e-84df-f704837f8ff2">
      <UserInfo>
        <DisplayName>Frances Rees</DisplayName>
        <AccountId>304</AccountId>
        <AccountType/>
      </UserInfo>
      <UserInfo>
        <DisplayName>Tracy Hinton</DisplayName>
        <AccountId>54</AccountId>
        <AccountType/>
      </UserInfo>
      <UserInfo>
        <DisplayName>Sioned Thomas</DisplayName>
        <AccountId>303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A3621C4-910F-42C2-AD94-5C2675134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b4a05-e67f-41ba-841a-d2b86b8dea1a"/>
    <ds:schemaRef ds:uri="6c50f7f4-66d8-485e-84df-f704837f8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16DAA6-92C5-41D9-98C6-92B4A0CAE3E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F6E27D77-EAA7-49DF-A1AB-349876E189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A7AE1E-F3D5-4A95-90A9-DE81DFAD9381}">
  <ds:schemaRefs>
    <ds:schemaRef ds:uri="http://schemas.microsoft.com/office/2006/documentManagement/types"/>
    <ds:schemaRef ds:uri="4c4b4a05-e67f-41ba-841a-d2b86b8dea1a"/>
    <ds:schemaRef ds:uri="http://purl.org/dc/elements/1.1/"/>
    <ds:schemaRef ds:uri="http://schemas.microsoft.com/office/2006/metadata/properties"/>
    <ds:schemaRef ds:uri="6c50f7f4-66d8-485e-84df-f704837f8ff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1885</Words>
  <Application>Microsoft Office PowerPoint</Application>
  <PresentationFormat>On-screen Show (4:3)</PresentationFormat>
  <Paragraphs>315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 Supporting autistic people in employment</vt:lpstr>
      <vt:lpstr>PowerPoint Presentation</vt:lpstr>
      <vt:lpstr>PowerPoint Presentation</vt:lpstr>
      <vt:lpstr>PowerPoint Presentation</vt:lpstr>
      <vt:lpstr>Why employ an autistic person?</vt:lpstr>
      <vt:lpstr>PowerPoint Presentation</vt:lpstr>
      <vt:lpstr>Many adults remain undiagnosed   this is especially true of women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Interests</vt:lpstr>
      <vt:lpstr>Reasonable adjustments for autistic employees</vt:lpstr>
      <vt:lpstr> </vt:lpstr>
      <vt:lpstr>PowerPoint Presentation</vt:lpstr>
      <vt:lpstr>PowerPoint Presentation</vt:lpstr>
      <vt:lpstr>Adjustments to induction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Autism</dc:title>
  <dc:creator>Frances Rees</dc:creator>
  <cp:lastModifiedBy>Tracy</cp:lastModifiedBy>
  <cp:revision>6</cp:revision>
  <dcterms:created xsi:type="dcterms:W3CDTF">2020-08-17T13:43:26Z</dcterms:created>
  <dcterms:modified xsi:type="dcterms:W3CDTF">2020-09-25T15:49:02Z</dcterms:modified>
</cp:coreProperties>
</file>