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27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handoutMasterIdLst>
    <p:handoutMasterId r:id="rId32"/>
  </p:handoutMasterIdLst>
  <p:sldIdLst>
    <p:sldId id="256" r:id="rId6"/>
    <p:sldId id="308" r:id="rId7"/>
    <p:sldId id="366" r:id="rId8"/>
    <p:sldId id="367" r:id="rId9"/>
    <p:sldId id="364" r:id="rId10"/>
    <p:sldId id="533" r:id="rId11"/>
    <p:sldId id="371" r:id="rId12"/>
    <p:sldId id="369" r:id="rId13"/>
    <p:sldId id="335" r:id="rId14"/>
    <p:sldId id="381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534" r:id="rId23"/>
    <p:sldId id="535" r:id="rId24"/>
    <p:sldId id="383" r:id="rId25"/>
    <p:sldId id="277" r:id="rId26"/>
    <p:sldId id="385" r:id="rId27"/>
    <p:sldId id="386" r:id="rId28"/>
    <p:sldId id="387" r:id="rId29"/>
    <p:sldId id="541" r:id="rId30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dy Thomas" initials="WT" lastIdx="1" clrIdx="0">
    <p:extLst>
      <p:ext uri="{19B8F6BF-5375-455C-9EA6-DF929625EA0E}">
        <p15:presenceInfo xmlns:p15="http://schemas.microsoft.com/office/powerpoint/2012/main" userId="S::wendy.thomas@wlga.gov.uk::106d338f-cb59-408a-94a5-2e7e42e2636c" providerId="AD"/>
      </p:ext>
    </p:extLst>
  </p:cmAuthor>
  <p:cmAuthor id="2" name="Frances Rees" initials="FR" lastIdx="1" clrIdx="1">
    <p:extLst>
      <p:ext uri="{19B8F6BF-5375-455C-9EA6-DF929625EA0E}">
        <p15:presenceInfo xmlns:p15="http://schemas.microsoft.com/office/powerpoint/2012/main" userId="S::frances.rees@WLGA.GOV.UK::3a8baba9-7c87-4ce8-a43c-55d485c6c9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1687"/>
    <a:srgbClr val="002FCD"/>
    <a:srgbClr val="D41F29"/>
    <a:srgbClr val="1A62A2"/>
    <a:srgbClr val="70A43E"/>
    <a:srgbClr val="D5963C"/>
    <a:srgbClr val="DAD821"/>
    <a:srgbClr val="2F0BB1"/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ADE7B7-E4AC-499F-8278-7D518F642674}" v="207" dt="2020-08-20T18:47:52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5112" autoAdjust="0"/>
  </p:normalViewPr>
  <p:slideViewPr>
    <p:cSldViewPr>
      <p:cViewPr varScale="1">
        <p:scale>
          <a:sx n="85" d="100"/>
          <a:sy n="85" d="100"/>
        </p:scale>
        <p:origin x="150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21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22206" cy="4932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351" y="2"/>
            <a:ext cx="2922206" cy="4932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2B22A-4E07-404B-B229-78FD9D9CB8EE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818"/>
            <a:ext cx="2922206" cy="4932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351" y="9377818"/>
            <a:ext cx="2922206" cy="4932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502DA-0026-4741-AAA4-EBB201A39E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764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351" y="1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2D87F-D481-4644-99AF-EB89E0DE7CBF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6587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837" y="4751168"/>
            <a:ext cx="5392443" cy="3887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818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351" y="9377818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92021-4503-4506-9F2A-360A2634BE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19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773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273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620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28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53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Previous slide stated- “Want a reliable, accurate employee- Employ someone with autism”. Whilst I agree, this a massive generalisation, so changed to Why employ an autistic person.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822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04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sure if we need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622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90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Include links to Temple Grandin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393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933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97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52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093E59-29C7-4A4B-8679-50ECDA216036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179962-23F7-43FD-9E4A-3872A817E8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3BF5FC-7007-4828-B70F-46B8823CDCC3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449868-2144-4AE1-912C-C680446D4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3C6EF2-719E-46CB-8563-F9934AEE603B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AAFBB9-6FCE-4C04-A00E-9B260138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0106A9-9626-48B2-BACF-F96847D46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9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127996B-6933-4A62-966A-17A3AE249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BD4176-3752-4C34-AA86-6B2A9DCD4E00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B8137E-889A-4E77-AAF3-537BFD8C5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B2C6C-AC2D-42CD-8A2A-3C3122B67B09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0D7370-050B-4A02-B543-D00C6E999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8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E6D4E4-70AE-4813-98E0-75BA66FD7BB4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2E11DF-0B27-48E9-900B-BFF254D36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7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8CF47F-214B-470F-B76B-2985096EDC07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0A80A2-D348-464E-9CE1-AE5FC88C6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1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FFFF80-A7CA-4171-AC49-D1562EF4EA8D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87A56D-C8FE-4333-9824-D4E73F824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8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1594B2-DA98-404B-AB27-DDD5EF8DFC4A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07F7D0-4E2F-45E0-8974-0EDA5A6535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61CE3-C4A9-45AF-AF44-8492E4487BF5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238C10-B655-480F-973D-D229C90A1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3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075" y="15208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/>
          <a:srcRect l="5703" t="28468" r="11019" b="38376"/>
          <a:stretch/>
        </p:blipFill>
        <p:spPr>
          <a:xfrm>
            <a:off x="1832195" y="6525344"/>
            <a:ext cx="3384376" cy="332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/>
          <a:srcRect l="6601" t="28468" r="48229" b="38376"/>
          <a:stretch/>
        </p:blipFill>
        <p:spPr>
          <a:xfrm>
            <a:off x="0" y="6525344"/>
            <a:ext cx="1835696" cy="3326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7" y="186215"/>
            <a:ext cx="2882771" cy="588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/>
          <a:srcRect l="5703" t="28468" r="11019" b="38376"/>
          <a:stretch/>
        </p:blipFill>
        <p:spPr>
          <a:xfrm>
            <a:off x="5551213" y="6525344"/>
            <a:ext cx="3384376" cy="332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3"/>
          <a:srcRect l="42912" t="28468" r="48316" b="38376"/>
          <a:stretch/>
        </p:blipFill>
        <p:spPr>
          <a:xfrm>
            <a:off x="5202308" y="6525344"/>
            <a:ext cx="356539" cy="332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3"/>
          <a:srcRect l="42912" t="28468" r="51597" b="38376"/>
          <a:stretch/>
        </p:blipFill>
        <p:spPr>
          <a:xfrm>
            <a:off x="8920825" y="6525344"/>
            <a:ext cx="223176" cy="3326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8B5A42-EE56-4CED-AA52-007DBEB7CAE9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4DC375-4CA8-4E43-BFFD-A0F0F14729B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0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utismwales.org/cy/rwyn-awtistig/adnoddau-i-chi/weli-di-f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utismwales.org/cy/rhieni-a-gofalwyr/beth-yw-awtistiaeth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hyperlink" Target="https://autismwales.org/cy/rhieni-a-gofalwyr/gwybodaeth-i-rieni-a-gofalwyr/ffilm-byw-gydag-awtistiaeth/" TargetMode="Externa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utismwales.org/cy/gwasanaeth-awtistiaeth-integredi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98C16E-9273-431F-8142-F4497DCF4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1F30401-407C-43FE-A621-3C1ECE83E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3896"/>
            <a:ext cx="9144000" cy="1656184"/>
          </a:xfr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br>
              <a:rPr lang="en-GB" sz="7200" dirty="0">
                <a:latin typeface="Calibri" panose="020F0502020204030204" pitchFamily="34" charset="0"/>
                <a:ea typeface="Century Gothic" charset="0"/>
                <a:cs typeface="Century Gothic" charset="0"/>
              </a:rPr>
            </a:br>
            <a:r>
              <a:rPr lang="cy-GB" sz="6000" dirty="0">
                <a:solidFill>
                  <a:srgbClr val="002FCD"/>
                </a:solidFill>
                <a:latin typeface="Calibri" panose="020F0502020204030204" pitchFamily="34" charset="0"/>
              </a:rPr>
              <a:t>Cefnogi pobl awtistig mewn cyflogaeth</a:t>
            </a:r>
            <a:br>
              <a:rPr lang="en-GB" sz="6000" dirty="0"/>
            </a:br>
            <a:endParaRPr lang="en-GB" sz="6000" dirty="0">
              <a:solidFill>
                <a:srgbClr val="002FCD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DCA462-4C05-4C79-A0DB-40AB66BC438F}"/>
              </a:ext>
            </a:extLst>
          </p:cNvPr>
          <p:cNvSpPr/>
          <p:nvPr/>
        </p:nvSpPr>
        <p:spPr>
          <a:xfrm>
            <a:off x="1619668" y="3122366"/>
            <a:ext cx="5904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2800" b="1" dirty="0">
                <a:solidFill>
                  <a:srgbClr val="7030A0"/>
                </a:solidFill>
              </a:rPr>
              <a:t>Hyfforddiant Adnoddau Dynol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11" name="Picture 1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D846E2A8-F536-4273-9746-680D81BA9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49" y="4337920"/>
            <a:ext cx="610169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6CD98-1F0F-4C20-8BB3-704F4D13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5739" y="1748368"/>
            <a:ext cx="5976664" cy="11593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b="1" spc="100" dirty="0" err="1">
                <a:cs typeface="Times New Roman"/>
              </a:rPr>
              <a:t>Mae’n</a:t>
            </a:r>
            <a:r>
              <a:rPr lang="en-GB" sz="1800" b="1" spc="100" dirty="0">
                <a:cs typeface="Times New Roman"/>
              </a:rPr>
              <a:t> </a:t>
            </a:r>
            <a:r>
              <a:rPr lang="en-GB" sz="1800" b="1" spc="100" dirty="0" err="1">
                <a:cs typeface="Times New Roman"/>
              </a:rPr>
              <a:t>bosibl</a:t>
            </a:r>
            <a:r>
              <a:rPr lang="en-GB" sz="1800" b="1" spc="100" dirty="0">
                <a:cs typeface="Times New Roman"/>
              </a:rPr>
              <a:t> </a:t>
            </a:r>
            <a:r>
              <a:rPr lang="en-GB" sz="1800" b="1" spc="100" dirty="0" err="1">
                <a:cs typeface="Times New Roman"/>
              </a:rPr>
              <a:t>fod</a:t>
            </a:r>
            <a:r>
              <a:rPr lang="en-GB" sz="1800" b="1" spc="100" dirty="0">
                <a:cs typeface="Times New Roman"/>
              </a:rPr>
              <a:t> </a:t>
            </a:r>
            <a:r>
              <a:rPr lang="en-GB" sz="1800" b="1" spc="100" dirty="0" err="1">
                <a:cs typeface="Times New Roman"/>
              </a:rPr>
              <a:t>pobl</a:t>
            </a:r>
            <a:r>
              <a:rPr lang="en-GB" sz="1800" b="1" spc="100" dirty="0">
                <a:cs typeface="Times New Roman"/>
              </a:rPr>
              <a:t> </a:t>
            </a:r>
            <a:r>
              <a:rPr lang="en-GB" sz="1800" b="1" spc="100" dirty="0" err="1">
                <a:cs typeface="Times New Roman"/>
              </a:rPr>
              <a:t>awtistig</a:t>
            </a:r>
            <a:r>
              <a:rPr lang="en-GB" sz="1800" b="1" spc="100" dirty="0">
                <a:cs typeface="Times New Roman"/>
              </a:rPr>
              <a:t> </a:t>
            </a:r>
            <a:r>
              <a:rPr lang="en-GB" sz="1800" b="1" spc="100" dirty="0" err="1">
                <a:cs typeface="Times New Roman"/>
              </a:rPr>
              <a:t>yn</a:t>
            </a:r>
            <a:r>
              <a:rPr lang="en-GB" sz="1800" b="1" spc="100" dirty="0">
                <a:cs typeface="Times New Roman"/>
              </a:rPr>
              <a:t> </a:t>
            </a:r>
            <a:r>
              <a:rPr lang="en-GB" sz="1800" b="1" spc="100" dirty="0" err="1">
                <a:cs typeface="Times New Roman"/>
              </a:rPr>
              <a:t>cael</a:t>
            </a:r>
            <a:r>
              <a:rPr lang="en-GB" sz="1800" b="1" spc="100" dirty="0">
                <a:cs typeface="Times New Roman"/>
              </a:rPr>
              <a:t> </a:t>
            </a:r>
            <a:r>
              <a:rPr lang="en-GB" sz="1800" b="1" spc="100" dirty="0" err="1">
                <a:cs typeface="Times New Roman"/>
              </a:rPr>
              <a:t>anhawster</a:t>
            </a:r>
            <a:r>
              <a:rPr lang="en-GB" sz="1800" b="1" spc="100" dirty="0">
                <a:cs typeface="Times New Roman"/>
              </a:rPr>
              <a:t> </a:t>
            </a:r>
            <a:r>
              <a:rPr lang="en-GB" sz="1800" b="1" spc="100" dirty="0" err="1">
                <a:cs typeface="Times New Roman"/>
              </a:rPr>
              <a:t>gyda</a:t>
            </a:r>
            <a:r>
              <a:rPr lang="en-GB" sz="1800" b="1" spc="100" dirty="0">
                <a:cs typeface="Times New Roman"/>
              </a:rPr>
              <a:t> </a:t>
            </a:r>
            <a:r>
              <a:rPr lang="en-GB" sz="1800" b="1" spc="100" dirty="0" err="1">
                <a:cs typeface="Times New Roman"/>
              </a:rPr>
              <a:t>chyfathrebu</a:t>
            </a:r>
            <a:r>
              <a:rPr lang="en-GB" sz="1800" b="1" spc="100" dirty="0">
                <a:cs typeface="Times New Roman"/>
              </a:rPr>
              <a:t> </a:t>
            </a:r>
            <a:r>
              <a:rPr lang="en-GB" sz="1800" b="1" spc="100" dirty="0" err="1">
                <a:cs typeface="Times New Roman"/>
              </a:rPr>
              <a:t>cymdeithasol</a:t>
            </a:r>
            <a:r>
              <a:rPr lang="en-GB" sz="1800" b="1" spc="100" dirty="0">
                <a:cs typeface="Times New Roman"/>
              </a:rPr>
              <a:t>. </a:t>
            </a:r>
            <a:r>
              <a:rPr lang="en-GB" sz="1800" b="1" spc="100" dirty="0" err="1">
                <a:cs typeface="Times New Roman"/>
              </a:rPr>
              <a:t>Mae’r</a:t>
            </a:r>
            <a:r>
              <a:rPr lang="en-GB" sz="1800" b="1" spc="100" dirty="0">
                <a:cs typeface="Times New Roman"/>
              </a:rPr>
              <a:t> </a:t>
            </a:r>
            <a:r>
              <a:rPr lang="en-GB" sz="1800" b="1" spc="100" dirty="0" err="1">
                <a:cs typeface="Times New Roman"/>
              </a:rPr>
              <a:t>ffordd</a:t>
            </a:r>
            <a:r>
              <a:rPr lang="en-GB" sz="1800" b="1" spc="100" dirty="0">
                <a:cs typeface="Times New Roman"/>
              </a:rPr>
              <a:t> y </a:t>
            </a:r>
            <a:r>
              <a:rPr lang="en-GB" sz="1800" b="1" spc="100" dirty="0" err="1">
                <a:cs typeface="Times New Roman"/>
              </a:rPr>
              <a:t>caiff</a:t>
            </a:r>
            <a:r>
              <a:rPr lang="en-GB" sz="1800" b="1" spc="100" dirty="0">
                <a:cs typeface="Times New Roman"/>
              </a:rPr>
              <a:t> </a:t>
            </a:r>
            <a:r>
              <a:rPr lang="en-GB" sz="1800" b="1" spc="100" dirty="0" err="1">
                <a:cs typeface="Times New Roman"/>
              </a:rPr>
              <a:t>yr</a:t>
            </a:r>
            <a:r>
              <a:rPr lang="en-GB" sz="1800" b="1" spc="100" dirty="0">
                <a:cs typeface="Times New Roman"/>
              </a:rPr>
              <a:t> </a:t>
            </a:r>
            <a:r>
              <a:rPr lang="en-GB" sz="1800" b="1" spc="100" dirty="0" err="1">
                <a:cs typeface="Times New Roman"/>
              </a:rPr>
              <a:t>unigolyn</a:t>
            </a:r>
            <a:r>
              <a:rPr lang="en-GB" sz="1800" b="1" spc="100" dirty="0">
                <a:cs typeface="Times New Roman"/>
              </a:rPr>
              <a:t> </a:t>
            </a:r>
            <a:r>
              <a:rPr lang="en-GB" sz="1800" b="1" spc="100" dirty="0" err="1">
                <a:cs typeface="Times New Roman"/>
              </a:rPr>
              <a:t>ei</a:t>
            </a:r>
            <a:r>
              <a:rPr lang="en-GB" sz="1800" b="1" spc="100" dirty="0">
                <a:cs typeface="Times New Roman"/>
              </a:rPr>
              <a:t> </a:t>
            </a:r>
            <a:r>
              <a:rPr lang="en-GB" sz="1800" b="1" spc="100" dirty="0" err="1">
                <a:cs typeface="Times New Roman"/>
              </a:rPr>
              <a:t>effeithio</a:t>
            </a:r>
            <a:r>
              <a:rPr lang="en-GB" sz="1800" b="1" spc="100" dirty="0">
                <a:cs typeface="Times New Roman"/>
              </a:rPr>
              <a:t> </a:t>
            </a:r>
            <a:r>
              <a:rPr lang="en-GB" sz="1800" b="1" spc="100" dirty="0" err="1">
                <a:cs typeface="Times New Roman"/>
              </a:rPr>
              <a:t>yn</a:t>
            </a:r>
            <a:r>
              <a:rPr lang="en-GB" sz="1800" b="1" spc="100" dirty="0">
                <a:cs typeface="Times New Roman"/>
              </a:rPr>
              <a:t> </a:t>
            </a:r>
            <a:r>
              <a:rPr lang="en-GB" sz="1800" b="1" spc="100" dirty="0" err="1">
                <a:cs typeface="Times New Roman"/>
              </a:rPr>
              <a:t>amrywio</a:t>
            </a:r>
            <a:r>
              <a:rPr lang="en-GB" sz="1800" b="1" spc="100" dirty="0">
                <a:cs typeface="Times New Roman"/>
              </a:rPr>
              <a:t>. Gall </a:t>
            </a:r>
            <a:r>
              <a:rPr lang="en-GB" sz="1800" b="1" spc="100" dirty="0" err="1">
                <a:cs typeface="Times New Roman"/>
              </a:rPr>
              <a:t>hyn</a:t>
            </a:r>
            <a:r>
              <a:rPr lang="en-GB" sz="1800" b="1" spc="100" dirty="0">
                <a:cs typeface="Times New Roman"/>
              </a:rPr>
              <a:t> </a:t>
            </a:r>
            <a:r>
              <a:rPr lang="en-GB" sz="1800" b="1" spc="100" dirty="0" err="1">
                <a:cs typeface="Times New Roman"/>
              </a:rPr>
              <a:t>gynnwys</a:t>
            </a:r>
            <a:r>
              <a:rPr lang="en-GB" sz="1800" b="1" spc="100" dirty="0">
                <a:cs typeface="Times New Roman"/>
              </a:rPr>
              <a:t> </a:t>
            </a:r>
            <a:r>
              <a:rPr lang="en-GB" sz="1800" b="1" spc="100" dirty="0" err="1">
                <a:cs typeface="Times New Roman"/>
              </a:rPr>
              <a:t>anawsterau</a:t>
            </a:r>
            <a:r>
              <a:rPr lang="en-GB" sz="1800" b="1" spc="100" dirty="0">
                <a:cs typeface="Times New Roman"/>
              </a:rPr>
              <a:t> o ran</a:t>
            </a:r>
            <a:r>
              <a:rPr lang="en-GB" sz="1800" b="1" spc="180" dirty="0">
                <a:cs typeface="Times New Roman"/>
              </a:rPr>
              <a:t>:</a:t>
            </a:r>
            <a:endParaRPr lang="en-GB" sz="1800" b="1" dirty="0">
              <a:cs typeface="Times New Roman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57DE345F-A24F-4A5A-BC00-8F8CA87A72B5}"/>
              </a:ext>
            </a:extLst>
          </p:cNvPr>
          <p:cNvSpPr/>
          <p:nvPr/>
        </p:nvSpPr>
        <p:spPr>
          <a:xfrm>
            <a:off x="395536" y="1306858"/>
            <a:ext cx="2179025" cy="2122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4BDC17-4AE3-498F-B199-E25B8E2FD680}"/>
              </a:ext>
            </a:extLst>
          </p:cNvPr>
          <p:cNvSpPr txBox="1"/>
          <p:nvPr/>
        </p:nvSpPr>
        <p:spPr>
          <a:xfrm>
            <a:off x="179512" y="579727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002FCD"/>
                </a:solidFill>
              </a:rPr>
              <a:t>Cyfathrebu</a:t>
            </a:r>
            <a:r>
              <a:rPr lang="en-GB" sz="4000" b="1" dirty="0">
                <a:solidFill>
                  <a:srgbClr val="002FCD"/>
                </a:solidFill>
              </a:rPr>
              <a:t> </a:t>
            </a:r>
            <a:r>
              <a:rPr lang="en-GB" sz="4000" b="1" dirty="0" err="1">
                <a:solidFill>
                  <a:srgbClr val="002FCD"/>
                </a:solidFill>
              </a:rPr>
              <a:t>Cymdeithasol</a:t>
            </a:r>
            <a:endParaRPr lang="en-GB" sz="4000" b="1" dirty="0">
              <a:solidFill>
                <a:srgbClr val="002FCD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B26D0B-0268-4F61-BDF0-95639AE8D946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12" name="Rounded Rectangle 6">
              <a:extLst>
                <a:ext uri="{FF2B5EF4-FFF2-40B4-BE49-F238E27FC236}">
                  <a16:creationId xmlns:a16="http://schemas.microsoft.com/office/drawing/2014/main" id="{C9F8A918-D9A5-427C-907D-D3EBE37C1DEA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3" name="Title 2">
              <a:extLst>
                <a:ext uri="{FF2B5EF4-FFF2-40B4-BE49-F238E27FC236}">
                  <a16:creationId xmlns:a16="http://schemas.microsoft.com/office/drawing/2014/main" id="{ABDC0656-7A4E-46D7-B2F7-D9E672D7A76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Beth </a:t>
              </a:r>
              <a:r>
                <a:rPr lang="en-GB" sz="2400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yw</a:t>
              </a:r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Awtistiaeth</a:t>
              </a:r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" name="Freeform 7">
            <a:extLst>
              <a:ext uri="{FF2B5EF4-FFF2-40B4-BE49-F238E27FC236}">
                <a16:creationId xmlns:a16="http://schemas.microsoft.com/office/drawing/2014/main" id="{8234ADEA-4462-46ED-B388-976C58CDB1CF}"/>
              </a:ext>
            </a:extLst>
          </p:cNvPr>
          <p:cNvSpPr/>
          <p:nvPr/>
        </p:nvSpPr>
        <p:spPr>
          <a:xfrm>
            <a:off x="755576" y="3487965"/>
            <a:ext cx="4579564" cy="381868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 err="1">
                <a:solidFill>
                  <a:srgbClr val="1666A4"/>
                </a:solidFill>
              </a:rPr>
              <a:t>iaith</a:t>
            </a:r>
            <a:r>
              <a:rPr lang="en-GB" sz="3200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CE7046F7-8E4A-4158-BE28-07A2CF7BA6CC}"/>
              </a:ext>
            </a:extLst>
          </p:cNvPr>
          <p:cNvSpPr/>
          <p:nvPr/>
        </p:nvSpPr>
        <p:spPr>
          <a:xfrm>
            <a:off x="4665275" y="5893598"/>
            <a:ext cx="4570724" cy="395493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 err="1">
                <a:solidFill>
                  <a:srgbClr val="61AB38"/>
                </a:solidFill>
              </a:rPr>
              <a:t>tôn</a:t>
            </a:r>
            <a:r>
              <a:rPr lang="en-GB" sz="3200" b="1" dirty="0">
                <a:solidFill>
                  <a:srgbClr val="61AB38"/>
                </a:solidFill>
              </a:rPr>
              <a:t> y </a:t>
            </a:r>
            <a:r>
              <a:rPr lang="en-GB" sz="3200" b="1" dirty="0" err="1">
                <a:solidFill>
                  <a:srgbClr val="61AB38"/>
                </a:solidFill>
              </a:rPr>
              <a:t>llais</a:t>
            </a:r>
            <a:endParaRPr lang="en-GB" sz="3200" b="1" dirty="0">
              <a:solidFill>
                <a:srgbClr val="61AB38"/>
              </a:solidFill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FEF4F6AC-61C1-4915-B7E2-662F21ADB0DB}"/>
              </a:ext>
            </a:extLst>
          </p:cNvPr>
          <p:cNvSpPr/>
          <p:nvPr/>
        </p:nvSpPr>
        <p:spPr>
          <a:xfrm>
            <a:off x="2441063" y="5003584"/>
            <a:ext cx="4834655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 err="1">
                <a:solidFill>
                  <a:srgbClr val="D40429"/>
                </a:solidFill>
              </a:rPr>
              <a:t>cyswllt</a:t>
            </a:r>
            <a:r>
              <a:rPr lang="en-GB" sz="3200" b="1" dirty="0">
                <a:solidFill>
                  <a:srgbClr val="D40429"/>
                </a:solidFill>
              </a:rPr>
              <a:t> </a:t>
            </a:r>
            <a:r>
              <a:rPr lang="en-GB" sz="3200" b="1" dirty="0" err="1">
                <a:solidFill>
                  <a:srgbClr val="D40429"/>
                </a:solidFill>
              </a:rPr>
              <a:t>llygad</a:t>
            </a:r>
            <a:endParaRPr lang="en-GB" sz="3200" b="1" dirty="0">
              <a:solidFill>
                <a:srgbClr val="D40429"/>
              </a:solidFill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A45460B2-ABAF-4274-844B-74C349B8BEDB}"/>
              </a:ext>
            </a:extLst>
          </p:cNvPr>
          <p:cNvSpPr/>
          <p:nvPr/>
        </p:nvSpPr>
        <p:spPr>
          <a:xfrm>
            <a:off x="179512" y="4448535"/>
            <a:ext cx="3454659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 err="1">
                <a:solidFill>
                  <a:srgbClr val="DB9C2D"/>
                </a:solidFill>
              </a:rPr>
              <a:t>ystumiau</a:t>
            </a:r>
            <a:endParaRPr lang="en-GB" sz="3200" b="1" dirty="0">
              <a:solidFill>
                <a:srgbClr val="DB9C2D"/>
              </a:solidFill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F8C05427-2C7A-4E5C-8FFB-888B91644B18}"/>
              </a:ext>
            </a:extLst>
          </p:cNvPr>
          <p:cNvSpPr/>
          <p:nvPr/>
        </p:nvSpPr>
        <p:spPr>
          <a:xfrm>
            <a:off x="5198963" y="2997997"/>
            <a:ext cx="3430347" cy="399663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 err="1">
                <a:solidFill>
                  <a:srgbClr val="DB9C2D"/>
                </a:solidFill>
              </a:rPr>
              <a:t>lleferydd</a:t>
            </a:r>
            <a:endParaRPr lang="en-GB" sz="3200" b="1" dirty="0">
              <a:solidFill>
                <a:srgbClr val="DB9C2D"/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663C38CB-4E47-4B7D-A3CB-43C285F883B0}"/>
              </a:ext>
            </a:extLst>
          </p:cNvPr>
          <p:cNvSpPr/>
          <p:nvPr/>
        </p:nvSpPr>
        <p:spPr>
          <a:xfrm>
            <a:off x="4309345" y="4056386"/>
            <a:ext cx="4834655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 err="1">
                <a:solidFill>
                  <a:srgbClr val="61AB38"/>
                </a:solidFill>
              </a:rPr>
              <a:t>mynegiant</a:t>
            </a:r>
            <a:r>
              <a:rPr lang="en-GB" sz="3200" b="1" dirty="0">
                <a:solidFill>
                  <a:srgbClr val="61AB38"/>
                </a:solidFill>
              </a:rPr>
              <a:t> </a:t>
            </a:r>
            <a:r>
              <a:rPr lang="en-GB" sz="3200" b="1" dirty="0" err="1">
                <a:solidFill>
                  <a:srgbClr val="61AB38"/>
                </a:solidFill>
              </a:rPr>
              <a:t>yr</a:t>
            </a:r>
            <a:r>
              <a:rPr lang="en-GB" sz="3200" b="1" dirty="0">
                <a:solidFill>
                  <a:srgbClr val="61AB38"/>
                </a:solidFill>
              </a:rPr>
              <a:t> </a:t>
            </a:r>
            <a:r>
              <a:rPr lang="en-GB" sz="3200" b="1" dirty="0" err="1">
                <a:solidFill>
                  <a:srgbClr val="61AB38"/>
                </a:solidFill>
              </a:rPr>
              <a:t>wyneb</a:t>
            </a:r>
            <a:endParaRPr lang="en-GB" sz="3200" b="1" dirty="0">
              <a:solidFill>
                <a:srgbClr val="61AB38"/>
              </a:solidFill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E16B7ADA-C8D9-4F35-85EF-D396535C4EFD}"/>
              </a:ext>
            </a:extLst>
          </p:cNvPr>
          <p:cNvSpPr/>
          <p:nvPr/>
        </p:nvSpPr>
        <p:spPr>
          <a:xfrm>
            <a:off x="23736" y="5845351"/>
            <a:ext cx="4834655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 err="1">
                <a:solidFill>
                  <a:srgbClr val="D40429"/>
                </a:solidFill>
              </a:rPr>
              <a:t>iaith</a:t>
            </a:r>
            <a:r>
              <a:rPr lang="en-GB" sz="3200" b="1" dirty="0">
                <a:solidFill>
                  <a:srgbClr val="D40429"/>
                </a:solidFill>
              </a:rPr>
              <a:t> y </a:t>
            </a:r>
            <a:r>
              <a:rPr lang="en-GB" sz="3200" b="1" dirty="0" err="1">
                <a:solidFill>
                  <a:srgbClr val="D40429"/>
                </a:solidFill>
              </a:rPr>
              <a:t>corff</a:t>
            </a:r>
            <a:endParaRPr lang="en-GB" sz="3200" b="1" dirty="0">
              <a:solidFill>
                <a:srgbClr val="D404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4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A8F93E-D0EA-4810-9E02-7E187BAE7127}"/>
              </a:ext>
            </a:extLst>
          </p:cNvPr>
          <p:cNvSpPr txBox="1"/>
          <p:nvPr/>
        </p:nvSpPr>
        <p:spPr>
          <a:xfrm>
            <a:off x="107504" y="89337"/>
            <a:ext cx="7426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002FCD"/>
                </a:solidFill>
              </a:rPr>
              <a:t>Wrth</a:t>
            </a:r>
            <a:r>
              <a:rPr lang="en-GB" sz="4000" b="1" dirty="0">
                <a:solidFill>
                  <a:srgbClr val="002FCD"/>
                </a:solidFill>
              </a:rPr>
              <a:t> </a:t>
            </a:r>
            <a:r>
              <a:rPr lang="en-GB" sz="4000" b="1" dirty="0" err="1">
                <a:solidFill>
                  <a:srgbClr val="002FCD"/>
                </a:solidFill>
              </a:rPr>
              <a:t>gyfathrebu</a:t>
            </a:r>
            <a:r>
              <a:rPr lang="en-GB" sz="4000" b="1" dirty="0">
                <a:solidFill>
                  <a:srgbClr val="002FCD"/>
                </a:solidFill>
              </a:rPr>
              <a:t> </a:t>
            </a:r>
            <a:r>
              <a:rPr lang="en-GB" sz="4000" b="1" dirty="0" err="1">
                <a:solidFill>
                  <a:srgbClr val="002FCD"/>
                </a:solidFill>
              </a:rPr>
              <a:t>gydag</a:t>
            </a:r>
            <a:r>
              <a:rPr lang="en-GB" sz="4000" b="1" dirty="0">
                <a:solidFill>
                  <a:srgbClr val="002FCD"/>
                </a:solidFill>
              </a:rPr>
              <a:t> </a:t>
            </a:r>
            <a:r>
              <a:rPr lang="en-GB" sz="4000" b="1" dirty="0" err="1">
                <a:solidFill>
                  <a:srgbClr val="002FCD"/>
                </a:solidFill>
              </a:rPr>
              <a:t>unigolyn</a:t>
            </a:r>
            <a:r>
              <a:rPr lang="en-GB" sz="4000" b="1" dirty="0">
                <a:solidFill>
                  <a:srgbClr val="002FCD"/>
                </a:solidFill>
              </a:rPr>
              <a:t> </a:t>
            </a:r>
            <a:r>
              <a:rPr lang="en-GB" sz="4000" b="1" dirty="0" err="1">
                <a:solidFill>
                  <a:srgbClr val="002FCD"/>
                </a:solidFill>
              </a:rPr>
              <a:t>awtistig</a:t>
            </a:r>
            <a:r>
              <a:rPr lang="en-GB" sz="4000" b="1" dirty="0">
                <a:solidFill>
                  <a:srgbClr val="002FCD"/>
                </a:solidFill>
              </a:rPr>
              <a:t> </a:t>
            </a:r>
            <a:r>
              <a:rPr lang="en-GB" sz="4000" b="1" dirty="0" err="1">
                <a:solidFill>
                  <a:srgbClr val="002FCD"/>
                </a:solidFill>
              </a:rPr>
              <a:t>fe</a:t>
            </a:r>
            <a:r>
              <a:rPr lang="en-GB" sz="4000" b="1" dirty="0">
                <a:solidFill>
                  <a:srgbClr val="002FCD"/>
                </a:solidFill>
              </a:rPr>
              <a:t> </a:t>
            </a:r>
            <a:r>
              <a:rPr lang="en-GB" sz="4000" b="1" dirty="0" err="1">
                <a:solidFill>
                  <a:srgbClr val="002FCD"/>
                </a:solidFill>
              </a:rPr>
              <a:t>ddylech</a:t>
            </a:r>
            <a:r>
              <a:rPr lang="en-GB" sz="4000" b="1" dirty="0">
                <a:solidFill>
                  <a:srgbClr val="002FCD"/>
                </a:solidFill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5414F6-3647-4DC3-BFFD-3F5BA0084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209"/>
            <a:ext cx="3693160" cy="52831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A2B2F5-17D8-4C7C-97A6-15937510645A}"/>
              </a:ext>
            </a:extLst>
          </p:cNvPr>
          <p:cNvSpPr txBox="1"/>
          <p:nvPr/>
        </p:nvSpPr>
        <p:spPr>
          <a:xfrm>
            <a:off x="1835696" y="174851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256530" algn="l"/>
              </a:tabLst>
            </a:pPr>
            <a:r>
              <a:rPr lang="en-GB" sz="1800" dirty="0" err="1">
                <a:cs typeface="Times New Roman"/>
              </a:rPr>
              <a:t>Osgoi</a:t>
            </a:r>
            <a:r>
              <a:rPr lang="en-GB" sz="1800" dirty="0">
                <a:cs typeface="Times New Roman"/>
              </a:rPr>
              <a:t> </a:t>
            </a:r>
            <a:r>
              <a:rPr lang="en-GB" sz="1800" dirty="0" err="1">
                <a:cs typeface="Times New Roman"/>
              </a:rPr>
              <a:t>iaith</a:t>
            </a:r>
            <a:r>
              <a:rPr lang="en-GB" sz="1800" dirty="0">
                <a:cs typeface="Times New Roman"/>
              </a:rPr>
              <a:t> </a:t>
            </a:r>
            <a:r>
              <a:rPr lang="en-GB" sz="1800" dirty="0" err="1">
                <a:cs typeface="Times New Roman"/>
              </a:rPr>
              <a:t>ffigurol</a:t>
            </a:r>
            <a:r>
              <a:rPr lang="en-GB" sz="1800" dirty="0">
                <a:cs typeface="Times New Roman"/>
              </a:rPr>
              <a:t>, </a:t>
            </a:r>
            <a:r>
              <a:rPr lang="en-GB" sz="1800" dirty="0" err="1">
                <a:cs typeface="Times New Roman"/>
              </a:rPr>
              <a:t>fe</a:t>
            </a:r>
            <a:r>
              <a:rPr lang="en-GB" sz="1800" dirty="0">
                <a:cs typeface="Times New Roman"/>
              </a:rPr>
              <a:t> all </a:t>
            </a:r>
            <a:r>
              <a:rPr lang="en-GB" sz="1800" dirty="0" err="1">
                <a:cs typeface="Times New Roman"/>
              </a:rPr>
              <a:t>trosiadau</a:t>
            </a:r>
            <a:r>
              <a:rPr lang="en-GB" sz="1800" dirty="0">
                <a:cs typeface="Times New Roman"/>
              </a:rPr>
              <a:t> ac </a:t>
            </a:r>
            <a:r>
              <a:rPr lang="en-GB" sz="1800" dirty="0" err="1">
                <a:cs typeface="Times New Roman"/>
              </a:rPr>
              <a:t>idiomau</a:t>
            </a:r>
            <a:r>
              <a:rPr lang="en-GB" sz="1800" dirty="0">
                <a:cs typeface="Times New Roman"/>
              </a:rPr>
              <a:t> </a:t>
            </a:r>
            <a:r>
              <a:rPr lang="en-GB" sz="1800" dirty="0" err="1">
                <a:cs typeface="Times New Roman"/>
              </a:rPr>
              <a:t>fod</a:t>
            </a:r>
            <a:r>
              <a:rPr lang="en-GB" sz="1800" dirty="0">
                <a:cs typeface="Times New Roman"/>
              </a:rPr>
              <a:t> </a:t>
            </a:r>
            <a:r>
              <a:rPr lang="en-GB" sz="1800" dirty="0" err="1">
                <a:cs typeface="Times New Roman"/>
              </a:rPr>
              <a:t>yn</a:t>
            </a:r>
            <a:r>
              <a:rPr lang="en-GB" sz="1800" dirty="0">
                <a:cs typeface="Times New Roman"/>
              </a:rPr>
              <a:t> </a:t>
            </a:r>
            <a:r>
              <a:rPr lang="en-GB" sz="1800" dirty="0" err="1">
                <a:cs typeface="Times New Roman"/>
              </a:rPr>
              <a:t>ddryslyd</a:t>
            </a:r>
            <a:endParaRPr lang="en-GB" sz="1800" dirty="0"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FB5185-D4B7-4EB7-AD15-609320DF2F7D}"/>
              </a:ext>
            </a:extLst>
          </p:cNvPr>
          <p:cNvSpPr txBox="1"/>
          <p:nvPr/>
        </p:nvSpPr>
        <p:spPr>
          <a:xfrm>
            <a:off x="3923928" y="29969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Byddwch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benodol</a:t>
            </a:r>
            <a:r>
              <a:rPr lang="en-GB" dirty="0"/>
              <a:t> ac </a:t>
            </a:r>
            <a:r>
              <a:rPr lang="en-GB" dirty="0" err="1"/>
              <a:t>osgowch</a:t>
            </a:r>
            <a:r>
              <a:rPr lang="en-GB" dirty="0"/>
              <a:t> </a:t>
            </a:r>
            <a:r>
              <a:rPr lang="en-GB" dirty="0" err="1"/>
              <a:t>amwysedd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65D871-2C05-4AE7-ADBA-285012BB2BA7}"/>
              </a:ext>
            </a:extLst>
          </p:cNvPr>
          <p:cNvSpPr txBox="1"/>
          <p:nvPr/>
        </p:nvSpPr>
        <p:spPr>
          <a:xfrm>
            <a:off x="2125553" y="3955109"/>
            <a:ext cx="5400600" cy="93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22860">
              <a:lnSpc>
                <a:spcPct val="102499"/>
              </a:lnSpc>
              <a:spcBef>
                <a:spcPts val="50"/>
              </a:spcBef>
            </a:pPr>
            <a:r>
              <a:rPr lang="en-GB" spc="70" dirty="0" err="1">
                <a:cs typeface="Times New Roman"/>
              </a:rPr>
              <a:t>Peidiwch</a:t>
            </a:r>
            <a:r>
              <a:rPr lang="en-GB" spc="70" dirty="0">
                <a:cs typeface="Times New Roman"/>
              </a:rPr>
              <a:t> â </a:t>
            </a:r>
            <a:r>
              <a:rPr lang="en-GB" spc="70" dirty="0" err="1">
                <a:cs typeface="Times New Roman"/>
              </a:rPr>
              <a:t>dibynnu</a:t>
            </a:r>
            <a:r>
              <a:rPr lang="en-GB" spc="70" dirty="0">
                <a:cs typeface="Times New Roman"/>
              </a:rPr>
              <a:t> </a:t>
            </a:r>
            <a:r>
              <a:rPr lang="en-GB" spc="70" dirty="0" err="1">
                <a:cs typeface="Times New Roman"/>
              </a:rPr>
              <a:t>ar</a:t>
            </a:r>
            <a:r>
              <a:rPr lang="en-GB" spc="70" dirty="0">
                <a:cs typeface="Times New Roman"/>
              </a:rPr>
              <a:t> </a:t>
            </a:r>
            <a:r>
              <a:rPr lang="en-GB" spc="70" dirty="0" err="1">
                <a:cs typeface="Times New Roman"/>
              </a:rPr>
              <a:t>ystum</a:t>
            </a:r>
            <a:r>
              <a:rPr lang="en-GB" spc="70" dirty="0">
                <a:cs typeface="Times New Roman"/>
              </a:rPr>
              <a:t>, </a:t>
            </a:r>
            <a:r>
              <a:rPr lang="en-GB" spc="70" dirty="0" err="1">
                <a:cs typeface="Times New Roman"/>
              </a:rPr>
              <a:t>iaith</a:t>
            </a:r>
            <a:r>
              <a:rPr lang="en-GB" spc="70" dirty="0">
                <a:cs typeface="Times New Roman"/>
              </a:rPr>
              <a:t> y </a:t>
            </a:r>
            <a:r>
              <a:rPr lang="en-GB" spc="70" dirty="0" err="1">
                <a:cs typeface="Times New Roman"/>
              </a:rPr>
              <a:t>corff</a:t>
            </a:r>
            <a:r>
              <a:rPr lang="en-GB" spc="70" dirty="0">
                <a:cs typeface="Times New Roman"/>
              </a:rPr>
              <a:t> </a:t>
            </a:r>
            <a:r>
              <a:rPr lang="en-GB" spc="70" dirty="0" err="1">
                <a:cs typeface="Times New Roman"/>
              </a:rPr>
              <a:t>na</a:t>
            </a:r>
            <a:r>
              <a:rPr lang="en-GB" spc="70" dirty="0">
                <a:cs typeface="Times New Roman"/>
              </a:rPr>
              <a:t> </a:t>
            </a:r>
            <a:r>
              <a:rPr lang="en-GB" spc="70" dirty="0" err="1">
                <a:cs typeface="Times New Roman"/>
              </a:rPr>
              <a:t>mynegiant</a:t>
            </a:r>
            <a:r>
              <a:rPr lang="en-GB" spc="70" dirty="0">
                <a:cs typeface="Times New Roman"/>
              </a:rPr>
              <a:t> </a:t>
            </a:r>
            <a:r>
              <a:rPr lang="en-GB" spc="70" dirty="0" err="1">
                <a:cs typeface="Times New Roman"/>
              </a:rPr>
              <a:t>yr</a:t>
            </a:r>
            <a:r>
              <a:rPr lang="en-GB" spc="70" dirty="0">
                <a:cs typeface="Times New Roman"/>
              </a:rPr>
              <a:t> </a:t>
            </a:r>
            <a:r>
              <a:rPr lang="en-GB" spc="70" dirty="0" err="1">
                <a:cs typeface="Times New Roman"/>
              </a:rPr>
              <a:t>wyneb</a:t>
            </a:r>
            <a:r>
              <a:rPr lang="en-GB" spc="70" dirty="0">
                <a:cs typeface="Times New Roman"/>
              </a:rPr>
              <a:t> </a:t>
            </a:r>
            <a:r>
              <a:rPr lang="en-GB" spc="70" dirty="0" err="1">
                <a:cs typeface="Times New Roman"/>
              </a:rPr>
              <a:t>i</a:t>
            </a:r>
            <a:r>
              <a:rPr lang="en-GB" spc="70" dirty="0">
                <a:cs typeface="Times New Roman"/>
              </a:rPr>
              <a:t> </a:t>
            </a:r>
            <a:r>
              <a:rPr lang="en-GB" spc="70" dirty="0" err="1">
                <a:cs typeface="Times New Roman"/>
              </a:rPr>
              <a:t>gyfleu</a:t>
            </a:r>
            <a:r>
              <a:rPr lang="en-GB" spc="70" dirty="0">
                <a:cs typeface="Times New Roman"/>
              </a:rPr>
              <a:t> </a:t>
            </a:r>
            <a:r>
              <a:rPr lang="en-GB" spc="70" dirty="0" err="1">
                <a:cs typeface="Times New Roman"/>
              </a:rPr>
              <a:t>neu</a:t>
            </a:r>
            <a:r>
              <a:rPr lang="en-GB" spc="70" dirty="0">
                <a:cs typeface="Times New Roman"/>
              </a:rPr>
              <a:t> </a:t>
            </a:r>
            <a:r>
              <a:rPr lang="en-GB" spc="70" dirty="0" err="1">
                <a:cs typeface="Times New Roman"/>
              </a:rPr>
              <a:t>bwysleisio</a:t>
            </a:r>
            <a:r>
              <a:rPr lang="en-GB" spc="70" dirty="0">
                <a:cs typeface="Times New Roman"/>
              </a:rPr>
              <a:t> </a:t>
            </a:r>
            <a:r>
              <a:rPr lang="en-GB" spc="70" dirty="0" err="1">
                <a:cs typeface="Times New Roman"/>
              </a:rPr>
              <a:t>pwynt</a:t>
            </a:r>
            <a:endParaRPr lang="en-GB" dirty="0">
              <a:cs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3CCDAA-9697-425B-9AF6-931CFA153449}"/>
              </a:ext>
            </a:extLst>
          </p:cNvPr>
          <p:cNvSpPr txBox="1"/>
          <p:nvPr/>
        </p:nvSpPr>
        <p:spPr>
          <a:xfrm>
            <a:off x="3923928" y="518437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Defnyddiwch</a:t>
            </a:r>
            <a:r>
              <a:rPr lang="en-GB" dirty="0"/>
              <a:t> </a:t>
            </a:r>
            <a:r>
              <a:rPr lang="en-GB" dirty="0" err="1"/>
              <a:t>dôn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ddigynnwrf</a:t>
            </a:r>
            <a:r>
              <a:rPr lang="en-GB" dirty="0"/>
              <a:t> a </a:t>
            </a:r>
            <a:r>
              <a:rPr lang="en-GB" dirty="0" err="1"/>
              <a:t>chyson</a:t>
            </a:r>
            <a:r>
              <a:rPr lang="en-GB" dirty="0"/>
              <a:t> o ran y </a:t>
            </a:r>
            <a:r>
              <a:rPr lang="en-GB" dirty="0" err="1"/>
              <a:t>llais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C90AEB-D670-4593-9015-EA08F82F2AD8}"/>
              </a:ext>
            </a:extLst>
          </p:cNvPr>
          <p:cNvSpPr txBox="1"/>
          <p:nvPr/>
        </p:nvSpPr>
        <p:spPr>
          <a:xfrm>
            <a:off x="2210482" y="6095037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Sylweddolwch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osgoi</a:t>
            </a:r>
            <a:r>
              <a:rPr lang="en-GB" dirty="0"/>
              <a:t> </a:t>
            </a:r>
            <a:r>
              <a:rPr lang="en-GB" dirty="0" err="1"/>
              <a:t>cyswllt</a:t>
            </a:r>
            <a:r>
              <a:rPr lang="en-GB" dirty="0"/>
              <a:t> </a:t>
            </a:r>
            <a:r>
              <a:rPr lang="en-GB" dirty="0" err="1"/>
              <a:t>llygad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arwydd</a:t>
            </a:r>
            <a:r>
              <a:rPr lang="en-GB" dirty="0"/>
              <a:t> o </a:t>
            </a:r>
            <a:r>
              <a:rPr lang="en-GB" dirty="0" err="1"/>
              <a:t>ddiffyg</a:t>
            </a:r>
            <a:r>
              <a:rPr lang="en-GB" dirty="0"/>
              <a:t> </a:t>
            </a:r>
            <a:r>
              <a:rPr lang="en-GB" dirty="0" err="1"/>
              <a:t>diddordeb</a:t>
            </a:r>
            <a:r>
              <a:rPr lang="en-GB" dirty="0"/>
              <a:t> </a:t>
            </a:r>
            <a:r>
              <a:rPr lang="en-GB" dirty="0" err="1"/>
              <a:t>nac</a:t>
            </a:r>
            <a:r>
              <a:rPr lang="en-GB" dirty="0"/>
              <a:t> </a:t>
            </a:r>
            <a:r>
              <a:rPr lang="en-GB" dirty="0" err="1"/>
              <a:t>anghwrteisi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87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67E07A-EFDB-4672-BFCE-5DD83CB77B19}"/>
              </a:ext>
            </a:extLst>
          </p:cNvPr>
          <p:cNvSpPr txBox="1"/>
          <p:nvPr/>
        </p:nvSpPr>
        <p:spPr>
          <a:xfrm>
            <a:off x="2947935" y="1717509"/>
            <a:ext cx="5508104" cy="180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indent="-5080">
              <a:lnSpc>
                <a:spcPct val="102499"/>
              </a:lnSpc>
              <a:spcBef>
                <a:spcPts val="50"/>
              </a:spcBef>
              <a:tabLst>
                <a:tab pos="3660140" algn="l"/>
              </a:tabLst>
            </a:pPr>
            <a:r>
              <a:rPr lang="en-GB" b="1" spc="100" dirty="0" err="1">
                <a:cs typeface="Times New Roman"/>
              </a:rPr>
              <a:t>Mae’n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bosibl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fod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pobl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awtistig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yn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cael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anhawster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gyda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rhyngweithio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cymdeithasol</a:t>
            </a:r>
            <a:r>
              <a:rPr lang="en-GB" b="1" spc="100" dirty="0">
                <a:cs typeface="Times New Roman"/>
              </a:rPr>
              <a:t>. </a:t>
            </a:r>
            <a:r>
              <a:rPr lang="en-GB" b="1" spc="100" dirty="0" err="1">
                <a:cs typeface="Times New Roman"/>
              </a:rPr>
              <a:t>Mae’r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ffordd</a:t>
            </a:r>
            <a:r>
              <a:rPr lang="en-GB" b="1" spc="100" dirty="0">
                <a:cs typeface="Times New Roman"/>
              </a:rPr>
              <a:t> y </a:t>
            </a:r>
            <a:r>
              <a:rPr lang="en-GB" b="1" spc="100" dirty="0" err="1">
                <a:cs typeface="Times New Roman"/>
              </a:rPr>
              <a:t>caiff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yr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unigolyn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ei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effeithio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yn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amrywio</a:t>
            </a:r>
            <a:r>
              <a:rPr lang="en-GB" b="1" spc="100" dirty="0">
                <a:cs typeface="Times New Roman"/>
              </a:rPr>
              <a:t>. Gall </a:t>
            </a:r>
            <a:r>
              <a:rPr lang="en-GB" b="1" spc="100" dirty="0" err="1">
                <a:cs typeface="Times New Roman"/>
              </a:rPr>
              <a:t>hyn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gynnwys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anawsterau</a:t>
            </a:r>
            <a:r>
              <a:rPr lang="en-GB" b="1" spc="100" dirty="0">
                <a:cs typeface="Times New Roman"/>
              </a:rPr>
              <a:t> o ran</a:t>
            </a:r>
            <a:r>
              <a:rPr lang="en-GB" b="1" spc="180" dirty="0">
                <a:cs typeface="Times New Roman"/>
              </a:rPr>
              <a:t>:</a:t>
            </a:r>
            <a:endParaRPr lang="en-GB" b="1" dirty="0">
              <a:cs typeface="Times New Roman"/>
            </a:endParaRPr>
          </a:p>
          <a:p>
            <a:pPr marL="12065" marR="5080" indent="-5080">
              <a:lnSpc>
                <a:spcPct val="102499"/>
              </a:lnSpc>
              <a:spcBef>
                <a:spcPts val="50"/>
              </a:spcBef>
              <a:tabLst>
                <a:tab pos="3660140" algn="l"/>
              </a:tabLst>
            </a:pPr>
            <a:endParaRPr lang="en-GB" sz="1800" b="1" dirty="0">
              <a:cs typeface="Times New Roman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9D61092-82A1-47BE-A941-B0ACAB178D50}"/>
              </a:ext>
            </a:extLst>
          </p:cNvPr>
          <p:cNvSpPr/>
          <p:nvPr/>
        </p:nvSpPr>
        <p:spPr>
          <a:xfrm>
            <a:off x="539552" y="1518416"/>
            <a:ext cx="1742050" cy="1622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7F335E-60E2-4A34-86E0-29DF3A6F0A9E}"/>
              </a:ext>
            </a:extLst>
          </p:cNvPr>
          <p:cNvSpPr txBox="1"/>
          <p:nvPr/>
        </p:nvSpPr>
        <p:spPr>
          <a:xfrm>
            <a:off x="179512" y="656631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002FCD"/>
                </a:solidFill>
              </a:rPr>
              <a:t>Rhyngweithio</a:t>
            </a:r>
            <a:r>
              <a:rPr lang="en-GB" sz="3600" b="1" dirty="0">
                <a:solidFill>
                  <a:srgbClr val="002FCD"/>
                </a:solidFill>
              </a:rPr>
              <a:t> </a:t>
            </a:r>
            <a:r>
              <a:rPr lang="en-GB" sz="3600" b="1" dirty="0" err="1">
                <a:solidFill>
                  <a:srgbClr val="002FCD"/>
                </a:solidFill>
              </a:rPr>
              <a:t>cymdeithasol</a:t>
            </a:r>
            <a:endParaRPr lang="en-GB" sz="3600" b="1" dirty="0">
              <a:solidFill>
                <a:srgbClr val="002FCD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BA42FE-7AAB-487B-9CE4-84FFA33BC480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0382334D-CE79-4E69-9B9A-276099F08081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Title 2">
              <a:extLst>
                <a:ext uri="{FF2B5EF4-FFF2-40B4-BE49-F238E27FC236}">
                  <a16:creationId xmlns:a16="http://schemas.microsoft.com/office/drawing/2014/main" id="{F282E9FD-EF4E-462D-AA48-6518E77F765D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 fontScale="850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Beth </a:t>
              </a:r>
              <a:r>
                <a:rPr lang="en-GB" sz="2400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yw</a:t>
              </a:r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Awtistiaeth</a:t>
              </a:r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7F19937D-41D1-4A64-90C6-0B7A1CCE02B5}"/>
              </a:ext>
            </a:extLst>
          </p:cNvPr>
          <p:cNvSpPr txBox="1"/>
          <p:nvPr/>
        </p:nvSpPr>
        <p:spPr>
          <a:xfrm>
            <a:off x="1812960" y="6071113"/>
            <a:ext cx="7778054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200" b="1" dirty="0" err="1">
                <a:solidFill>
                  <a:srgbClr val="D40429"/>
                </a:solidFill>
              </a:rPr>
              <a:t>ceisio</a:t>
            </a:r>
            <a:r>
              <a:rPr lang="en-GB" sz="3200" b="1" dirty="0">
                <a:solidFill>
                  <a:srgbClr val="D40429"/>
                </a:solidFill>
              </a:rPr>
              <a:t> a </a:t>
            </a:r>
            <a:r>
              <a:rPr lang="en-GB" sz="3200" b="1" dirty="0" err="1">
                <a:solidFill>
                  <a:srgbClr val="D40429"/>
                </a:solidFill>
              </a:rPr>
              <a:t>chynnig</a:t>
            </a:r>
            <a:r>
              <a:rPr lang="en-GB" sz="3200" b="1" dirty="0">
                <a:solidFill>
                  <a:srgbClr val="D40429"/>
                </a:solidFill>
              </a:rPr>
              <a:t> </a:t>
            </a:r>
            <a:r>
              <a:rPr lang="en-GB" sz="3200" b="1" dirty="0" err="1">
                <a:solidFill>
                  <a:srgbClr val="D40429"/>
                </a:solidFill>
              </a:rPr>
              <a:t>cysur</a:t>
            </a:r>
            <a:endParaRPr lang="en-GB" sz="3200" b="1" dirty="0">
              <a:solidFill>
                <a:srgbClr val="D40429"/>
              </a:solidFill>
            </a:endParaRP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5455A39D-5864-415B-8BF2-190957F86299}"/>
              </a:ext>
            </a:extLst>
          </p:cNvPr>
          <p:cNvSpPr txBox="1"/>
          <p:nvPr/>
        </p:nvSpPr>
        <p:spPr>
          <a:xfrm>
            <a:off x="-627900" y="3802259"/>
            <a:ext cx="5817865" cy="4538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200" b="1" dirty="0" err="1">
                <a:solidFill>
                  <a:srgbClr val="D40429"/>
                </a:solidFill>
              </a:rPr>
              <a:t>creu</a:t>
            </a:r>
            <a:r>
              <a:rPr lang="en-GB" sz="3200" b="1" dirty="0">
                <a:solidFill>
                  <a:srgbClr val="D40429"/>
                </a:solidFill>
              </a:rPr>
              <a:t> a </a:t>
            </a:r>
            <a:r>
              <a:rPr lang="en-GB" sz="3200" b="1" dirty="0" err="1">
                <a:solidFill>
                  <a:srgbClr val="D40429"/>
                </a:solidFill>
              </a:rPr>
              <a:t>chynnal</a:t>
            </a:r>
            <a:r>
              <a:rPr lang="en-GB" sz="3200" b="1" dirty="0">
                <a:solidFill>
                  <a:srgbClr val="D40429"/>
                </a:solidFill>
              </a:rPr>
              <a:t> </a:t>
            </a:r>
            <a:br>
              <a:rPr lang="en-GB" sz="3200" b="1" dirty="0">
                <a:solidFill>
                  <a:srgbClr val="D40429"/>
                </a:solidFill>
              </a:rPr>
            </a:br>
            <a:r>
              <a:rPr lang="en-GB" sz="3200" b="1" dirty="0" err="1">
                <a:solidFill>
                  <a:srgbClr val="D40429"/>
                </a:solidFill>
              </a:rPr>
              <a:t>perthnasoedd</a:t>
            </a:r>
            <a:r>
              <a:rPr lang="en-GB" sz="32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endParaRPr lang="en-GB" sz="3200" b="1" dirty="0">
              <a:solidFill>
                <a:srgbClr val="D40429"/>
              </a:solidFill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F8F10481-D9E9-4AE6-A309-3556BE00972C}"/>
              </a:ext>
            </a:extLst>
          </p:cNvPr>
          <p:cNvSpPr txBox="1"/>
          <p:nvPr/>
        </p:nvSpPr>
        <p:spPr>
          <a:xfrm>
            <a:off x="-931255" y="5193771"/>
            <a:ext cx="6424576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200" b="1" dirty="0" err="1">
                <a:solidFill>
                  <a:srgbClr val="1666A4"/>
                </a:solidFill>
                <a:ea typeface="Century Gothic" charset="0"/>
                <a:cs typeface="Century Gothic" charset="0"/>
              </a:rPr>
              <a:t>rhoi</a:t>
            </a:r>
            <a:r>
              <a:rPr lang="en-GB" sz="3200" b="1" dirty="0">
                <a:solidFill>
                  <a:srgbClr val="1666A4"/>
                </a:solidFill>
                <a:ea typeface="Century Gothic" charset="0"/>
                <a:cs typeface="Century Gothic" charset="0"/>
              </a:rPr>
              <a:t> a </a:t>
            </a:r>
            <a:r>
              <a:rPr lang="en-GB" sz="3200" b="1" dirty="0" err="1">
                <a:solidFill>
                  <a:srgbClr val="1666A4"/>
                </a:solidFill>
                <a:ea typeface="Century Gothic" charset="0"/>
                <a:cs typeface="Century Gothic" charset="0"/>
              </a:rPr>
              <a:t>derbyn</a:t>
            </a:r>
            <a:r>
              <a:rPr lang="en-GB" sz="3200" b="1" dirty="0">
                <a:solidFill>
                  <a:srgbClr val="1666A4"/>
                </a:solidFill>
                <a:ea typeface="Century Gothic" charset="0"/>
                <a:cs typeface="Century Gothic" charset="0"/>
              </a:rPr>
              <a:t> </a:t>
            </a:r>
            <a:br>
              <a:rPr lang="en-GB" sz="3200" b="1" dirty="0">
                <a:solidFill>
                  <a:srgbClr val="1666A4"/>
                </a:solidFill>
                <a:ea typeface="Century Gothic" charset="0"/>
                <a:cs typeface="Century Gothic" charset="0"/>
              </a:rPr>
            </a:br>
            <a:r>
              <a:rPr lang="en-GB" sz="3200" b="1" dirty="0" err="1">
                <a:solidFill>
                  <a:srgbClr val="1666A4"/>
                </a:solidFill>
                <a:ea typeface="Century Gothic" charset="0"/>
                <a:cs typeface="Century Gothic" charset="0"/>
              </a:rPr>
              <a:t>canmoliaeth</a:t>
            </a:r>
            <a:endParaRPr lang="en-GB" sz="3200" b="1" dirty="0">
              <a:solidFill>
                <a:srgbClr val="1666A4"/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BE412C06-CEAE-4CE9-BDFA-D28997551FF4}"/>
              </a:ext>
            </a:extLst>
          </p:cNvPr>
          <p:cNvSpPr txBox="1"/>
          <p:nvPr/>
        </p:nvSpPr>
        <p:spPr>
          <a:xfrm>
            <a:off x="5141565" y="3260263"/>
            <a:ext cx="3562225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200" b="1" dirty="0" err="1">
                <a:solidFill>
                  <a:srgbClr val="61AB38"/>
                </a:solidFill>
              </a:rPr>
              <a:t>mwynhau</a:t>
            </a:r>
            <a:r>
              <a:rPr lang="en-GB" sz="3200" b="1" dirty="0">
                <a:solidFill>
                  <a:srgbClr val="61AB38"/>
                </a:solidFill>
              </a:rPr>
              <a:t> </a:t>
            </a:r>
            <a:r>
              <a:rPr lang="en-GB" sz="3200" b="1" dirty="0" err="1">
                <a:solidFill>
                  <a:srgbClr val="61AB38"/>
                </a:solidFill>
              </a:rPr>
              <a:t>sgwrs</a:t>
            </a:r>
            <a:endParaRPr lang="en-GB" sz="3200" b="1" dirty="0">
              <a:solidFill>
                <a:srgbClr val="61AB38"/>
              </a:solidFill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C6509FE0-D97E-4105-BD06-C15AC36E35E0}"/>
              </a:ext>
            </a:extLst>
          </p:cNvPr>
          <p:cNvSpPr txBox="1"/>
          <p:nvPr/>
        </p:nvSpPr>
        <p:spPr>
          <a:xfrm>
            <a:off x="4780112" y="4693750"/>
            <a:ext cx="4285133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200" b="1" dirty="0" err="1">
                <a:solidFill>
                  <a:srgbClr val="DB9C2D"/>
                </a:solidFill>
              </a:rPr>
              <a:t>deall</a:t>
            </a:r>
            <a:r>
              <a:rPr lang="en-GB" sz="3200" b="1" dirty="0">
                <a:solidFill>
                  <a:srgbClr val="DB9C2D"/>
                </a:solidFill>
              </a:rPr>
              <a:t> </a:t>
            </a:r>
            <a:r>
              <a:rPr lang="en-GB" sz="3200" b="1" dirty="0" err="1">
                <a:solidFill>
                  <a:srgbClr val="DB9C2D"/>
                </a:solidFill>
              </a:rPr>
              <a:t>hiwmor</a:t>
            </a:r>
            <a:r>
              <a:rPr lang="en-GB" sz="3200" b="1" dirty="0">
                <a:solidFill>
                  <a:srgbClr val="DB9C2D"/>
                </a:solidFill>
              </a:rPr>
              <a:t> a </a:t>
            </a:r>
            <a:r>
              <a:rPr lang="en-GB" sz="3200" b="1" dirty="0">
                <a:solidFill>
                  <a:srgbClr val="DB9C2D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200" b="1" dirty="0" err="1">
                <a:solidFill>
                  <a:srgbClr val="DB9C2D"/>
                </a:solidFill>
              </a:rPr>
              <a:t>choegni</a:t>
            </a:r>
            <a:endParaRPr lang="en-GB" sz="3200" b="1" dirty="0">
              <a:solidFill>
                <a:srgbClr val="DB9C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0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31A023-A1E8-4DF6-AFC4-77473855B138}"/>
              </a:ext>
            </a:extLst>
          </p:cNvPr>
          <p:cNvSpPr txBox="1"/>
          <p:nvPr/>
        </p:nvSpPr>
        <p:spPr>
          <a:xfrm>
            <a:off x="89756" y="-14804"/>
            <a:ext cx="77403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rgbClr val="002FCD"/>
                </a:solidFill>
                <a:latin typeface="+mj-lt"/>
              </a:rPr>
              <a:t>Wrth</a:t>
            </a:r>
            <a:r>
              <a:rPr lang="en-GB" sz="4000" b="1" dirty="0">
                <a:solidFill>
                  <a:srgbClr val="002FCD"/>
                </a:solidFill>
                <a:latin typeface="+mj-lt"/>
              </a:rPr>
              <a:t> </a:t>
            </a:r>
            <a:r>
              <a:rPr lang="en-GB" sz="4000" b="1" dirty="0" err="1">
                <a:solidFill>
                  <a:srgbClr val="002FCD"/>
                </a:solidFill>
                <a:latin typeface="+mj-lt"/>
              </a:rPr>
              <a:t>ryngweithio</a:t>
            </a:r>
            <a:r>
              <a:rPr lang="en-GB" sz="4000" b="1" dirty="0">
                <a:solidFill>
                  <a:srgbClr val="002FCD"/>
                </a:solidFill>
                <a:latin typeface="+mj-lt"/>
              </a:rPr>
              <a:t> </a:t>
            </a:r>
            <a:r>
              <a:rPr lang="en-GB" sz="4000" b="1" dirty="0" err="1">
                <a:solidFill>
                  <a:srgbClr val="002FCD"/>
                </a:solidFill>
                <a:latin typeface="+mj-lt"/>
              </a:rPr>
              <a:t>gydag</a:t>
            </a:r>
            <a:r>
              <a:rPr lang="en-GB" sz="4000" b="1" dirty="0">
                <a:solidFill>
                  <a:srgbClr val="002FCD"/>
                </a:solidFill>
                <a:latin typeface="+mj-lt"/>
              </a:rPr>
              <a:t> </a:t>
            </a:r>
            <a:r>
              <a:rPr lang="en-GB" sz="4000" b="1" dirty="0" err="1">
                <a:solidFill>
                  <a:srgbClr val="002FCD"/>
                </a:solidFill>
                <a:latin typeface="+mj-lt"/>
              </a:rPr>
              <a:t>unigolyn</a:t>
            </a:r>
            <a:r>
              <a:rPr lang="en-GB" sz="4000" b="1" dirty="0">
                <a:solidFill>
                  <a:srgbClr val="002FCD"/>
                </a:solidFill>
                <a:latin typeface="+mj-lt"/>
              </a:rPr>
              <a:t> </a:t>
            </a:r>
            <a:r>
              <a:rPr lang="en-GB" sz="4000" b="1" dirty="0" err="1">
                <a:solidFill>
                  <a:srgbClr val="002FCD"/>
                </a:solidFill>
                <a:latin typeface="+mj-lt"/>
              </a:rPr>
              <a:t>awtistig</a:t>
            </a:r>
            <a:r>
              <a:rPr lang="en-GB" sz="4000" b="1" dirty="0">
                <a:solidFill>
                  <a:srgbClr val="002FCD"/>
                </a:solidFill>
                <a:latin typeface="+mj-lt"/>
              </a:rPr>
              <a:t> </a:t>
            </a:r>
            <a:r>
              <a:rPr lang="en-GB" sz="4000" b="1" dirty="0" err="1">
                <a:solidFill>
                  <a:srgbClr val="002FCD"/>
                </a:solidFill>
                <a:latin typeface="+mj-lt"/>
              </a:rPr>
              <a:t>fe</a:t>
            </a:r>
            <a:r>
              <a:rPr lang="en-GB" sz="4000" b="1" dirty="0">
                <a:solidFill>
                  <a:srgbClr val="002FCD"/>
                </a:solidFill>
                <a:latin typeface="+mj-lt"/>
              </a:rPr>
              <a:t> </a:t>
            </a:r>
            <a:r>
              <a:rPr lang="en-GB" sz="4000" b="1" dirty="0" err="1">
                <a:solidFill>
                  <a:srgbClr val="002FCD"/>
                </a:solidFill>
                <a:latin typeface="+mj-lt"/>
              </a:rPr>
              <a:t>ddylech</a:t>
            </a:r>
            <a:r>
              <a:rPr lang="en-GB" sz="4000" b="1" dirty="0">
                <a:solidFill>
                  <a:srgbClr val="002FCD"/>
                </a:solidFill>
                <a:latin typeface="+mj-lt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DE941B-375B-47CA-97B8-C00E3489E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74830"/>
            <a:ext cx="3693160" cy="52831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92688A-1043-4171-AD1D-D1AAB5BBD5D7}"/>
              </a:ext>
            </a:extLst>
          </p:cNvPr>
          <p:cNvSpPr txBox="1"/>
          <p:nvPr/>
        </p:nvSpPr>
        <p:spPr>
          <a:xfrm>
            <a:off x="2123728" y="1859417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Gychwyn</a:t>
            </a:r>
            <a:r>
              <a:rPr lang="en-GB" dirty="0"/>
              <a:t> y </a:t>
            </a:r>
            <a:r>
              <a:rPr lang="en-GB" dirty="0" err="1"/>
              <a:t>rhyngweithio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C8919-E88E-4348-AE96-5EA0EBD77083}"/>
              </a:ext>
            </a:extLst>
          </p:cNvPr>
          <p:cNvSpPr txBox="1"/>
          <p:nvPr/>
        </p:nvSpPr>
        <p:spPr>
          <a:xfrm>
            <a:off x="4031940" y="295506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Osgoi</a:t>
            </a:r>
            <a:r>
              <a:rPr lang="en-GB" dirty="0"/>
              <a:t> </a:t>
            </a:r>
            <a:r>
              <a:rPr lang="en-GB" dirty="0" err="1"/>
              <a:t>clebran</a:t>
            </a:r>
            <a:r>
              <a:rPr lang="en-GB" dirty="0"/>
              <a:t> </a:t>
            </a:r>
            <a:r>
              <a:rPr lang="en-GB" dirty="0" err="1"/>
              <a:t>cymdeithasol</a:t>
            </a:r>
            <a:r>
              <a:rPr lang="en-GB" dirty="0"/>
              <a:t> </a:t>
            </a:r>
            <a:r>
              <a:rPr lang="en-GB" dirty="0" err="1"/>
              <a:t>diystyr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5449AC-D778-4BE9-AAA3-067B84280F28}"/>
              </a:ext>
            </a:extLst>
          </p:cNvPr>
          <p:cNvSpPr txBox="1"/>
          <p:nvPr/>
        </p:nvSpPr>
        <p:spPr>
          <a:xfrm>
            <a:off x="2267744" y="411307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Ceisio</a:t>
            </a:r>
            <a:r>
              <a:rPr lang="en-GB" dirty="0"/>
              <a:t> </a:t>
            </a:r>
            <a:r>
              <a:rPr lang="en-GB" dirty="0" err="1"/>
              <a:t>canfod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ganddynt</a:t>
            </a:r>
            <a:r>
              <a:rPr lang="en-GB" dirty="0"/>
              <a:t> </a:t>
            </a:r>
            <a:r>
              <a:rPr lang="en-GB" dirty="0" err="1"/>
              <a:t>ddiddordeb</a:t>
            </a:r>
            <a:r>
              <a:rPr lang="en-GB" dirty="0"/>
              <a:t> </a:t>
            </a:r>
            <a:r>
              <a:rPr lang="en-GB" dirty="0" err="1"/>
              <a:t>arbennig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98E9B-DE21-4DD3-8416-C47453DFBDFB}"/>
              </a:ext>
            </a:extLst>
          </p:cNvPr>
          <p:cNvSpPr txBox="1"/>
          <p:nvPr/>
        </p:nvSpPr>
        <p:spPr>
          <a:xfrm>
            <a:off x="4067944" y="4797152"/>
            <a:ext cx="4608512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79954E-6DE0-41A4-87B6-F19B4CA9E0A8}"/>
              </a:ext>
            </a:extLst>
          </p:cNvPr>
          <p:cNvSpPr txBox="1"/>
          <p:nvPr/>
        </p:nvSpPr>
        <p:spPr>
          <a:xfrm>
            <a:off x="4067944" y="4991071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Cynnig</a:t>
            </a:r>
            <a:r>
              <a:rPr lang="en-GB" dirty="0"/>
              <a:t> help ac </a:t>
            </a:r>
            <a:r>
              <a:rPr lang="en-GB" dirty="0" err="1"/>
              <a:t>esboniadau</a:t>
            </a:r>
            <a:r>
              <a:rPr lang="en-GB" dirty="0"/>
              <a:t> (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bosibl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pobl</a:t>
            </a:r>
            <a:r>
              <a:rPr lang="en-GB" dirty="0"/>
              <a:t> </a:t>
            </a:r>
            <a:r>
              <a:rPr lang="en-GB" dirty="0" err="1"/>
              <a:t>awtistig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ddigon</a:t>
            </a:r>
            <a:r>
              <a:rPr lang="en-GB" dirty="0"/>
              <a:t> </a:t>
            </a:r>
            <a:r>
              <a:rPr lang="en-GB" dirty="0" err="1"/>
              <a:t>hyderus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ofyn</a:t>
            </a:r>
            <a:r>
              <a:rPr lang="en-GB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51FFB8-E5C4-4B5E-A053-CB37A21D6FBD}"/>
              </a:ext>
            </a:extLst>
          </p:cNvPr>
          <p:cNvSpPr txBox="1"/>
          <p:nvPr/>
        </p:nvSpPr>
        <p:spPr>
          <a:xfrm>
            <a:off x="2339752" y="6149615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Peidio</a:t>
            </a:r>
            <a:r>
              <a:rPr lang="en-GB" dirty="0"/>
              <a:t> </a:t>
            </a:r>
            <a:r>
              <a:rPr lang="en-GB" dirty="0" err="1"/>
              <a:t>rhoi</a:t>
            </a:r>
            <a:r>
              <a:rPr lang="en-GB" dirty="0"/>
              <a:t> </a:t>
            </a:r>
            <a:r>
              <a:rPr lang="en-GB" dirty="0" err="1"/>
              <a:t>pwysau</a:t>
            </a:r>
            <a:r>
              <a:rPr lang="en-GB" dirty="0"/>
              <a:t> </a:t>
            </a:r>
            <a:r>
              <a:rPr lang="en-GB" dirty="0" err="1"/>
              <a:t>arnynt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ymuno</a:t>
            </a:r>
            <a:r>
              <a:rPr lang="en-GB" dirty="0"/>
              <a:t> â </a:t>
            </a:r>
            <a:r>
              <a:rPr lang="en-GB" dirty="0" err="1"/>
              <a:t>gweithgareddau</a:t>
            </a:r>
            <a:r>
              <a:rPr lang="en-GB" dirty="0"/>
              <a:t> </a:t>
            </a:r>
            <a:r>
              <a:rPr lang="en-GB" dirty="0" err="1"/>
              <a:t>cymdeithasol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750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D46D0D9-A5AA-4953-8A86-5BB51A57836C}"/>
              </a:ext>
            </a:extLst>
          </p:cNvPr>
          <p:cNvSpPr txBox="1"/>
          <p:nvPr/>
        </p:nvSpPr>
        <p:spPr>
          <a:xfrm>
            <a:off x="2037529" y="1635335"/>
            <a:ext cx="6876256" cy="2365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52705">
              <a:lnSpc>
                <a:spcPct val="102000"/>
              </a:lnSpc>
              <a:spcBef>
                <a:spcPts val="65"/>
              </a:spcBef>
              <a:tabLst>
                <a:tab pos="3801110" algn="l"/>
              </a:tabLst>
            </a:pPr>
            <a:r>
              <a:rPr lang="en-GB" b="1" spc="100" dirty="0" err="1">
                <a:cs typeface="Times New Roman"/>
              </a:rPr>
              <a:t>Mae’n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bosibl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fod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pobl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awtistig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yn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cael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anhawster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gyda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dychymyg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cymdeithasol</a:t>
            </a:r>
            <a:r>
              <a:rPr lang="en-GB" b="1" spc="100" dirty="0">
                <a:cs typeface="Times New Roman"/>
              </a:rPr>
              <a:t> a </a:t>
            </a:r>
            <a:r>
              <a:rPr lang="en-GB" b="1" spc="100" dirty="0" err="1">
                <a:cs typeface="Times New Roman"/>
              </a:rPr>
              <a:t>hyblygrwydd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meddwl</a:t>
            </a:r>
            <a:r>
              <a:rPr lang="en-GB" b="1" spc="100" dirty="0">
                <a:cs typeface="Times New Roman"/>
              </a:rPr>
              <a:t> ac </a:t>
            </a:r>
            <a:r>
              <a:rPr lang="en-GB" b="1" spc="100" dirty="0" err="1">
                <a:cs typeface="Times New Roman"/>
              </a:rPr>
              <a:t>fe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fyddant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yn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arddangos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patrymau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cyfyngedig</a:t>
            </a:r>
            <a:r>
              <a:rPr lang="en-GB" b="1" spc="100" dirty="0">
                <a:cs typeface="Times New Roman"/>
              </a:rPr>
              <a:t> ac </a:t>
            </a:r>
            <a:r>
              <a:rPr lang="en-GB" b="1" spc="100" dirty="0" err="1">
                <a:cs typeface="Times New Roman"/>
              </a:rPr>
              <a:t>ailadroddus</a:t>
            </a:r>
            <a:r>
              <a:rPr lang="en-GB" b="1" spc="100" dirty="0">
                <a:cs typeface="Times New Roman"/>
              </a:rPr>
              <a:t> o ran </a:t>
            </a:r>
            <a:r>
              <a:rPr lang="en-GB" b="1" spc="100" dirty="0" err="1">
                <a:cs typeface="Times New Roman"/>
              </a:rPr>
              <a:t>ymddygiad</a:t>
            </a:r>
            <a:r>
              <a:rPr lang="en-GB" b="1" spc="100" dirty="0">
                <a:cs typeface="Times New Roman"/>
              </a:rPr>
              <a:t>. </a:t>
            </a:r>
            <a:r>
              <a:rPr lang="en-GB" b="1" spc="100" dirty="0" err="1">
                <a:cs typeface="Times New Roman"/>
              </a:rPr>
              <a:t>Eto</a:t>
            </a:r>
            <a:r>
              <a:rPr lang="en-GB" b="1" spc="100" dirty="0">
                <a:cs typeface="Times New Roman"/>
              </a:rPr>
              <a:t>, </a:t>
            </a:r>
            <a:r>
              <a:rPr lang="en-GB" b="1" spc="100" dirty="0" err="1">
                <a:cs typeface="Times New Roman"/>
              </a:rPr>
              <a:t>mae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graddfa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hyn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yn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amrywio</a:t>
            </a:r>
            <a:r>
              <a:rPr lang="en-GB" b="1" spc="100" dirty="0">
                <a:cs typeface="Times New Roman"/>
              </a:rPr>
              <a:t> o un </a:t>
            </a:r>
            <a:r>
              <a:rPr lang="en-GB" b="1" spc="100" dirty="0" err="1">
                <a:cs typeface="Times New Roman"/>
              </a:rPr>
              <a:t>unigolyn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i’r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llall</a:t>
            </a:r>
            <a:r>
              <a:rPr lang="en-GB" b="1" spc="100" dirty="0">
                <a:cs typeface="Times New Roman"/>
              </a:rPr>
              <a:t>. Gall </a:t>
            </a:r>
            <a:r>
              <a:rPr lang="en-GB" b="1" spc="100" dirty="0" err="1">
                <a:cs typeface="Times New Roman"/>
              </a:rPr>
              <a:t>hyn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effeithio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ar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sawl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agwedd</a:t>
            </a:r>
            <a:r>
              <a:rPr lang="en-GB" b="1" spc="100" dirty="0">
                <a:cs typeface="Times New Roman"/>
              </a:rPr>
              <a:t> o </a:t>
            </a:r>
            <a:r>
              <a:rPr lang="en-GB" b="1" spc="100" dirty="0" err="1">
                <a:cs typeface="Times New Roman"/>
              </a:rPr>
              <a:t>fywyd</a:t>
            </a:r>
            <a:r>
              <a:rPr lang="en-GB" b="1" spc="100" dirty="0">
                <a:cs typeface="Times New Roman"/>
              </a:rPr>
              <a:t> bob </a:t>
            </a:r>
            <a:r>
              <a:rPr lang="en-GB" b="1" spc="100" dirty="0" err="1">
                <a:cs typeface="Times New Roman"/>
              </a:rPr>
              <a:t>dydd</a:t>
            </a:r>
            <a:r>
              <a:rPr lang="en-GB" b="1" spc="100" dirty="0">
                <a:cs typeface="Times New Roman"/>
              </a:rPr>
              <a:t> a gall </a:t>
            </a:r>
            <a:r>
              <a:rPr lang="en-GB" b="1" spc="100" dirty="0" err="1">
                <a:cs typeface="Times New Roman"/>
              </a:rPr>
              <a:t>gynnwys</a:t>
            </a:r>
            <a:r>
              <a:rPr lang="en-GB" b="1" spc="100" dirty="0">
                <a:cs typeface="Times New Roman"/>
              </a:rPr>
              <a:t> </a:t>
            </a:r>
            <a:r>
              <a:rPr lang="en-GB" b="1" spc="100" dirty="0" err="1">
                <a:cs typeface="Times New Roman"/>
              </a:rPr>
              <a:t>anawsterau</a:t>
            </a:r>
            <a:r>
              <a:rPr lang="en-GB" b="1" spc="100" dirty="0">
                <a:cs typeface="Times New Roman"/>
              </a:rPr>
              <a:t> o ran:</a:t>
            </a:r>
          </a:p>
          <a:p>
            <a:pPr marL="12700" marR="5080" indent="52705">
              <a:lnSpc>
                <a:spcPct val="102000"/>
              </a:lnSpc>
              <a:spcBef>
                <a:spcPts val="65"/>
              </a:spcBef>
              <a:tabLst>
                <a:tab pos="3801110" algn="l"/>
              </a:tabLst>
            </a:pPr>
            <a:endParaRPr lang="en-GB" sz="1800" b="1" dirty="0">
              <a:cs typeface="Times New Roman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B0A8373-1243-4176-B165-17005AF26169}"/>
              </a:ext>
            </a:extLst>
          </p:cNvPr>
          <p:cNvSpPr/>
          <p:nvPr/>
        </p:nvSpPr>
        <p:spPr>
          <a:xfrm>
            <a:off x="539552" y="1718014"/>
            <a:ext cx="1371444" cy="1604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D4E0C7-4AF0-4C35-AEB4-F94F50245667}"/>
              </a:ext>
            </a:extLst>
          </p:cNvPr>
          <p:cNvSpPr txBox="1"/>
          <p:nvPr/>
        </p:nvSpPr>
        <p:spPr>
          <a:xfrm>
            <a:off x="4601217" y="3585646"/>
            <a:ext cx="3960895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>
            <a:defPPr>
              <a:defRPr lang="en-US"/>
            </a:defPPr>
            <a:lvl1pPr algn="ctr" defTabSz="700088">
              <a:spcBef>
                <a:spcPts val="375"/>
              </a:spcBef>
              <a:defRPr sz="3200" b="1">
                <a:solidFill>
                  <a:srgbClr val="D40429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 err="1"/>
              <a:t>datrys</a:t>
            </a:r>
            <a:r>
              <a:rPr lang="en-GB" dirty="0"/>
              <a:t> </a:t>
            </a:r>
            <a:r>
              <a:rPr lang="en-GB" dirty="0" err="1"/>
              <a:t>problemau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069F44-6586-4A7C-9BE8-7106C54C7747}"/>
              </a:ext>
            </a:extLst>
          </p:cNvPr>
          <p:cNvSpPr txBox="1"/>
          <p:nvPr/>
        </p:nvSpPr>
        <p:spPr>
          <a:xfrm>
            <a:off x="4283968" y="4402398"/>
            <a:ext cx="2952328" cy="10772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>
            <a:defPPr>
              <a:defRPr lang="en-US"/>
            </a:defPPr>
            <a:lvl1pPr algn="ctr" defTabSz="700088">
              <a:spcBef>
                <a:spcPts val="375"/>
              </a:spcBef>
              <a:defRPr sz="3200" b="1">
                <a:solidFill>
                  <a:srgbClr val="61AB38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 err="1"/>
              <a:t>ymdopi</a:t>
            </a:r>
            <a:r>
              <a:rPr lang="en-GB" dirty="0"/>
              <a:t> â </a:t>
            </a:r>
            <a:r>
              <a:rPr lang="en-GB" dirty="0" err="1"/>
              <a:t>newidiadau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CDC20B-B83B-4F94-B6E6-88E0F85924E6}"/>
              </a:ext>
            </a:extLst>
          </p:cNvPr>
          <p:cNvSpPr txBox="1"/>
          <p:nvPr/>
        </p:nvSpPr>
        <p:spPr>
          <a:xfrm>
            <a:off x="1831480" y="4941007"/>
            <a:ext cx="2754965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>
            <a:defPPr>
              <a:defRPr lang="en-US"/>
            </a:defPPr>
            <a:lvl1pPr algn="ctr" defTabSz="700088">
              <a:spcBef>
                <a:spcPts val="375"/>
              </a:spcBef>
              <a:defRPr sz="3200" b="1">
                <a:solidFill>
                  <a:srgbClr val="D40429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 err="1"/>
              <a:t>cynllunio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C251E-AE8E-4B8F-A4B9-1D1581B299A3}"/>
              </a:ext>
            </a:extLst>
          </p:cNvPr>
          <p:cNvSpPr txBox="1"/>
          <p:nvPr/>
        </p:nvSpPr>
        <p:spPr>
          <a:xfrm>
            <a:off x="205027" y="5890434"/>
            <a:ext cx="3600400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>
            <a:defPPr>
              <a:defRPr lang="en-US"/>
            </a:defPPr>
            <a:lvl1pPr algn="ctr" defTabSz="700088">
              <a:spcBef>
                <a:spcPts val="375"/>
              </a:spcBef>
              <a:defRPr sz="3200" b="1">
                <a:solidFill>
                  <a:srgbClr val="61AB38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 err="1"/>
              <a:t>gweithgareddau</a:t>
            </a:r>
            <a:r>
              <a:rPr lang="en-GB" dirty="0"/>
              <a:t> </a:t>
            </a:r>
            <a:r>
              <a:rPr lang="en-GB" dirty="0" err="1"/>
              <a:t>creadigol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361A5C-B30A-4842-A46F-CE1A25B44152}"/>
              </a:ext>
            </a:extLst>
          </p:cNvPr>
          <p:cNvSpPr txBox="1"/>
          <p:nvPr/>
        </p:nvSpPr>
        <p:spPr>
          <a:xfrm>
            <a:off x="0" y="3963239"/>
            <a:ext cx="4078941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>
            <a:defPPr>
              <a:defRPr lang="en-US"/>
            </a:defPPr>
            <a:lvl1pPr algn="ctr" defTabSz="700088">
              <a:spcBef>
                <a:spcPts val="375"/>
              </a:spcBef>
              <a:defRPr sz="3200" b="1">
                <a:solidFill>
                  <a:srgbClr val="DB9C2D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 err="1"/>
              <a:t>rhagweld</a:t>
            </a:r>
            <a:r>
              <a:rPr lang="en-GB" dirty="0"/>
              <a:t> </a:t>
            </a:r>
            <a:r>
              <a:rPr lang="en-GB" dirty="0" err="1"/>
              <a:t>digwyddiadau</a:t>
            </a:r>
            <a:r>
              <a:rPr lang="en-GB" dirty="0"/>
              <a:t> ac </a:t>
            </a:r>
            <a:r>
              <a:rPr lang="en-GB" dirty="0" err="1"/>
              <a:t>ymateb</a:t>
            </a:r>
            <a:r>
              <a:rPr lang="en-GB" dirty="0"/>
              <a:t> </a:t>
            </a:r>
            <a:r>
              <a:rPr lang="en-GB" dirty="0" err="1"/>
              <a:t>eraill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AC9337-EF5A-4F01-BB8B-D7F7DB711ED4}"/>
              </a:ext>
            </a:extLst>
          </p:cNvPr>
          <p:cNvSpPr txBox="1"/>
          <p:nvPr/>
        </p:nvSpPr>
        <p:spPr>
          <a:xfrm>
            <a:off x="5154349" y="6120732"/>
            <a:ext cx="3600400" cy="1153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>
            <a:defPPr>
              <a:defRPr lang="en-US"/>
            </a:defPPr>
            <a:lvl1pPr algn="ctr" defTabSz="700088">
              <a:spcBef>
                <a:spcPts val="375"/>
              </a:spcBef>
              <a:defRPr sz="3200" b="1">
                <a:solidFill>
                  <a:srgbClr val="DB9C2D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 err="1"/>
              <a:t>ymwneud</a:t>
            </a:r>
            <a:r>
              <a:rPr lang="en-GB" dirty="0"/>
              <a:t> ag </a:t>
            </a:r>
            <a:r>
              <a:rPr lang="en-GB" dirty="0" err="1"/>
              <a:t>eraill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83F6B7-E6EF-4EC8-9AB7-48030543A597}"/>
              </a:ext>
            </a:extLst>
          </p:cNvPr>
          <p:cNvSpPr txBox="1"/>
          <p:nvPr/>
        </p:nvSpPr>
        <p:spPr>
          <a:xfrm>
            <a:off x="95640" y="105945"/>
            <a:ext cx="8652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002FCD"/>
                </a:solidFill>
              </a:rPr>
              <a:t>Dychymyg</a:t>
            </a:r>
            <a:r>
              <a:rPr lang="en-GB" sz="4000" b="1" dirty="0">
                <a:solidFill>
                  <a:srgbClr val="002FCD"/>
                </a:solidFill>
              </a:rPr>
              <a:t> </a:t>
            </a:r>
            <a:r>
              <a:rPr lang="en-GB" sz="4000" b="1" dirty="0" err="1">
                <a:solidFill>
                  <a:srgbClr val="002FCD"/>
                </a:solidFill>
              </a:rPr>
              <a:t>Cymdeithasol</a:t>
            </a:r>
            <a:r>
              <a:rPr lang="en-GB" sz="4000" b="1" dirty="0">
                <a:solidFill>
                  <a:srgbClr val="002FCD"/>
                </a:solidFill>
              </a:rPr>
              <a:t> a </a:t>
            </a:r>
            <a:r>
              <a:rPr lang="en-GB" sz="4000" b="1" dirty="0" err="1">
                <a:solidFill>
                  <a:srgbClr val="002FCD"/>
                </a:solidFill>
              </a:rPr>
              <a:t>Hyblygrwydd</a:t>
            </a:r>
            <a:r>
              <a:rPr lang="en-GB" sz="4000" b="1" dirty="0">
                <a:solidFill>
                  <a:srgbClr val="002FCD"/>
                </a:solidFill>
              </a:rPr>
              <a:t> </a:t>
            </a:r>
            <a:r>
              <a:rPr lang="en-GB" sz="4000" b="1" dirty="0" err="1">
                <a:solidFill>
                  <a:srgbClr val="002FCD"/>
                </a:solidFill>
              </a:rPr>
              <a:t>Meddwl</a:t>
            </a:r>
            <a:endParaRPr lang="en-GB" sz="4000" b="1" dirty="0">
              <a:solidFill>
                <a:srgbClr val="002F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9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5AAEB6-51B0-4A0E-AD4B-6E9C9834E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02214"/>
            <a:ext cx="3693160" cy="52831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345630-85CC-4276-9B97-27922D5C67F5}"/>
              </a:ext>
            </a:extLst>
          </p:cNvPr>
          <p:cNvSpPr txBox="1"/>
          <p:nvPr/>
        </p:nvSpPr>
        <p:spPr>
          <a:xfrm>
            <a:off x="135305" y="116632"/>
            <a:ext cx="71287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rgbClr val="002FCD"/>
                </a:solidFill>
                <a:latin typeface="+mj-lt"/>
              </a:rPr>
              <a:t>Wrth</a:t>
            </a:r>
            <a:r>
              <a:rPr lang="en-GB" sz="4000" b="1" dirty="0">
                <a:solidFill>
                  <a:srgbClr val="002FCD"/>
                </a:solidFill>
                <a:latin typeface="+mj-lt"/>
              </a:rPr>
              <a:t> </a:t>
            </a:r>
            <a:r>
              <a:rPr lang="en-GB" sz="4000" b="1" dirty="0" err="1">
                <a:solidFill>
                  <a:srgbClr val="002FCD"/>
                </a:solidFill>
                <a:latin typeface="+mj-lt"/>
              </a:rPr>
              <a:t>gefnogi</a:t>
            </a:r>
            <a:r>
              <a:rPr lang="en-GB" sz="4000" b="1" dirty="0">
                <a:solidFill>
                  <a:srgbClr val="002FCD"/>
                </a:solidFill>
                <a:latin typeface="+mj-lt"/>
              </a:rPr>
              <a:t> </a:t>
            </a:r>
            <a:r>
              <a:rPr lang="en-GB" sz="4000" b="1" dirty="0" err="1">
                <a:solidFill>
                  <a:srgbClr val="002FCD"/>
                </a:solidFill>
                <a:latin typeface="+mj-lt"/>
              </a:rPr>
              <a:t>unigolyn</a:t>
            </a:r>
            <a:r>
              <a:rPr lang="en-GB" sz="4000" b="1" dirty="0">
                <a:solidFill>
                  <a:srgbClr val="002FCD"/>
                </a:solidFill>
                <a:latin typeface="+mj-lt"/>
              </a:rPr>
              <a:t> </a:t>
            </a:r>
            <a:r>
              <a:rPr lang="en-GB" sz="4000" b="1" dirty="0" err="1">
                <a:solidFill>
                  <a:srgbClr val="002FCD"/>
                </a:solidFill>
                <a:latin typeface="+mj-lt"/>
              </a:rPr>
              <a:t>awtistig</a:t>
            </a:r>
            <a:r>
              <a:rPr lang="en-GB" sz="4000" b="1" dirty="0">
                <a:solidFill>
                  <a:srgbClr val="002FCD"/>
                </a:solidFill>
                <a:latin typeface="+mj-lt"/>
              </a:rPr>
              <a:t> </a:t>
            </a:r>
            <a:r>
              <a:rPr lang="en-GB" sz="4000" b="1" dirty="0" err="1">
                <a:solidFill>
                  <a:srgbClr val="002FCD"/>
                </a:solidFill>
                <a:latin typeface="+mj-lt"/>
              </a:rPr>
              <a:t>fe</a:t>
            </a:r>
            <a:r>
              <a:rPr lang="en-GB" sz="4000" b="1" dirty="0">
                <a:solidFill>
                  <a:srgbClr val="002FCD"/>
                </a:solidFill>
                <a:latin typeface="+mj-lt"/>
              </a:rPr>
              <a:t> </a:t>
            </a:r>
            <a:r>
              <a:rPr lang="en-GB" sz="4000" b="1" dirty="0" err="1">
                <a:solidFill>
                  <a:srgbClr val="002FCD"/>
                </a:solidFill>
                <a:latin typeface="+mj-lt"/>
              </a:rPr>
              <a:t>ddylech</a:t>
            </a:r>
            <a:r>
              <a:rPr lang="en-GB" sz="4000" b="1" dirty="0">
                <a:solidFill>
                  <a:srgbClr val="002FCD"/>
                </a:solidFill>
                <a:latin typeface="+mj-lt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60789-2518-4BCD-8FE1-3CA5FB3832F4}"/>
              </a:ext>
            </a:extLst>
          </p:cNvPr>
          <p:cNvSpPr txBox="1"/>
          <p:nvPr/>
        </p:nvSpPr>
        <p:spPr>
          <a:xfrm>
            <a:off x="2051720" y="194421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Ddarparu</a:t>
            </a:r>
            <a:r>
              <a:rPr lang="en-GB" dirty="0"/>
              <a:t> </a:t>
            </a:r>
            <a:r>
              <a:rPr lang="en-GB" dirty="0" err="1"/>
              <a:t>strwythur</a:t>
            </a:r>
            <a:r>
              <a:rPr lang="en-GB" dirty="0"/>
              <a:t> </a:t>
            </a:r>
            <a:r>
              <a:rPr lang="en-GB" dirty="0" err="1"/>
              <a:t>ychwanegol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664A1D-BC8E-46EE-825B-D085C005A362}"/>
              </a:ext>
            </a:extLst>
          </p:cNvPr>
          <p:cNvSpPr txBox="1"/>
          <p:nvPr/>
        </p:nvSpPr>
        <p:spPr>
          <a:xfrm>
            <a:off x="4024891" y="302433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eglur</a:t>
            </a:r>
            <a:r>
              <a:rPr lang="en-GB" dirty="0"/>
              <a:t> </a:t>
            </a:r>
            <a:r>
              <a:rPr lang="en-GB" dirty="0" err="1"/>
              <a:t>ynglŷn</a:t>
            </a:r>
            <a:r>
              <a:rPr lang="en-GB" dirty="0"/>
              <a:t> â </a:t>
            </a:r>
            <a:r>
              <a:rPr lang="en-GB" dirty="0" err="1"/>
              <a:t>disgwyliadau</a:t>
            </a:r>
            <a:r>
              <a:rPr lang="en-GB" dirty="0"/>
              <a:t>, </a:t>
            </a:r>
            <a:r>
              <a:rPr lang="en-GB" dirty="0" err="1"/>
              <a:t>blaenoriaethau</a:t>
            </a:r>
            <a:r>
              <a:rPr lang="en-GB" dirty="0"/>
              <a:t> a </a:t>
            </a:r>
            <a:r>
              <a:rPr lang="en-GB" dirty="0" err="1"/>
              <a:t>phwyntiau</a:t>
            </a:r>
            <a:r>
              <a:rPr lang="en-GB" dirty="0"/>
              <a:t> </a:t>
            </a:r>
            <a:r>
              <a:rPr lang="en-GB" dirty="0" err="1"/>
              <a:t>diweddu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D65F1C-5E44-4BD6-AAC2-74C22D4F40FC}"/>
              </a:ext>
            </a:extLst>
          </p:cNvPr>
          <p:cNvSpPr txBox="1"/>
          <p:nvPr/>
        </p:nvSpPr>
        <p:spPr>
          <a:xfrm>
            <a:off x="2152683" y="4058289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Sylweddoli</a:t>
            </a:r>
            <a:r>
              <a:rPr lang="en-GB" dirty="0"/>
              <a:t> y gallant </a:t>
            </a:r>
            <a:r>
              <a:rPr lang="en-GB" dirty="0" err="1"/>
              <a:t>ganfod</a:t>
            </a:r>
            <a:r>
              <a:rPr lang="en-GB" dirty="0"/>
              <a:t> </a:t>
            </a:r>
            <a:r>
              <a:rPr lang="en-GB" dirty="0" err="1"/>
              <a:t>newidiadau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anodd</a:t>
            </a:r>
            <a:r>
              <a:rPr lang="en-GB" dirty="0"/>
              <a:t> a </a:t>
            </a:r>
            <a:r>
              <a:rPr lang="en-GB" dirty="0" err="1"/>
              <a:t>lleihau’r</a:t>
            </a:r>
            <a:r>
              <a:rPr lang="en-GB" dirty="0"/>
              <a:t> </a:t>
            </a:r>
            <a:r>
              <a:rPr lang="en-GB" dirty="0" err="1"/>
              <a:t>rhain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F5894D-395A-4C54-9138-6350A5FE018F}"/>
              </a:ext>
            </a:extLst>
          </p:cNvPr>
          <p:cNvSpPr txBox="1"/>
          <p:nvPr/>
        </p:nvSpPr>
        <p:spPr>
          <a:xfrm>
            <a:off x="4173990" y="5054421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Darparu</a:t>
            </a:r>
            <a:r>
              <a:rPr lang="en-GB" dirty="0"/>
              <a:t> </a:t>
            </a:r>
            <a:r>
              <a:rPr lang="en-GB" dirty="0" err="1"/>
              <a:t>adnoddau</a:t>
            </a:r>
            <a:r>
              <a:rPr lang="en-GB" dirty="0"/>
              <a:t> </a:t>
            </a:r>
            <a:r>
              <a:rPr lang="en-GB" dirty="0" err="1"/>
              <a:t>ychwanegol</a:t>
            </a:r>
            <a:r>
              <a:rPr lang="en-GB" dirty="0"/>
              <a:t> a </a:t>
            </a:r>
            <a:r>
              <a:rPr lang="en-GB" dirty="0" err="1"/>
              <a:t>fydd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helpu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chynllunio</a:t>
            </a:r>
            <a:r>
              <a:rPr lang="en-GB" dirty="0"/>
              <a:t> a </a:t>
            </a:r>
            <a:r>
              <a:rPr lang="en-GB" dirty="0" err="1"/>
              <a:t>mynd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afael</a:t>
            </a:r>
            <a:r>
              <a:rPr lang="en-GB" dirty="0"/>
              <a:t> â </a:t>
            </a:r>
            <a:r>
              <a:rPr lang="en-GB" dirty="0" err="1"/>
              <a:t>thasgau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92E49C-0537-4EB5-9511-C77EEBA3C515}"/>
              </a:ext>
            </a:extLst>
          </p:cNvPr>
          <p:cNvSpPr txBox="1"/>
          <p:nvPr/>
        </p:nvSpPr>
        <p:spPr>
          <a:xfrm>
            <a:off x="2267744" y="619268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Cynnig</a:t>
            </a:r>
            <a:r>
              <a:rPr lang="en-GB" dirty="0"/>
              <a:t> </a:t>
            </a:r>
            <a:r>
              <a:rPr lang="en-GB" dirty="0" err="1"/>
              <a:t>nifer</a:t>
            </a:r>
            <a:r>
              <a:rPr lang="en-GB" dirty="0"/>
              <a:t> </a:t>
            </a:r>
            <a:r>
              <a:rPr lang="en-GB" dirty="0" err="1"/>
              <a:t>cyfyngedig</a:t>
            </a:r>
            <a:r>
              <a:rPr lang="en-GB" dirty="0"/>
              <a:t> o </a:t>
            </a:r>
            <a:r>
              <a:rPr lang="en-GB" dirty="0" err="1"/>
              <a:t>ddewisiadau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hytrach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rhydd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421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1F6810-E393-462C-800A-84D3AFBE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78" y="139089"/>
            <a:ext cx="8229600" cy="1143000"/>
          </a:xfrm>
        </p:spPr>
        <p:txBody>
          <a:bodyPr>
            <a:normAutofit/>
          </a:bodyPr>
          <a:lstStyle/>
          <a:p>
            <a:r>
              <a:rPr lang="cy-GB" dirty="0"/>
              <a:t>Diddordebau Arbennig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5BFC5-8F60-4CD4-BBF1-4AD1A0ADBC37}"/>
              </a:ext>
            </a:extLst>
          </p:cNvPr>
          <p:cNvSpPr txBox="1"/>
          <p:nvPr/>
        </p:nvSpPr>
        <p:spPr>
          <a:xfrm>
            <a:off x="184206" y="1412776"/>
            <a:ext cx="438779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cy-GB" sz="2400" dirty="0"/>
              <a:t>Gall patrymau ymddygiad cyfyngedig ddod i’r amlwg yn aml fel diddordeb dwys, cyfyngedig neu obsesiynol gan yr unigolyn. Gall diddordeb arbennig unigolyn fod yn fanteisiol i gyflogwyr oherwydd y lefel ddwys o wybodaeth. Fe all dilyn y diddordeb hwn hefyd fod wedi arwain at ddatblygu sgiliau ehangach fel ymchwilio neu gatalogio.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43AE2C-D7F6-4B16-8EA7-2C8339397C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9118"/>
          <a:stretch/>
        </p:blipFill>
        <p:spPr>
          <a:xfrm>
            <a:off x="4711322" y="1412776"/>
            <a:ext cx="4224802" cy="4734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7887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1F6810-E393-462C-800A-84D3AFBE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38" y="1482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cy-GB" dirty="0"/>
            </a:br>
            <a:br>
              <a:rPr lang="cy-GB" dirty="0"/>
            </a:br>
            <a:r>
              <a:rPr lang="cy-GB" dirty="0"/>
              <a:t>Addasiadau rhesymol i weithwyr awtistig</a:t>
            </a:r>
            <a:br>
              <a:rPr lang="cy-GB" dirty="0"/>
            </a:br>
            <a:br>
              <a:rPr lang="cy-GB" dirty="0"/>
            </a:br>
            <a:endParaRPr lang="en-US" dirty="0">
              <a:solidFill>
                <a:srgbClr val="002FCD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5BFC5-8F60-4CD4-BBF1-4AD1A0ADBC37}"/>
              </a:ext>
            </a:extLst>
          </p:cNvPr>
          <p:cNvSpPr txBox="1"/>
          <p:nvPr/>
        </p:nvSpPr>
        <p:spPr>
          <a:xfrm>
            <a:off x="179512" y="1829553"/>
            <a:ext cx="42484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104139" indent="14604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tabLst>
                <a:tab pos="568325" algn="l"/>
                <a:tab pos="1114425" algn="l"/>
                <a:tab pos="1868805" algn="l"/>
              </a:tabLst>
            </a:pPr>
            <a:endParaRPr lang="en-GB" spc="11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758795-51F6-4AFF-B4B9-DAE53157A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72" y="1291224"/>
            <a:ext cx="3357383" cy="5332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8666F3-0194-4C6B-BB70-0161B1FA2629}"/>
              </a:ext>
            </a:extLst>
          </p:cNvPr>
          <p:cNvSpPr txBox="1"/>
          <p:nvPr/>
        </p:nvSpPr>
        <p:spPr>
          <a:xfrm>
            <a:off x="185827" y="1561115"/>
            <a:ext cx="5040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dirty="0"/>
              <a:t>Derbyn yr awtistiaeth</a:t>
            </a:r>
          </a:p>
          <a:p>
            <a:endParaRPr lang="en-GB" sz="2400" dirty="0"/>
          </a:p>
          <a:p>
            <a:r>
              <a:rPr lang="cy-GB" sz="2400" dirty="0"/>
              <a:t>Adnabod cryfderau a heriau</a:t>
            </a:r>
            <a:endParaRPr lang="en-GB" sz="2400" dirty="0"/>
          </a:p>
          <a:p>
            <a:endParaRPr lang="cy-GB" sz="2400" dirty="0"/>
          </a:p>
          <a:p>
            <a:r>
              <a:rPr lang="cy-GB" sz="2400" dirty="0"/>
              <a:t>Addasu cyfathrebu bob amser</a:t>
            </a:r>
            <a:endParaRPr lang="en-GB" sz="2400" dirty="0"/>
          </a:p>
          <a:p>
            <a:endParaRPr lang="cy-GB" sz="2400" dirty="0"/>
          </a:p>
          <a:p>
            <a:r>
              <a:rPr lang="cy-GB" sz="2400" dirty="0"/>
              <a:t>Bod yn ymwybodol yn synhwyraidd a gwneud addasiadau</a:t>
            </a:r>
            <a:endParaRPr lang="en-GB" sz="2400" dirty="0"/>
          </a:p>
          <a:p>
            <a:endParaRPr lang="cy-GB" sz="2400" dirty="0"/>
          </a:p>
          <a:p>
            <a:r>
              <a:rPr lang="cy-GB" sz="2400" dirty="0"/>
              <a:t>Rhowch strwythur ychwanegol</a:t>
            </a:r>
            <a:endParaRPr lang="en-GB" sz="2400" dirty="0"/>
          </a:p>
          <a:p>
            <a:endParaRPr lang="cy-GB" sz="2400" dirty="0"/>
          </a:p>
          <a:p>
            <a:r>
              <a:rPr lang="cy-GB" sz="2400" dirty="0"/>
              <a:t>Cefnogaeth i ymwneud â Rhyngweithio Cymdeithasol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53388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0406-5C5B-41EB-816D-6101F6F9C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A37148B-5700-429E-AED8-4A8DA7FF18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C2330-1140-4CFD-BF99-992D8D2A1C88}"/>
              </a:ext>
            </a:extLst>
          </p:cNvPr>
          <p:cNvSpPr txBox="1"/>
          <p:nvPr/>
        </p:nvSpPr>
        <p:spPr>
          <a:xfrm>
            <a:off x="35496" y="3097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b="1" dirty="0">
                <a:solidFill>
                  <a:srgbClr val="002FCD"/>
                </a:solidFill>
              </a:rPr>
              <a:t>Effaith awtistiaeth yn ystod cyfweliadau swyddi </a:t>
            </a:r>
            <a:endParaRPr lang="en-GB" sz="4000" dirty="0">
              <a:solidFill>
                <a:srgbClr val="002FC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92F7B92-E92D-495C-949C-A1F55858A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14938"/>
              </p:ext>
            </p:extLst>
          </p:nvPr>
        </p:nvGraphicFramePr>
        <p:xfrm>
          <a:off x="107504" y="1484784"/>
          <a:ext cx="8928992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363996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09361476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20743402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587872259"/>
                    </a:ext>
                  </a:extLst>
                </a:gridCol>
              </a:tblGrid>
              <a:tr h="5040560">
                <a:tc>
                  <a:txBody>
                    <a:bodyPr/>
                    <a:lstStyle/>
                    <a:p>
                      <a:r>
                        <a:rPr lang="cy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CYFATHREBU CYMDEITHASOL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y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Llai o gyswllt llygad neu gyswllt llygad anarferol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 cymryd pethau’n llythrennol ac felly yn ei chael yn anodd gyda throsiadau a choegni</a:t>
                      </a:r>
                    </a:p>
                    <a:p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Efallai na fyddant yn darparu gwybodaeth ychwanegol oni bai y gofynnir iddynt wneud 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b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Efallai y byddant yn ailadrodd geiriau neu ymadroddion</a:t>
                      </a:r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41F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+mn-lt"/>
                          <a:cs typeface="Calibri" panose="020F0502020204030204" pitchFamily="34" charset="0"/>
                        </a:rPr>
                        <a:t>RHYNGWEITHIO</a:t>
                      </a:r>
                      <a:r>
                        <a:rPr lang="en-GB" b="1" baseline="0" dirty="0">
                          <a:latin typeface="+mn-lt"/>
                          <a:cs typeface="Calibri" panose="020F0502020204030204" pitchFamily="34" charset="0"/>
                        </a:rPr>
                        <a:t> CYMDEITHASOL</a:t>
                      </a:r>
                      <a:endParaRPr lang="en-GB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dirty="0">
                        <a:latin typeface="+mn-lt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Anawsterau gyda chlebran cymdeithasol</a:t>
                      </a:r>
                    </a:p>
                    <a:p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Efallai na fyddant yn ymateb i </a:t>
                      </a:r>
                      <a:r>
                        <a:rPr lang="cy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gyfarchion</a:t>
                      </a:r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ffarwelio</a:t>
                      </a:r>
                    </a:p>
                    <a:p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Efallai na fyddant yn dilyn rheolau cymdeithasol a sgyrsiau</a:t>
                      </a:r>
                    </a:p>
                    <a:p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Anhawster wrth ddefnyddio a deall mynegiant yr wyneb, bod yn agos at eraill a iaith y corff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96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DYCHYMYG CYMDEITHASOL</a:t>
                      </a:r>
                    </a:p>
                    <a:p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Anhawster wrth ddychmygu sefyllfaoedd fel “beth fyddech </a:t>
                      </a:r>
                      <a:r>
                        <a:rPr lang="cy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chi’n</a:t>
                      </a:r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ei wneud os...”</a:t>
                      </a:r>
                    </a:p>
                    <a:p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Anawsterau gyda datrys problemau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 ei chael yn anodd i ‘ddarllen rhwng y llinellau’ 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Ddim yn gallu derbyn safbwynt rhywun arall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0A4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MATERION SYNHWYRAIDD</a:t>
                      </a:r>
                    </a:p>
                    <a:p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Efallai y byddant yn cael anawsterau yn defnyddio mwy nag un synnwyr ar y tro, e.e. edrych a gwrando</a:t>
                      </a:r>
                    </a:p>
                    <a:p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Efallai na fyddant yn hoffi ysgwyd llaw</a:t>
                      </a:r>
                    </a:p>
                    <a:p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Efallai y bydd goleuadau fflworoleuol neu oleuadau sy’n crynu yn amharu arnynt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A6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906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692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A5D217-5540-48D2-9EB7-44558B99946A}"/>
              </a:ext>
            </a:extLst>
          </p:cNvPr>
          <p:cNvSpPr txBox="1"/>
          <p:nvPr/>
        </p:nvSpPr>
        <p:spPr>
          <a:xfrm>
            <a:off x="107504" y="188640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01"/>
              </a:spcBef>
              <a:defRPr sz="4000" b="1">
                <a:solidFill>
                  <a:srgbClr val="1A62A2"/>
                </a:solidFill>
                <a:latin typeface="+mj-lt"/>
              </a:defRPr>
            </a:lvl1pPr>
          </a:lstStyle>
          <a:p>
            <a:r>
              <a:rPr lang="cy-GB" dirty="0"/>
              <a:t>Addasiadau yn ystod cyfweliad am swydd</a:t>
            </a:r>
            <a:endParaRPr lang="en-GB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ECECC09-EC87-4F5F-BD08-1FA61F2A4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817397"/>
              </p:ext>
            </p:extLst>
          </p:nvPr>
        </p:nvGraphicFramePr>
        <p:xfrm>
          <a:off x="143000" y="1493320"/>
          <a:ext cx="9001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250">
                  <a:extLst>
                    <a:ext uri="{9D8B030D-6E8A-4147-A177-3AD203B41FA5}">
                      <a16:colId xmlns:a16="http://schemas.microsoft.com/office/drawing/2014/main" val="2672501607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1758339202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447455378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1729761585"/>
                    </a:ext>
                  </a:extLst>
                </a:gridCol>
              </a:tblGrid>
              <a:tr h="1488165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Rhowch gyfarwyddiadau a gwybodaeth glir cyn y cyfweliad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41F2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Fe ddylai cwestiynau'r cyfweliad gael eu darparu ymlaen llaw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596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Caniatewch i’r ymgeisydd ddod â deunydd wedi ei ysgrifennu’n barod fel y gall gyfeirio ato yn ystod y cyfweliad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0A4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Cofiwch mae’n bosibl na fydd iaith corff yr unigolyn fel y byddech yn ei ddisgwyl, nid yw hyn yn golygu nad oes ganddynt ddiddordeb na chymhelliad 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1A6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144368"/>
                  </a:ext>
                </a:extLst>
              </a:tr>
              <a:tr h="1488165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Cofiwch nad yw diffyg cyswllt llygad yn golygu fod unigolyn yn bod yn anghwrtais</a:t>
                      </a:r>
                      <a:endParaRPr lang="en-GB" sz="16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1A62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Osgowch glebran cymdeithasol ar ddechrau ac ar ddiwedd y cyfweliad</a:t>
                      </a:r>
                      <a:endParaRPr lang="en-GB" sz="16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0A4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Defnyddiwch gwestiynau penodol</a:t>
                      </a:r>
                      <a:endParaRPr lang="en-GB" sz="16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41F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Osgowch gwestiynau damcaniaethol fel “beth fyddech </a:t>
                      </a:r>
                      <a:r>
                        <a:rPr lang="cy-GB" sz="1600" b="1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chi’n</a:t>
                      </a:r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ei wneud os...” Yn hytrach seiliwch eich cwestiynau ar brofiadau’r unigolyn “disgrifiwch sut y byddech yn..."</a:t>
                      </a:r>
                      <a:endParaRPr lang="en-GB" sz="16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596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56744"/>
                  </a:ext>
                </a:extLst>
              </a:tr>
              <a:tr h="1488165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Osgowch iaith ffigurol, idiomau, trosiadau a choegni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596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Caniatewch amser prosesu ychwanegol er mwyn i'r unigolyn ateb eich cwestiwn</a:t>
                      </a:r>
                      <a:endParaRPr lang="en-GB" sz="16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1A62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Osgowch gwestiynau sydd wedi eu cysylltu neu gwestiynau mewn 2 ran</a:t>
                      </a:r>
                      <a:endParaRPr lang="en-GB" sz="16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0A4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Darparwch gwestiynau mewn ffurf ysgrifenedig</a:t>
                      </a:r>
                      <a:endParaRPr lang="en-GB" sz="16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41F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52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90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792271"/>
            <a:ext cx="8229600" cy="542609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solidFill>
                <a:schemeClr val="accent6"/>
              </a:solidFill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cy-GB" sz="2000" dirty="0"/>
              <a:t>Mae Awtistiaeth yn ‘anabledd cudd’, sy’n golygu nad yw’n hawdd sylweddoli bod y cyflwr ar rywun.</a:t>
            </a:r>
            <a:r>
              <a:rPr lang="en-GB" sz="2000" dirty="0"/>
              <a:t> </a:t>
            </a:r>
            <a:r>
              <a:rPr lang="cy-GB" sz="2000" dirty="0"/>
              <a:t>Os oes gan rywun fand arddwrn, cerdyn neu arbedwr sgrin ar eu dyfais symudol gyda’r patrwm isod mae hyn yn golygu eu bod yn awtistig a’u bod am i chi wybod hynny fel y gallwch eu cefnogi:</a:t>
            </a:r>
            <a:endParaRPr lang="en-GB" sz="2000" b="1" dirty="0"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cy-GB" sz="2000" dirty="0"/>
          </a:p>
          <a:p>
            <a:pPr marL="0" indent="0">
              <a:buNone/>
            </a:pPr>
            <a:r>
              <a:rPr lang="cy-GB" sz="2000" dirty="0"/>
              <a:t>Yn aml mae pobl awtistig yn ei chael yn anodd i gael mynediad at weithgareddau cymunedol, cyfleusterau hamdden a gwasanaethau eraill. Os oes gan bawb well dealltwriaeth o awtistiaeth yna gall hynny newid bywydau. Caiff y wybodaeth ganlynol ei darparu i’ch helpu chi i gael gwell dealltwriaeth o awtistiaeth ac awgrymu ffyrdd y gallwch gefnogi pobl awtistig.</a:t>
            </a:r>
            <a:endParaRPr lang="en-GB" sz="2000" dirty="0"/>
          </a:p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ea typeface="Tahoma" charset="0"/>
              <a:cs typeface="Tahoma" charset="0"/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cy-GB" sz="2000" b="1" dirty="0"/>
              <a:t>Am ragor o wybodaeth ar gynllun ‘Weli di fi?’</a:t>
            </a:r>
            <a:endParaRPr lang="en-GB" sz="2000" dirty="0"/>
          </a:p>
          <a:p>
            <a:pPr marL="0" indent="0" algn="ctr">
              <a:spcBef>
                <a:spcPts val="500"/>
              </a:spcBef>
              <a:buNone/>
            </a:pPr>
            <a:r>
              <a:rPr lang="en-GB" sz="2000" b="1" dirty="0">
                <a:ea typeface="Tahoma" charset="0"/>
                <a:cs typeface="Tahoma" charset="0"/>
              </a:rPr>
              <a:t> </a:t>
            </a:r>
            <a:r>
              <a:rPr lang="cy-GB" sz="2000" b="1" dirty="0"/>
              <a:t>ewch i:</a:t>
            </a:r>
            <a:endParaRPr lang="en-GB" sz="2000" dirty="0"/>
          </a:p>
          <a:p>
            <a:pPr marL="0" indent="0" algn="ctr">
              <a:spcBef>
                <a:spcPts val="500"/>
              </a:spcBef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AutismWales.org/cy/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rwyn-awtistig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adnoddau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-i-chi/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weli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-di-fi/</a:t>
            </a:r>
            <a:endParaRPr lang="en-GB" sz="2000" b="1" dirty="0">
              <a:solidFill>
                <a:srgbClr val="1A62A2"/>
              </a:solidFill>
              <a:latin typeface="Calibri" panose="020F0502020204030204" pitchFamily="34" charset="0"/>
              <a:ea typeface="Tahoma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703" t="28468" r="3932" b="42823"/>
          <a:stretch/>
        </p:blipFill>
        <p:spPr>
          <a:xfrm>
            <a:off x="1807350" y="2492896"/>
            <a:ext cx="5508612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92EBD0-94E0-449C-AB49-5278EFB83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344" y="6567714"/>
            <a:ext cx="9144000" cy="290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D57573-EA22-4EAB-B064-2647515ECEB4}"/>
              </a:ext>
            </a:extLst>
          </p:cNvPr>
          <p:cNvSpPr txBox="1"/>
          <p:nvPr/>
        </p:nvSpPr>
        <p:spPr>
          <a:xfrm>
            <a:off x="429206" y="11029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b="1" dirty="0">
                <a:solidFill>
                  <a:srgbClr val="002FCD"/>
                </a:solidFill>
              </a:rPr>
              <a:t>Weli di fi?</a:t>
            </a:r>
            <a:endParaRPr lang="en-GB" sz="4000" dirty="0">
              <a:solidFill>
                <a:srgbClr val="002F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1D8E86-E5A0-43E3-9D60-CB3B791EF223}"/>
              </a:ext>
            </a:extLst>
          </p:cNvPr>
          <p:cNvSpPr txBox="1"/>
          <p:nvPr/>
        </p:nvSpPr>
        <p:spPr>
          <a:xfrm>
            <a:off x="0" y="188640"/>
            <a:ext cx="9111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b="1" dirty="0">
                <a:solidFill>
                  <a:srgbClr val="002FCD"/>
                </a:solidFill>
              </a:rPr>
              <a:t>Effaith awtistiaeth yn ystod cynefino</a:t>
            </a:r>
            <a:endParaRPr lang="en-GB" sz="4000" dirty="0">
              <a:solidFill>
                <a:srgbClr val="002FCD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79F6839-F6B1-4AEA-B2AD-FD6B62C1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444965"/>
              </p:ext>
            </p:extLst>
          </p:nvPr>
        </p:nvGraphicFramePr>
        <p:xfrm>
          <a:off x="123755" y="1191457"/>
          <a:ext cx="8928992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363996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09361476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20743402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587872259"/>
                    </a:ext>
                  </a:extLst>
                </a:gridCol>
              </a:tblGrid>
              <a:tr h="5040560">
                <a:tc>
                  <a:txBody>
                    <a:bodyPr/>
                    <a:lstStyle/>
                    <a:p>
                      <a:pPr algn="ctr"/>
                      <a:r>
                        <a:rPr lang="cy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CYFATHREBU CYMDEITHASOL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Angen gwybodaeth benodol yn hytrach nag awgrymiadau amwys</a:t>
                      </a:r>
                    </a:p>
                    <a:p>
                      <a:pPr algn="ctr"/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 cymryd pethau’n llythrennol ac felly yn cael trafferth gyda throsiadau a choegni</a:t>
                      </a:r>
                    </a:p>
                    <a:p>
                      <a:pPr algn="ctr"/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Anhawster yn deall ystumiau fel pwyntio i nodi cyfeiriadau</a:t>
                      </a:r>
                    </a:p>
                    <a:p>
                      <a:pPr algn="ctr"/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Gallant</a:t>
                      </a:r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brofi oedi wrth brosesu gwybodaeth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41F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RHYNGWEITHIO CYMDEITHASOL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Anawsterau gyda chlebran cymdeithasol</a:t>
                      </a:r>
                    </a:p>
                    <a:p>
                      <a:pPr algn="ctr"/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Gall cael eu cyflwyno i lawer o bobl newydd achosi straen </a:t>
                      </a:r>
                    </a:p>
                    <a:p>
                      <a:pPr algn="ctr"/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Efallai na fyddant yn deall yr hyn a ddisgwylir ohonynt wrth iddynt gael eu cyflwyno i eraill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96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DYCHYMYG CYMDEITHASOL</a:t>
                      </a: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Anawsterau yn ymwneud ag eraill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Anhawster yn ymdopi gyda lleoedd, pobl a gweithgareddau newydd 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Efallai na fyddant yn gallu gwneud synnwyr o drefniadau ar gyfer amser egwyl a chinio heb reolau penodol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A4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MATERION SYNHWYRAIDD</a:t>
                      </a:r>
                    </a:p>
                    <a:p>
                      <a:pPr algn="ctr"/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Anhawster ymdopi mewn amgylcheddau swnllyd a phrysur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Efallai y byddant yn cael anawsterau yn defnyddio mwy nag un synnwyr ar y tro, e.e. edrych a gwrando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Nid ydynt yn hoffi anrhefn a phan nad oes modd rhagweld pethau 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A6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906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250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07504" y="420743"/>
            <a:ext cx="7772400" cy="628538"/>
          </a:xfrm>
          <a:prstGeom prst="rect">
            <a:avLst/>
          </a:prstGeom>
        </p:spPr>
        <p:txBody>
          <a:bodyPr vert="horz" wrap="square" lIns="0" tIns="12859" rIns="0" bIns="0" rtlCol="0" anchor="ctr">
            <a:spAutoFit/>
          </a:bodyPr>
          <a:lstStyle/>
          <a:p>
            <a:r>
              <a:rPr lang="cy-GB" sz="4000" dirty="0"/>
              <a:t>Addasiadau i gynefino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71BCC-9EA9-4592-A583-EE50BFD083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D5437C77-41CA-458F-ADF6-4F4AE5CFF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702153"/>
              </p:ext>
            </p:extLst>
          </p:nvPr>
        </p:nvGraphicFramePr>
        <p:xfrm>
          <a:off x="107504" y="1484784"/>
          <a:ext cx="8928993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1">
                  <a:extLst>
                    <a:ext uri="{9D8B030D-6E8A-4147-A177-3AD203B41FA5}">
                      <a16:colId xmlns:a16="http://schemas.microsoft.com/office/drawing/2014/main" val="2672501607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1758339202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447455378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y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Gwahoddwch yr unigolyn i ymweld </a:t>
                      </a:r>
                      <a:r>
                        <a:rPr lang="cy-GB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â’r</a:t>
                      </a:r>
                      <a:r>
                        <a:rPr lang="cy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gweithle a chael ei gyflwyno i aelodau o’r staff cyn dechrau gweithio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41F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y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Darparwch wybodaeth ysgrifenedig yn amlinellu disgwyliadau e.e. beth i'w wisgo ac amseroedd dechrau a gorffen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96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y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Rhowch gyngor ynglŷn â threfniadau teithio, os oes angen</a:t>
                      </a:r>
                      <a:endParaRPr lang="en-GB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0A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144368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pPr algn="ctr"/>
                      <a:r>
                        <a:rPr lang="cy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Rhowch wybodaeth am amseroedd egwyl, y dewisiadau o ran cinio a’r ‘rheolau anysgrifenedig’ yn ymwneud â bwyta/yfed yn y gwaith.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A62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y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Clustnodwch gydweithiwr, sy’n ymwybodol o awtistiaeth, i weithredu fel cyfaill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A4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y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Trafodwch unrhyw addasiadau i’r ardal weithio a all fod yn ddefnyddiol, fel desg mewn ardal dawel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41F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567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DD84CF-01A4-45BD-9445-ECF5F793A1B8}"/>
              </a:ext>
            </a:extLst>
          </p:cNvPr>
          <p:cNvSpPr txBox="1"/>
          <p:nvPr/>
        </p:nvSpPr>
        <p:spPr>
          <a:xfrm>
            <a:off x="0" y="116632"/>
            <a:ext cx="9028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b="1" dirty="0">
                <a:solidFill>
                  <a:srgbClr val="002FCD"/>
                </a:solidFill>
              </a:rPr>
              <a:t>Effaith awtistiaeth ar Adolygiadau Perfformiad</a:t>
            </a:r>
            <a:endParaRPr lang="en-GB" sz="4000" dirty="0">
              <a:solidFill>
                <a:srgbClr val="002FCD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63C19F33-7336-4D42-A3E8-DC279D10F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27942"/>
              </p:ext>
            </p:extLst>
          </p:nvPr>
        </p:nvGraphicFramePr>
        <p:xfrm>
          <a:off x="115566" y="1484784"/>
          <a:ext cx="8928992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363996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09361476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20743402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587872259"/>
                    </a:ext>
                  </a:extLst>
                </a:gridCol>
              </a:tblGrid>
              <a:tr h="5258807">
                <a:tc>
                  <a:txBody>
                    <a:bodyPr/>
                    <a:lstStyle/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CYFATHREBU CYMDEITHASOL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Llai o gyswllt llygad neu gyswllt llygad anarferol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Anawsterau yn deall iaith y corff, mynegiant yr wyneb neu gyswllt llygad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 cael trafferth gyda chwestiynau agored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 cael trafferth gydag iaith amwys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41F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RHYNGWEITHIO CYMDEITHASOL</a:t>
                      </a:r>
                    </a:p>
                    <a:p>
                      <a:pPr algn="ctr"/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Anawsterau gyda chlebran cymdeithasol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Gallant</a:t>
                      </a:r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wneud sylwadau heb ymwybyddiaeth o fanylion cymdeithasol na hierarchaethau cymdeithasol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Efallai na fyddant yn gweld yr arwyddion pan fo rhywun yn dymuno dod â sgwrs i ben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 cael trafferth deall diben rhyngweithio neu fe allant gamddeall</a:t>
                      </a:r>
                      <a:endParaRPr lang="en-GB" sz="1600" dirty="0">
                        <a:latin typeface="+mn-lt"/>
                      </a:endParaRPr>
                    </a:p>
                  </a:txBody>
                  <a:tcPr>
                    <a:solidFill>
                      <a:srgbClr val="D59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+mn-lt"/>
                          <a:cs typeface="Calibri" panose="020F0502020204030204" pitchFamily="34" charset="0"/>
                        </a:rPr>
                        <a:t>DYCHYMYG CYMDEITHASOL</a:t>
                      </a:r>
                      <a:endParaRPr lang="en-GB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Anhawster wrth ddychmygu sefyllfaoedd fel “beth fyddech </a:t>
                      </a:r>
                      <a:r>
                        <a:rPr lang="cy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chi’n</a:t>
                      </a:r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ei wneud os...”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 teimlo'n bryderus os yw cyfarfodydd yn cael eu hoedi neu eu canslo 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 cael trafferth creu syniadau ac amcanion creadigol 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 cael trafferth rhagweld y canlyniadau o ran sefyllfaoedd damcaniaethol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A4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MATERION SYNHWYRAIDD</a:t>
                      </a:r>
                      <a:b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Anhawster canolbwyntio mewn amgylcheddau swnllyd a phrysur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y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Efallai y byddant yn cael anawsterau yn defnyddio mwy nag un synnwyr ar y tro, e.e. edrych a gwrando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A6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906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829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39988D-9267-42F6-9FD2-028DD027879F}"/>
              </a:ext>
            </a:extLst>
          </p:cNvPr>
          <p:cNvSpPr txBox="1"/>
          <p:nvPr/>
        </p:nvSpPr>
        <p:spPr>
          <a:xfrm>
            <a:off x="11712" y="116632"/>
            <a:ext cx="913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b="1" dirty="0">
                <a:solidFill>
                  <a:srgbClr val="002FCD"/>
                </a:solidFill>
              </a:rPr>
              <a:t>Addasiadau i Adolygiadau Perfformiad</a:t>
            </a:r>
            <a:endParaRPr lang="en-GB" sz="4000" dirty="0">
              <a:solidFill>
                <a:srgbClr val="002FCD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DAC6F5C-F26F-4B90-97D3-41432D6C4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314203"/>
              </p:ext>
            </p:extLst>
          </p:nvPr>
        </p:nvGraphicFramePr>
        <p:xfrm>
          <a:off x="179512" y="1484784"/>
          <a:ext cx="8784975" cy="529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>
                  <a:extLst>
                    <a:ext uri="{9D8B030D-6E8A-4147-A177-3AD203B41FA5}">
                      <a16:colId xmlns:a16="http://schemas.microsoft.com/office/drawing/2014/main" val="2672501607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1758339202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447455378"/>
                    </a:ext>
                  </a:extLst>
                </a:gridCol>
              </a:tblGrid>
              <a:tr h="1488165"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Wrth ofyn am adborth, gofynnwch gwestiynau penodol yn hytrach na gofyn am adborth cyffredinol</a:t>
                      </a:r>
                      <a:endParaRPr lang="en-GB" sz="16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41F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Darparwch strwythur fel bod gan yr unigolyn rywbeth i'w ddilyn wrth roi adborth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596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Byddwch yn benodol wrth roi adborth ac osgowch dermau fel ‘eithaf’, ‘arferol’ a ‘chanolig/cymedrol’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0A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144368"/>
                  </a:ext>
                </a:extLst>
              </a:tr>
              <a:tr h="148816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Darparwch strwythur ychwanegol os ydych yn disgwyl i'r unigolyn osod amcanion.  Rhowch ddewisiadau cyfyngedig a pheidiwch â disgwyl i'r unigolyn greu eu hamcanion eu hunain</a:t>
                      </a:r>
                      <a:endParaRPr lang="en-GB" sz="16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1A62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Os caiff adolygiadau eu cynnal drwy gyfarfodydd, paratowch yr unigolyn ymlaen llaw drwy ddweud wrthynt beth yw diben y cyfarfod a’r hyn a ddisgwylir ohonynt</a:t>
                      </a:r>
                      <a:endParaRPr lang="en-GB" sz="16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0A4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Caniatewch i’r unigolyn gael cydweithiwr neu eiriolwr i’w cefnogi</a:t>
                      </a:r>
                      <a:endParaRPr lang="en-GB" sz="16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41F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56744"/>
                  </a:ext>
                </a:extLst>
              </a:tr>
              <a:tr h="1488165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Dewiswch ardal dawel i gyfarfod</a:t>
                      </a:r>
                      <a:endParaRPr lang="en-GB" sz="16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596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Rhowch rybudd ymlaen llaw ynglŷn </a:t>
                      </a:r>
                      <a:r>
                        <a:rPr lang="cy-GB" sz="1600" b="1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â’r</a:t>
                      </a:r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cyfarfod ac osgowch newid yr amseroedd neu ganslo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1A62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Ysgrifennwch yr adborth mewn ffurf sydd wedi ei strwythuro</a:t>
                      </a:r>
                      <a:endParaRPr lang="en-GB" sz="16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0A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52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312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B11E2-C44D-46DA-B18E-720E2130C5BE}"/>
              </a:ext>
            </a:extLst>
          </p:cNvPr>
          <p:cNvSpPr txBox="1"/>
          <p:nvPr/>
        </p:nvSpPr>
        <p:spPr>
          <a:xfrm>
            <a:off x="107504" y="374368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400" b="1" dirty="0">
                <a:solidFill>
                  <a:srgbClr val="6D1687"/>
                </a:solidFill>
              </a:rPr>
              <a:t>I ganfod mwy am awtistiaeth gwyliwch ein ffilmiau ‘Beth yw Awtistiaeth’ a ‘Byw gyda Awtistiaeth’:</a:t>
            </a:r>
            <a:endParaRPr lang="en-GB" sz="2400" dirty="0">
              <a:solidFill>
                <a:srgbClr val="6D1687"/>
              </a:solidFill>
            </a:endParaRPr>
          </a:p>
          <a:p>
            <a:pPr algn="ctr"/>
            <a:r>
              <a:rPr lang="en-GB" sz="2400" dirty="0">
                <a:solidFill>
                  <a:srgbClr val="6D168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AutismWales.org/cy/rhieni-a-gofalwyr/beth-yw-awtistiaeth/</a:t>
            </a:r>
            <a:endParaRPr lang="en-GB" sz="2400" dirty="0">
              <a:solidFill>
                <a:srgbClr val="6D168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EEFAE-B6FF-4524-83E4-2C2843D1A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861" y="1688419"/>
            <a:ext cx="3177465" cy="180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E8672B-F460-4840-9675-86D842BAA38E}"/>
              </a:ext>
            </a:extLst>
          </p:cNvPr>
          <p:cNvSpPr txBox="1"/>
          <p:nvPr/>
        </p:nvSpPr>
        <p:spPr>
          <a:xfrm>
            <a:off x="107504" y="3715862"/>
            <a:ext cx="89289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6D168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AutismWales.org/cy/rhieni-a-gofalwyr/gwybodaeth-i-rieni-a-gofalwyr/ffilm-byw-gydag-awtistiaeth/</a:t>
            </a:r>
            <a:endParaRPr lang="en-GB" sz="2400" dirty="0">
              <a:solidFill>
                <a:srgbClr val="6D168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2AE30-A52F-4111-B9B4-5C65D125CA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939" y="4699058"/>
            <a:ext cx="309931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20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12760"/>
            <a:ext cx="850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000" b="1" dirty="0"/>
              <a:t>Mae gwybodaeth bellach a dolenni i adnoddau eraill yma: 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35" y="5673306"/>
            <a:ext cx="623728" cy="648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561" y="5680086"/>
            <a:ext cx="613916" cy="514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121" y="4240728"/>
            <a:ext cx="518321" cy="647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1640" y="575315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FCD"/>
                </a:solidFill>
                <a:latin typeface="Calibri" panose="020F0502020204030204" pitchFamily="34" charset="0"/>
              </a:rPr>
              <a:t>AutismWales</a:t>
            </a:r>
            <a:endParaRPr lang="en-US" sz="2000" b="1" dirty="0">
              <a:solidFill>
                <a:srgbClr val="002FCD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7282" y="4149080"/>
            <a:ext cx="6101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1687"/>
                </a:solidFill>
                <a:latin typeface="Calibri" panose="020F0502020204030204" pitchFamily="34" charset="0"/>
              </a:rPr>
              <a:t>Neu </a:t>
            </a:r>
            <a:r>
              <a:rPr lang="en-US" sz="2400" b="1" dirty="0" err="1">
                <a:solidFill>
                  <a:srgbClr val="6D1687"/>
                </a:solidFill>
                <a:latin typeface="Calibri" panose="020F0502020204030204" pitchFamily="34" charset="0"/>
              </a:rPr>
              <a:t>os</a:t>
            </a:r>
            <a:r>
              <a:rPr lang="en-US" sz="2400" b="1" dirty="0">
                <a:solidFill>
                  <a:srgbClr val="6D1687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D1687"/>
                </a:solidFill>
                <a:latin typeface="Calibri" panose="020F0502020204030204" pitchFamily="34" charset="0"/>
              </a:rPr>
              <a:t>oes</a:t>
            </a:r>
            <a:r>
              <a:rPr lang="en-US" sz="2400" b="1" dirty="0">
                <a:solidFill>
                  <a:srgbClr val="6D1687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D1687"/>
                </a:solidFill>
                <a:latin typeface="Calibri" panose="020F0502020204030204" pitchFamily="34" charset="0"/>
              </a:rPr>
              <a:t>gennych</a:t>
            </a:r>
            <a:r>
              <a:rPr lang="en-US" sz="2400" b="1" dirty="0">
                <a:solidFill>
                  <a:srgbClr val="6D1687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D1687"/>
                </a:solidFill>
                <a:latin typeface="Calibri" panose="020F0502020204030204" pitchFamily="34" charset="0"/>
              </a:rPr>
              <a:t>ymholiadau</a:t>
            </a:r>
            <a:r>
              <a:rPr lang="en-US" sz="2400" b="1" dirty="0">
                <a:solidFill>
                  <a:srgbClr val="6D1687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D1687"/>
                </a:solidFill>
                <a:latin typeface="Calibri" panose="020F0502020204030204" pitchFamily="34" charset="0"/>
              </a:rPr>
              <a:t>ebostiwch</a:t>
            </a:r>
            <a:r>
              <a:rPr lang="en-US" sz="2400" b="1" dirty="0">
                <a:solidFill>
                  <a:srgbClr val="6D1687"/>
                </a:solidFill>
                <a:latin typeface="Calibri" panose="020F0502020204030204" pitchFamily="34" charset="0"/>
              </a:rPr>
              <a:t> AwitistiaethCymru@WLGA.gov.uk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31477" y="5746973"/>
            <a:ext cx="245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FCD"/>
                </a:solidFill>
                <a:latin typeface="Calibri" panose="020F0502020204030204" pitchFamily="34" charset="0"/>
              </a:rPr>
              <a:t>@AutismWales</a:t>
            </a:r>
            <a:endParaRPr lang="en-US" sz="2000" b="1" dirty="0">
              <a:solidFill>
                <a:srgbClr val="002FCD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909F71-27A0-4791-98CD-887BFBA39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66" y="1933114"/>
            <a:ext cx="610169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C1A9D-AD3D-4A5F-ADD9-9E5AEC677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y-GB" sz="4000" b="1" dirty="0">
                <a:solidFill>
                  <a:srgbClr val="002FCD"/>
                </a:solidFill>
              </a:rPr>
              <a:t>Deddf Cydraddoldeb 2010</a:t>
            </a:r>
            <a:endParaRPr lang="en-GB" sz="4000" dirty="0">
              <a:solidFill>
                <a:srgbClr val="002FCD"/>
              </a:solidFill>
            </a:endParaRPr>
          </a:p>
          <a:p>
            <a:pPr marL="0" indent="0">
              <a:buNone/>
            </a:pPr>
            <a:br>
              <a:rPr lang="en-GB" sz="2800" b="1" spc="55" dirty="0">
                <a:solidFill>
                  <a:srgbClr val="1C1C1C"/>
                </a:solidFill>
                <a:cs typeface="Calibri" panose="020F0502020204030204" pitchFamily="34" charset="0"/>
              </a:rPr>
            </a:br>
            <a:r>
              <a:rPr lang="cy-GB" sz="2800" b="1" dirty="0"/>
              <a:t>Nodir bod unigolyn yn anabl o dan Ddeddf Cydraddoldeb 2010 os oes ganddynt nam corfforol neu feddyliol sy'n cael effaith negyddol ‘sylweddol’ a ‘hirdymor’ ar eu gallu i gyflawni gweithgareddau arferol bob dydd.</a:t>
            </a:r>
            <a:endParaRPr lang="en-GB" sz="2800" dirty="0"/>
          </a:p>
          <a:p>
            <a:pPr marL="0" indent="0">
              <a:lnSpc>
                <a:spcPct val="100000"/>
              </a:lnSpc>
              <a:buNone/>
            </a:pPr>
            <a:endParaRPr lang="en-GB" sz="2800" spc="165" dirty="0">
              <a:solidFill>
                <a:srgbClr val="1C1C1C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y-GB" sz="2800" dirty="0"/>
              <a:t>Mae ‘sylweddol' yn fwy na bach neu </a:t>
            </a:r>
            <a:endParaRPr lang="en-GB" sz="2800" dirty="0"/>
          </a:p>
          <a:p>
            <a:pPr marL="0" indent="0">
              <a:buNone/>
            </a:pPr>
            <a:r>
              <a:rPr lang="cy-GB" sz="2800" dirty="0"/>
              <a:t>ddibwys.</a:t>
            </a:r>
            <a:endParaRPr lang="en-GB" sz="2800" dirty="0"/>
          </a:p>
          <a:p>
            <a:pPr marL="0" indent="0">
              <a:buNone/>
            </a:pPr>
            <a:endParaRPr lang="en-GB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AF44D7-99B8-47F2-BBAF-11F52B15C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789040"/>
            <a:ext cx="1619672" cy="153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4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8854EA93-D8DD-4701-B458-236D6F4E8BF4}"/>
              </a:ext>
            </a:extLst>
          </p:cNvPr>
          <p:cNvSpPr txBox="1"/>
          <p:nvPr/>
        </p:nvSpPr>
        <p:spPr>
          <a:xfrm>
            <a:off x="324974" y="188640"/>
            <a:ext cx="8819026" cy="611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4000" b="1" dirty="0">
                <a:solidFill>
                  <a:srgbClr val="002FCD"/>
                </a:solidFill>
              </a:rPr>
              <a:t>Deddf Cydraddoldeb 2010</a:t>
            </a:r>
            <a:endParaRPr lang="en-GB" sz="4000" dirty="0">
              <a:solidFill>
                <a:srgbClr val="002FCD"/>
              </a:solidFill>
            </a:endParaRPr>
          </a:p>
          <a:p>
            <a:pPr marL="111125">
              <a:lnSpc>
                <a:spcPct val="100000"/>
              </a:lnSpc>
              <a:spcBef>
                <a:spcPts val="665"/>
              </a:spcBef>
            </a:pPr>
            <a:endParaRPr lang="en-GB" sz="2000" spc="85" dirty="0">
              <a:cs typeface="Calibri" panose="020F0502020204030204" pitchFamily="34" charset="0"/>
            </a:endParaRPr>
          </a:p>
          <a:p>
            <a:r>
              <a:rPr lang="cy-GB" sz="2000" dirty="0"/>
              <a:t>Mae gan gyflogwr ddyletswydd i wneud ‘addasiadau rhesymol’ yn y gweithle. Cyn </a:t>
            </a:r>
            <a:r>
              <a:rPr lang="cy-GB" sz="2000" dirty="0" err="1"/>
              <a:t>belled</a:t>
            </a:r>
            <a:r>
              <a:rPr lang="cy-GB" sz="2000" dirty="0"/>
              <a:t> ag sy’n bosibl dylai nod cyffredinol y cyflogwr fod:</a:t>
            </a:r>
            <a:endParaRPr lang="en-GB" sz="2000" dirty="0"/>
          </a:p>
          <a:p>
            <a:pPr marL="111125" algn="ctr">
              <a:spcBef>
                <a:spcPts val="665"/>
              </a:spcBef>
            </a:pPr>
            <a:r>
              <a:rPr lang="cy-GB" sz="2000" b="1" dirty="0"/>
              <a:t>“I symud neu ostwng unrhyw anfantais sylweddol a wynebir gan weithiwr na fyddai unigolyn heb anabledd yn ei wynebu”</a:t>
            </a:r>
            <a:br>
              <a:rPr lang="cy-GB" sz="2000" b="1" dirty="0"/>
            </a:br>
            <a:endParaRPr lang="cy-GB" sz="2000" b="1" dirty="0"/>
          </a:p>
          <a:p>
            <a:pPr lvl="0"/>
            <a:r>
              <a:rPr lang="cy-GB" sz="2000" dirty="0"/>
              <a:t>Mae’r ddyletswydd yn cynnwys tri gofyniad sy’n berthnasol mewn sefyllfaoedd lle byddai unigolyn anabl fel arall yn wynebu anfantais sylweddol o’i gymharu ag unigolion nad ydynt yn anabl:</a:t>
            </a:r>
            <a:br>
              <a:rPr lang="cy-GB" sz="2000" dirty="0"/>
            </a:br>
            <a:endParaRPr lang="cy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2000" dirty="0"/>
              <a:t>Newid y ffordd y gwneir pethau (sicrhau nad yw’r gweithiwr anabl o dan anfantais sylweddol o ganlyniad i ddarpariaeth, meini prawf neu arfer eu cyflogwr)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2000" dirty="0"/>
              <a:t>Gwneud newidiadau i oresgyn rhwystrau a grëir gan nodweddion ffisegol y gweithle. 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2000" dirty="0"/>
              <a:t>Darparu cymhorthion atodol a/ neu wasanaeth atodol</a:t>
            </a:r>
            <a:endParaRPr lang="en-GB" sz="2000" dirty="0"/>
          </a:p>
          <a:p>
            <a:r>
              <a:rPr lang="en-GB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211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67EFA3-8E38-48C8-B29C-F7256E51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75" y="7322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y-GB" dirty="0"/>
              <a:t>Pam cyflogi unigolyn awtistig?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E1E78-7BA0-417B-BF62-F45CDB44A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9" y="2001923"/>
            <a:ext cx="9144000" cy="21063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02F89C-AB4A-49DB-B25A-29EF9AE757F0}"/>
              </a:ext>
            </a:extLst>
          </p:cNvPr>
          <p:cNvSpPr txBox="1"/>
          <p:nvPr/>
        </p:nvSpPr>
        <p:spPr>
          <a:xfrm>
            <a:off x="39299" y="4353520"/>
            <a:ext cx="280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600" b="1" dirty="0"/>
              <a:t>Set Sgiliau Penodol</a:t>
            </a:r>
          </a:p>
          <a:p>
            <a:pPr algn="ctr"/>
            <a:endParaRPr lang="en-GB" sz="1600" dirty="0"/>
          </a:p>
          <a:p>
            <a:pPr algn="ctr"/>
            <a:r>
              <a:rPr lang="cy-GB" sz="1600" dirty="0"/>
              <a:t>Oriau niferus wedi eu treulio yn ymchwilio, dysgu a chymryd rhan mewn gweithgareddau sy’n ymwneud </a:t>
            </a:r>
            <a:r>
              <a:rPr lang="cy-GB" sz="1600" dirty="0" err="1"/>
              <a:t>â’u</a:t>
            </a:r>
            <a:r>
              <a:rPr lang="cy-GB" sz="1600" dirty="0"/>
              <a:t> meysydd diddordeb penodol</a:t>
            </a:r>
            <a:endParaRPr lang="en-GB" sz="1600" dirty="0"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3F2F7B-B88E-4CC4-B55C-1404D49F711C}"/>
              </a:ext>
            </a:extLst>
          </p:cNvPr>
          <p:cNvSpPr txBox="1"/>
          <p:nvPr/>
        </p:nvSpPr>
        <p:spPr>
          <a:xfrm>
            <a:off x="3089711" y="4361707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600" b="1" dirty="0"/>
              <a:t>Nodweddion Personoliaeth</a:t>
            </a:r>
            <a:endParaRPr lang="en-GB" sz="1600" dirty="0"/>
          </a:p>
          <a:p>
            <a:pPr algn="ctr"/>
            <a:endParaRPr lang="cy-GB" sz="1600" dirty="0"/>
          </a:p>
          <a:p>
            <a:pPr algn="ctr"/>
            <a:r>
              <a:rPr lang="cy-GB" sz="1600" dirty="0"/>
              <a:t>Effeithiol wrth gadw at amser a phresenoldeb da. Llai o amser yn clebran a mwy o amser yn gweithio. Sylw gwych i fanylder.</a:t>
            </a:r>
            <a:endParaRPr lang="en-GB" sz="1600" dirty="0"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44F58F-101F-4FDD-92C1-503FF265EFFD}"/>
              </a:ext>
            </a:extLst>
          </p:cNvPr>
          <p:cNvSpPr txBox="1"/>
          <p:nvPr/>
        </p:nvSpPr>
        <p:spPr>
          <a:xfrm>
            <a:off x="6335436" y="4361707"/>
            <a:ext cx="2701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600" b="1" dirty="0"/>
              <a:t>Buddsoddiad</a:t>
            </a:r>
          </a:p>
          <a:p>
            <a:pPr algn="ctr"/>
            <a:endParaRPr lang="en-GB" sz="1600" dirty="0"/>
          </a:p>
          <a:p>
            <a:pPr algn="ctr"/>
            <a:r>
              <a:rPr lang="cy-GB" sz="1600" dirty="0"/>
              <a:t>Fe all buddsoddiad bach arwain at wobrwyon mawr wrth gyflogi unigolyn gydag awtistiaeth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6579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8068F-71D5-45AF-89C3-D5A299F35F08}"/>
              </a:ext>
            </a:extLst>
          </p:cNvPr>
          <p:cNvSpPr/>
          <p:nvPr/>
        </p:nvSpPr>
        <p:spPr>
          <a:xfrm>
            <a:off x="136244" y="3633568"/>
            <a:ext cx="8870418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y-GB" sz="2800" b="1" dirty="0">
                <a:solidFill>
                  <a:srgbClr val="70A43E"/>
                </a:solidFill>
              </a:rPr>
              <a:t>Amcangyfrifir fod gan 1 o bob 100 o bobl yn y DU Anhwylder yn y Sbectrwm Awtistig (ASD)</a:t>
            </a:r>
            <a:endParaRPr lang="en-GB" sz="2800" dirty="0">
              <a:solidFill>
                <a:srgbClr val="70A43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41BF4-01BB-4D39-8F48-F0569D89A5D9}"/>
              </a:ext>
            </a:extLst>
          </p:cNvPr>
          <p:cNvSpPr/>
          <p:nvPr/>
        </p:nvSpPr>
        <p:spPr>
          <a:xfrm>
            <a:off x="107504" y="2449905"/>
            <a:ext cx="8870418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y-GB" sz="2800" b="1" dirty="0">
                <a:solidFill>
                  <a:srgbClr val="D5963C"/>
                </a:solidFill>
              </a:rPr>
              <a:t>Ar hyn o bryd mae mwy o ddynion na merched yn cael diagnosis o awtistiaeth</a:t>
            </a:r>
            <a:endParaRPr lang="en-GB" sz="2800" dirty="0">
              <a:solidFill>
                <a:srgbClr val="D5963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817D81-479C-4B63-8AEF-09FE2B6D4A3C}"/>
              </a:ext>
            </a:extLst>
          </p:cNvPr>
          <p:cNvSpPr/>
          <p:nvPr/>
        </p:nvSpPr>
        <p:spPr>
          <a:xfrm>
            <a:off x="119082" y="880245"/>
            <a:ext cx="8870418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cy-GB" sz="2800" b="1" dirty="0">
                <a:solidFill>
                  <a:srgbClr val="FF0000"/>
                </a:solidFill>
              </a:rPr>
              <a:t>Mae Awtistiaeth yn gyflwr </a:t>
            </a:r>
            <a:r>
              <a:rPr lang="cy-GB" sz="2800" b="1" dirty="0" err="1">
                <a:solidFill>
                  <a:srgbClr val="FF0000"/>
                </a:solidFill>
              </a:rPr>
              <a:t>niwroddatblygiadol</a:t>
            </a:r>
            <a:r>
              <a:rPr lang="cy-GB" sz="2800" b="1" dirty="0">
                <a:solidFill>
                  <a:srgbClr val="FF0000"/>
                </a:solidFill>
              </a:rPr>
              <a:t> gydol oes ac mae’n effeithio ar bobl o bob cefndir</a:t>
            </a:r>
            <a:endParaRPr lang="en-GB" sz="2800" b="1" dirty="0">
              <a:solidFill>
                <a:srgbClr val="FF0000"/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9A889-DE99-4D4E-8FD0-248425877340}"/>
              </a:ext>
            </a:extLst>
          </p:cNvPr>
          <p:cNvSpPr/>
          <p:nvPr/>
        </p:nvSpPr>
        <p:spPr>
          <a:xfrm>
            <a:off x="136244" y="5155648"/>
            <a:ext cx="8870418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y-GB" sz="2800" b="1" dirty="0">
                <a:solidFill>
                  <a:srgbClr val="1A62A2"/>
                </a:solidFill>
              </a:rPr>
              <a:t>Nid yw nifer o bobl yn ymwybodol eu bod yn awtistig</a:t>
            </a:r>
            <a:endParaRPr lang="en-GB" sz="2800" dirty="0">
              <a:solidFill>
                <a:srgbClr val="1A62A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1EDE24-D6CF-4285-9028-86AF568F4909}"/>
              </a:ext>
            </a:extLst>
          </p:cNvPr>
          <p:cNvSpPr/>
          <p:nvPr/>
        </p:nvSpPr>
        <p:spPr>
          <a:xfrm>
            <a:off x="141807" y="6093296"/>
            <a:ext cx="8870418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y-GB" sz="2800" b="1" dirty="0">
                <a:solidFill>
                  <a:srgbClr val="D41F29"/>
                </a:solidFill>
              </a:rPr>
              <a:t>Mae hyn yn arbennig o wir o ran oedolion</a:t>
            </a:r>
            <a:endParaRPr lang="en-GB" sz="2800" dirty="0">
              <a:solidFill>
                <a:srgbClr val="D41F29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5724E7-5301-4D28-934C-993E8BFB9D1A}"/>
              </a:ext>
            </a:extLst>
          </p:cNvPr>
          <p:cNvGrpSpPr/>
          <p:nvPr/>
        </p:nvGrpSpPr>
        <p:grpSpPr>
          <a:xfrm>
            <a:off x="0" y="0"/>
            <a:ext cx="2339752" cy="704962"/>
            <a:chOff x="0" y="0"/>
            <a:chExt cx="2339752" cy="704962"/>
          </a:xfrm>
        </p:grpSpPr>
        <p:sp>
          <p:nvSpPr>
            <p:cNvPr id="17" name="Rounded Rectangle 6">
              <a:extLst>
                <a:ext uri="{FF2B5EF4-FFF2-40B4-BE49-F238E27FC236}">
                  <a16:creationId xmlns:a16="http://schemas.microsoft.com/office/drawing/2014/main" id="{7298662C-5202-4B0D-A999-778C660DB830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39357DE5-AE27-47B0-8C6A-2FC5EFBC9FAE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1248000" y="569657"/>
              <a:ext cx="1091751" cy="135305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C486951-D04A-439D-B12E-4C87F616E0F7}"/>
              </a:ext>
            </a:extLst>
          </p:cNvPr>
          <p:cNvSpPr txBox="1"/>
          <p:nvPr/>
        </p:nvSpPr>
        <p:spPr>
          <a:xfrm>
            <a:off x="-73478" y="32454"/>
            <a:ext cx="46454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  <a:latin typeface="Calibri" panose="020F0502020204030204" pitchFamily="34" charset="0"/>
              </a:rPr>
              <a:t>Beth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  <a:latin typeface="Calibri" panose="020F0502020204030204" pitchFamily="34" charset="0"/>
              </a:rPr>
              <a:t>yw</a:t>
            </a:r>
            <a:r>
              <a:rPr lang="en-GB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  <a:latin typeface="Calibri" panose="020F0502020204030204" pitchFamily="34" charset="0"/>
              </a:rPr>
              <a:t>Awtistiaeth</a:t>
            </a:r>
            <a:r>
              <a:rPr lang="en-GB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08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EFDEA-E1C3-423D-8364-66A84AAF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71" y="3758277"/>
            <a:ext cx="3528392" cy="1162050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002FCD"/>
                </a:solidFill>
                <a:latin typeface="+mn-lt"/>
              </a:rPr>
              <a:t>Mae </a:t>
            </a:r>
            <a:r>
              <a:rPr lang="en-GB" sz="4000" dirty="0" err="1">
                <a:solidFill>
                  <a:srgbClr val="002FCD"/>
                </a:solidFill>
                <a:latin typeface="+mn-lt"/>
              </a:rPr>
              <a:t>nifer</a:t>
            </a:r>
            <a:r>
              <a:rPr lang="en-GB" sz="4000" dirty="0">
                <a:solidFill>
                  <a:srgbClr val="002FCD"/>
                </a:solidFill>
                <a:latin typeface="+mn-lt"/>
              </a:rPr>
              <a:t> o </a:t>
            </a:r>
            <a:r>
              <a:rPr lang="en-GB" sz="4000" dirty="0" err="1">
                <a:solidFill>
                  <a:srgbClr val="002FCD"/>
                </a:solidFill>
                <a:latin typeface="+mn-lt"/>
              </a:rPr>
              <a:t>oedolion</a:t>
            </a:r>
            <a:r>
              <a:rPr lang="en-GB" sz="4000" dirty="0">
                <a:solidFill>
                  <a:srgbClr val="002FCD"/>
                </a:solidFill>
                <a:latin typeface="+mn-lt"/>
              </a:rPr>
              <a:t> </a:t>
            </a:r>
            <a:r>
              <a:rPr lang="en-GB" sz="4000" dirty="0" err="1">
                <a:solidFill>
                  <a:srgbClr val="002FCD"/>
                </a:solidFill>
                <a:latin typeface="+mn-lt"/>
              </a:rPr>
              <a:t>yn</a:t>
            </a:r>
            <a:r>
              <a:rPr lang="en-GB" sz="4000" dirty="0">
                <a:solidFill>
                  <a:srgbClr val="002FCD"/>
                </a:solidFill>
                <a:latin typeface="+mn-lt"/>
              </a:rPr>
              <a:t> </a:t>
            </a:r>
            <a:r>
              <a:rPr lang="en-GB" sz="4000" dirty="0" err="1">
                <a:solidFill>
                  <a:srgbClr val="002FCD"/>
                </a:solidFill>
                <a:latin typeface="+mn-lt"/>
              </a:rPr>
              <a:t>parhau</a:t>
            </a:r>
            <a:r>
              <a:rPr lang="en-GB" sz="4000" dirty="0">
                <a:solidFill>
                  <a:srgbClr val="002FCD"/>
                </a:solidFill>
                <a:latin typeface="+mn-lt"/>
              </a:rPr>
              <a:t> </a:t>
            </a:r>
            <a:r>
              <a:rPr lang="en-GB" sz="4000" dirty="0" err="1">
                <a:solidFill>
                  <a:srgbClr val="002FCD"/>
                </a:solidFill>
                <a:latin typeface="+mn-lt"/>
              </a:rPr>
              <a:t>heb</a:t>
            </a:r>
            <a:r>
              <a:rPr lang="en-GB" sz="4000" dirty="0">
                <a:solidFill>
                  <a:srgbClr val="002FCD"/>
                </a:solidFill>
                <a:latin typeface="+mn-lt"/>
              </a:rPr>
              <a:t> </a:t>
            </a:r>
            <a:r>
              <a:rPr lang="en-GB" sz="4000" dirty="0" err="1">
                <a:solidFill>
                  <a:srgbClr val="002FCD"/>
                </a:solidFill>
                <a:latin typeface="+mn-lt"/>
              </a:rPr>
              <a:t>ddiagnosis</a:t>
            </a:r>
            <a:br>
              <a:rPr lang="en-GB" sz="4000" dirty="0">
                <a:solidFill>
                  <a:srgbClr val="002FCD"/>
                </a:solidFill>
                <a:latin typeface="+mn-lt"/>
              </a:rPr>
            </a:br>
            <a:br>
              <a:rPr lang="en-GB" sz="4000" dirty="0">
                <a:solidFill>
                  <a:srgbClr val="002FCD"/>
                </a:solidFill>
                <a:latin typeface="+mn-lt"/>
              </a:rPr>
            </a:br>
            <a:br>
              <a:rPr lang="en-GB" sz="2400" dirty="0">
                <a:solidFill>
                  <a:srgbClr val="1A62A2"/>
                </a:solidFill>
                <a:latin typeface="+mn-lt"/>
              </a:rPr>
            </a:br>
            <a:r>
              <a:rPr lang="en-GB" sz="2400" dirty="0" err="1">
                <a:solidFill>
                  <a:srgbClr val="6D1687"/>
                </a:solidFill>
                <a:latin typeface="+mn-lt"/>
              </a:rPr>
              <a:t>mae</a:t>
            </a:r>
            <a:r>
              <a:rPr lang="en-GB" sz="2400" dirty="0">
                <a:solidFill>
                  <a:srgbClr val="6D1687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6D1687"/>
                </a:solidFill>
                <a:latin typeface="+mn-lt"/>
              </a:rPr>
              <a:t>hyn</a:t>
            </a:r>
            <a:r>
              <a:rPr lang="en-GB" sz="2400" dirty="0">
                <a:solidFill>
                  <a:srgbClr val="6D1687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6D1687"/>
                </a:solidFill>
                <a:latin typeface="+mn-lt"/>
              </a:rPr>
              <a:t>yn</a:t>
            </a:r>
            <a:r>
              <a:rPr lang="en-GB" sz="2400" dirty="0">
                <a:solidFill>
                  <a:srgbClr val="6D1687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6D1687"/>
                </a:solidFill>
                <a:latin typeface="+mn-lt"/>
              </a:rPr>
              <a:t>arbennig</a:t>
            </a:r>
            <a:r>
              <a:rPr lang="en-GB" sz="2400" dirty="0">
                <a:solidFill>
                  <a:srgbClr val="6D1687"/>
                </a:solidFill>
                <a:latin typeface="+mn-lt"/>
              </a:rPr>
              <a:t> o </a:t>
            </a:r>
            <a:r>
              <a:rPr lang="en-GB" sz="2400" dirty="0" err="1">
                <a:solidFill>
                  <a:srgbClr val="6D1687"/>
                </a:solidFill>
                <a:latin typeface="+mn-lt"/>
              </a:rPr>
              <a:t>wir</a:t>
            </a:r>
            <a:r>
              <a:rPr lang="en-GB" sz="2400" dirty="0">
                <a:solidFill>
                  <a:srgbClr val="6D1687"/>
                </a:solidFill>
                <a:latin typeface="+mn-lt"/>
              </a:rPr>
              <a:t> am </a:t>
            </a:r>
            <a:r>
              <a:rPr lang="en-GB" sz="2400" dirty="0" err="1">
                <a:solidFill>
                  <a:srgbClr val="6D1687"/>
                </a:solidFill>
                <a:latin typeface="+mn-lt"/>
              </a:rPr>
              <a:t>ferched</a:t>
            </a:r>
            <a:endParaRPr lang="en-GB" sz="2400" dirty="0">
              <a:solidFill>
                <a:srgbClr val="6D1687"/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97EC44-8F01-4D7A-A588-DDD0865F0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24744"/>
            <a:ext cx="4710733" cy="4229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294509-B14D-41E0-A6D7-003F23399676}"/>
              </a:ext>
            </a:extLst>
          </p:cNvPr>
          <p:cNvSpPr txBox="1"/>
          <p:nvPr/>
        </p:nvSpPr>
        <p:spPr>
          <a:xfrm>
            <a:off x="251520" y="558924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dirty="0"/>
              <a:t>Ewch i wefan y Gwasanaeth Awtistiaeth Integredig os hoffech gael rhagor o wybodaeth yn ymwneud ag atgyfeiriad ar gyfer diagnosis o Awtistiaeth: </a:t>
            </a:r>
            <a:r>
              <a:rPr lang="en-GB" dirty="0"/>
              <a:t> </a:t>
            </a:r>
          </a:p>
          <a:p>
            <a:pPr algn="ctr"/>
            <a:r>
              <a:rPr lang="en-GB" dirty="0">
                <a:hlinkClick r:id="rId3"/>
              </a:rPr>
              <a:t>AutismWales.org/cy/</a:t>
            </a:r>
            <a:r>
              <a:rPr lang="en-GB" dirty="0" err="1">
                <a:hlinkClick r:id="rId3"/>
              </a:rPr>
              <a:t>gwasanaeth-awtistiaeth-integredig</a:t>
            </a:r>
            <a:r>
              <a:rPr lang="en-GB" dirty="0">
                <a:hlinkClick r:id="rId3"/>
              </a:rPr>
              <a:t>/</a:t>
            </a:r>
            <a:endParaRPr lang="en-GB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B72A6727-F5F0-4F2A-AB71-4F2D1B8E1131}"/>
              </a:ext>
            </a:extLst>
          </p:cNvPr>
          <p:cNvSpPr/>
          <p:nvPr/>
        </p:nvSpPr>
        <p:spPr>
          <a:xfrm>
            <a:off x="0" y="0"/>
            <a:ext cx="2339752" cy="569657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  <a:latin typeface="Calibri" panose="020F0502020204030204" pitchFamily="34" charset="0"/>
              </a:rPr>
              <a:t>Beth </a:t>
            </a:r>
            <a:r>
              <a:rPr lang="en-GB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  <a:latin typeface="Calibri" panose="020F0502020204030204" pitchFamily="34" charset="0"/>
              </a:rPr>
              <a:t>yw</a:t>
            </a: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  <a:latin typeface="Calibri" panose="020F0502020204030204" pitchFamily="34" charset="0"/>
              </a:rPr>
              <a:t>Awtistiaeth</a:t>
            </a: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20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0583FC0-D065-4B92-A031-6827E1670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"/>
          <a:stretch/>
        </p:blipFill>
        <p:spPr bwMode="auto">
          <a:xfrm>
            <a:off x="-2891" y="0"/>
            <a:ext cx="10032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991D9F-1252-44A7-9E55-54DF03447A96}"/>
              </a:ext>
            </a:extLst>
          </p:cNvPr>
          <p:cNvSpPr txBox="1"/>
          <p:nvPr/>
        </p:nvSpPr>
        <p:spPr>
          <a:xfrm>
            <a:off x="3673375" y="1340768"/>
            <a:ext cx="572509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solidFill>
                  <a:schemeClr val="bg2"/>
                </a:solidFill>
              </a:rPr>
              <a:t>Nid</a:t>
            </a:r>
            <a:r>
              <a:rPr lang="en-GB" sz="4400" b="1" dirty="0">
                <a:solidFill>
                  <a:schemeClr val="bg2"/>
                </a:solidFill>
              </a:rPr>
              <a:t> </a:t>
            </a:r>
            <a:r>
              <a:rPr lang="en-GB" sz="4400" b="1" dirty="0" err="1">
                <a:solidFill>
                  <a:schemeClr val="bg2"/>
                </a:solidFill>
              </a:rPr>
              <a:t>anabledd</a:t>
            </a:r>
            <a:r>
              <a:rPr lang="en-GB" sz="4400" b="1" dirty="0">
                <a:solidFill>
                  <a:schemeClr val="bg2"/>
                </a:solidFill>
              </a:rPr>
              <a:t> </a:t>
            </a:r>
            <a:r>
              <a:rPr lang="en-GB" sz="4400" b="1" dirty="0" err="1">
                <a:solidFill>
                  <a:schemeClr val="bg2"/>
                </a:solidFill>
              </a:rPr>
              <a:t>dysgu</a:t>
            </a:r>
            <a:r>
              <a:rPr lang="en-GB" sz="4400" b="1" dirty="0">
                <a:solidFill>
                  <a:schemeClr val="bg2"/>
                </a:solidFill>
              </a:rPr>
              <a:t> </a:t>
            </a:r>
            <a:r>
              <a:rPr lang="en-GB" sz="4400" b="1" dirty="0" err="1">
                <a:solidFill>
                  <a:schemeClr val="bg2"/>
                </a:solidFill>
              </a:rPr>
              <a:t>na</a:t>
            </a:r>
            <a:r>
              <a:rPr lang="en-GB" sz="4400" b="1" dirty="0">
                <a:solidFill>
                  <a:schemeClr val="bg2"/>
                </a:solidFill>
              </a:rPr>
              <a:t> </a:t>
            </a:r>
            <a:r>
              <a:rPr lang="en-GB" sz="4400" b="1" dirty="0" err="1">
                <a:solidFill>
                  <a:schemeClr val="bg2"/>
                </a:solidFill>
              </a:rPr>
              <a:t>salwch</a:t>
            </a:r>
            <a:r>
              <a:rPr lang="en-GB" sz="4400" b="1" dirty="0">
                <a:solidFill>
                  <a:schemeClr val="bg2"/>
                </a:solidFill>
              </a:rPr>
              <a:t> </a:t>
            </a:r>
            <a:r>
              <a:rPr lang="en-GB" sz="4400" b="1" dirty="0" err="1">
                <a:solidFill>
                  <a:schemeClr val="bg2"/>
                </a:solidFill>
              </a:rPr>
              <a:t>meddwl</a:t>
            </a:r>
            <a:r>
              <a:rPr lang="en-GB" sz="4400" b="1" dirty="0">
                <a:solidFill>
                  <a:schemeClr val="bg2"/>
                </a:solidFill>
              </a:rPr>
              <a:t> </a:t>
            </a:r>
            <a:r>
              <a:rPr lang="en-GB" sz="4400" b="1" dirty="0" err="1">
                <a:solidFill>
                  <a:schemeClr val="bg2"/>
                </a:solidFill>
              </a:rPr>
              <a:t>yw</a:t>
            </a:r>
            <a:r>
              <a:rPr lang="en-GB" sz="4400" b="1" dirty="0">
                <a:solidFill>
                  <a:schemeClr val="bg2"/>
                </a:solidFill>
              </a:rPr>
              <a:t> </a:t>
            </a:r>
            <a:r>
              <a:rPr lang="en-GB" sz="4400" b="1" dirty="0" err="1">
                <a:solidFill>
                  <a:schemeClr val="bg2"/>
                </a:solidFill>
              </a:rPr>
              <a:t>Awtistiaeth</a:t>
            </a:r>
            <a:endParaRPr lang="en-GB" sz="2400" b="1" dirty="0">
              <a:solidFill>
                <a:schemeClr val="bg2"/>
              </a:solidFill>
            </a:endParaRPr>
          </a:p>
          <a:p>
            <a:pPr algn="ctr"/>
            <a:endParaRPr lang="en-GB" sz="2400" b="1" dirty="0">
              <a:solidFill>
                <a:schemeClr val="bg2"/>
              </a:solidFill>
            </a:endParaRPr>
          </a:p>
          <a:p>
            <a:pPr algn="ctr"/>
            <a:r>
              <a:rPr lang="en-GB" sz="2400" b="1" dirty="0" err="1">
                <a:solidFill>
                  <a:schemeClr val="bg2"/>
                </a:solidFill>
              </a:rPr>
              <a:t>Fodd</a:t>
            </a:r>
            <a:r>
              <a:rPr lang="en-GB" sz="2400" b="1" dirty="0">
                <a:solidFill>
                  <a:schemeClr val="bg2"/>
                </a:solidFill>
              </a:rPr>
              <a:t> </a:t>
            </a:r>
            <a:r>
              <a:rPr lang="en-GB" sz="2400" b="1" dirty="0" err="1">
                <a:solidFill>
                  <a:schemeClr val="bg2"/>
                </a:solidFill>
              </a:rPr>
              <a:t>bynnag</a:t>
            </a:r>
            <a:r>
              <a:rPr lang="en-GB" sz="2400" b="1" dirty="0">
                <a:solidFill>
                  <a:schemeClr val="bg2"/>
                </a:solidFill>
              </a:rPr>
              <a:t> </a:t>
            </a:r>
            <a:r>
              <a:rPr lang="cy-GB" sz="2400" b="1" dirty="0">
                <a:solidFill>
                  <a:schemeClr val="bg2"/>
                </a:solidFill>
              </a:rPr>
              <a:t>mae’n bosibl fod gan rai unigolion awtistig anabledd dysgu neu gyflwr iechyd meddwl fel </a:t>
            </a:r>
            <a:r>
              <a:rPr lang="cy-GB" sz="2400" b="1" dirty="0" err="1">
                <a:solidFill>
                  <a:schemeClr val="bg2"/>
                </a:solidFill>
              </a:rPr>
              <a:t>gorbryder</a:t>
            </a:r>
            <a:r>
              <a:rPr lang="cy-GB" sz="2400" b="1" dirty="0">
                <a:solidFill>
                  <a:schemeClr val="bg2"/>
                </a:solidFill>
              </a:rPr>
              <a:t> neu iselder sy'n bodoli ochr yn ochr ag awtistiaeth</a:t>
            </a:r>
            <a:r>
              <a:rPr lang="en-GB" sz="2400" b="1" dirty="0">
                <a:solidFill>
                  <a:schemeClr val="bg2"/>
                </a:solidFill>
              </a:rPr>
              <a:t>.</a:t>
            </a:r>
          </a:p>
          <a:p>
            <a:pPr algn="ctr"/>
            <a:endParaRPr lang="en-GB" sz="4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0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08148" y="692696"/>
            <a:ext cx="668994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rgbClr val="002FCD"/>
                </a:solidFill>
              </a:rPr>
              <a:t>Mae </a:t>
            </a:r>
            <a:r>
              <a:rPr lang="en-GB" sz="2400" b="1" dirty="0" err="1">
                <a:solidFill>
                  <a:srgbClr val="002FCD"/>
                </a:solidFill>
              </a:rPr>
              <a:t>gan</a:t>
            </a:r>
            <a:r>
              <a:rPr lang="en-GB" sz="2400" b="1" dirty="0">
                <a:solidFill>
                  <a:srgbClr val="002FCD"/>
                </a:solidFill>
              </a:rPr>
              <a:t> </a:t>
            </a:r>
            <a:r>
              <a:rPr lang="en-GB" sz="2400" b="1" dirty="0" err="1">
                <a:solidFill>
                  <a:srgbClr val="002FCD"/>
                </a:solidFill>
              </a:rPr>
              <a:t>bobl</a:t>
            </a:r>
            <a:r>
              <a:rPr lang="en-GB" sz="2400" b="1" dirty="0">
                <a:solidFill>
                  <a:srgbClr val="002FCD"/>
                </a:solidFill>
              </a:rPr>
              <a:t> </a:t>
            </a:r>
            <a:r>
              <a:rPr lang="en-GB" sz="2400" b="1" dirty="0" err="1">
                <a:solidFill>
                  <a:srgbClr val="002FCD"/>
                </a:solidFill>
              </a:rPr>
              <a:t>Awtistig</a:t>
            </a:r>
            <a:r>
              <a:rPr lang="en-GB" sz="2400" b="1" dirty="0">
                <a:solidFill>
                  <a:srgbClr val="002FCD"/>
                </a:solidFill>
              </a:rPr>
              <a:t> </a:t>
            </a:r>
            <a:r>
              <a:rPr lang="en-GB" sz="2400" b="1" dirty="0" err="1">
                <a:solidFill>
                  <a:srgbClr val="002FCD"/>
                </a:solidFill>
              </a:rPr>
              <a:t>wahaniaethau</a:t>
            </a:r>
            <a:r>
              <a:rPr lang="en-GB" sz="2400" b="1" dirty="0">
                <a:solidFill>
                  <a:srgbClr val="002FCD"/>
                </a:solidFill>
              </a:rPr>
              <a:t> </a:t>
            </a:r>
            <a:r>
              <a:rPr lang="en-GB" sz="2400" b="1" dirty="0" err="1">
                <a:solidFill>
                  <a:srgbClr val="002FCD"/>
                </a:solidFill>
              </a:rPr>
              <a:t>yn</a:t>
            </a:r>
            <a:r>
              <a:rPr lang="en-GB" sz="2400" b="1" dirty="0">
                <a:solidFill>
                  <a:srgbClr val="002FCD"/>
                </a:solidFill>
              </a:rPr>
              <a:t> y </a:t>
            </a:r>
            <a:r>
              <a:rPr lang="en-GB" sz="2400" b="1" dirty="0" err="1">
                <a:solidFill>
                  <a:srgbClr val="002FCD"/>
                </a:solidFill>
              </a:rPr>
              <a:t>meysydd</a:t>
            </a:r>
            <a:r>
              <a:rPr lang="en-GB" sz="2400" b="1" dirty="0">
                <a:solidFill>
                  <a:srgbClr val="002FCD"/>
                </a:solidFill>
              </a:rPr>
              <a:t> </a:t>
            </a:r>
            <a:r>
              <a:rPr lang="en-GB" sz="2400" b="1" dirty="0" err="1">
                <a:solidFill>
                  <a:srgbClr val="002FCD"/>
                </a:solidFill>
              </a:rPr>
              <a:t>canlynol</a:t>
            </a:r>
            <a:r>
              <a:rPr lang="en-GB" sz="2400" b="1" dirty="0">
                <a:solidFill>
                  <a:srgbClr val="002FCD"/>
                </a:solidFill>
              </a:rPr>
              <a:t>:</a:t>
            </a:r>
            <a:endParaRPr lang="en-GB" sz="2000" b="1" dirty="0">
              <a:solidFill>
                <a:srgbClr val="002FCD"/>
              </a:solidFill>
            </a:endParaRPr>
          </a:p>
          <a:p>
            <a:pPr>
              <a:spcBef>
                <a:spcPct val="50000"/>
              </a:spcBef>
            </a:pPr>
            <a:endParaRPr lang="en-GB" sz="2000" b="1" dirty="0">
              <a:solidFill>
                <a:srgbClr val="002FCD"/>
              </a:solidFill>
            </a:endParaRPr>
          </a:p>
          <a:p>
            <a:pPr>
              <a:spcBef>
                <a:spcPct val="50000"/>
              </a:spcBef>
            </a:pPr>
            <a:endParaRPr lang="en-GB" sz="2000" b="1" dirty="0">
              <a:solidFill>
                <a:srgbClr val="002FCD"/>
              </a:solidFill>
            </a:endParaRPr>
          </a:p>
          <a:p>
            <a:pPr>
              <a:spcBef>
                <a:spcPct val="50000"/>
              </a:spcBef>
            </a:pPr>
            <a:endParaRPr lang="en-GB" sz="2000" b="1" dirty="0">
              <a:solidFill>
                <a:srgbClr val="002FCD"/>
              </a:solidFill>
            </a:endParaRPr>
          </a:p>
          <a:p>
            <a:pPr>
              <a:spcBef>
                <a:spcPct val="50000"/>
              </a:spcBef>
            </a:pPr>
            <a:endParaRPr lang="en-GB" sz="2000" b="1" dirty="0">
              <a:solidFill>
                <a:srgbClr val="002FCD"/>
              </a:solidFill>
            </a:endParaRPr>
          </a:p>
          <a:p>
            <a:pPr>
              <a:spcBef>
                <a:spcPct val="50000"/>
              </a:spcBef>
            </a:pPr>
            <a:endParaRPr lang="en-GB" sz="2000" b="1" dirty="0">
              <a:solidFill>
                <a:srgbClr val="002FCD"/>
              </a:solidFill>
            </a:endParaRPr>
          </a:p>
        </p:txBody>
      </p:sp>
      <p:grpSp>
        <p:nvGrpSpPr>
          <p:cNvPr id="6145" name="Group 6144">
            <a:extLst>
              <a:ext uri="{FF2B5EF4-FFF2-40B4-BE49-F238E27FC236}">
                <a16:creationId xmlns:a16="http://schemas.microsoft.com/office/drawing/2014/main" id="{988BBA73-25A5-4474-84A3-1FEF006F3465}"/>
              </a:ext>
            </a:extLst>
          </p:cNvPr>
          <p:cNvGrpSpPr/>
          <p:nvPr/>
        </p:nvGrpSpPr>
        <p:grpSpPr>
          <a:xfrm>
            <a:off x="932200" y="1508698"/>
            <a:ext cx="3344975" cy="2228079"/>
            <a:chOff x="179512" y="1508698"/>
            <a:chExt cx="3344975" cy="2228079"/>
          </a:xfrm>
        </p:grpSpPr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8F8664AB-A59C-4638-B51F-B8087B538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12" y="2721114"/>
              <a:ext cx="3344975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cy-GB" sz="2000" b="1" dirty="0"/>
                <a:t>Cyfathrebu Cymdeithasol a Rhyngweithio Cymdeithasol</a:t>
              </a:r>
              <a:endParaRPr lang="en-GB" sz="2000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5F48505-FE38-4010-8511-85CE15362088}"/>
                </a:ext>
              </a:extLst>
            </p:cNvPr>
            <p:cNvGrpSpPr/>
            <p:nvPr/>
          </p:nvGrpSpPr>
          <p:grpSpPr>
            <a:xfrm>
              <a:off x="470342" y="1508698"/>
              <a:ext cx="2808312" cy="1312347"/>
              <a:chOff x="539552" y="1684605"/>
              <a:chExt cx="2448419" cy="104775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3F9DD1F-F898-47BC-A7E5-61CBF1D811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552" y="1709181"/>
                <a:ext cx="1168969" cy="87076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896DA29-3212-4321-AD64-E73474882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0196" y="1684605"/>
                <a:ext cx="1247775" cy="1047750"/>
              </a:xfrm>
              <a:prstGeom prst="rect">
                <a:avLst/>
              </a:prstGeom>
            </p:spPr>
          </p:pic>
        </p:grpSp>
      </p:grpSp>
      <p:grpSp>
        <p:nvGrpSpPr>
          <p:cNvPr id="6148" name="Group 6147">
            <a:extLst>
              <a:ext uri="{FF2B5EF4-FFF2-40B4-BE49-F238E27FC236}">
                <a16:creationId xmlns:a16="http://schemas.microsoft.com/office/drawing/2014/main" id="{7000E434-0281-489B-BEF6-150E5B095D9B}"/>
              </a:ext>
            </a:extLst>
          </p:cNvPr>
          <p:cNvGrpSpPr/>
          <p:nvPr/>
        </p:nvGrpSpPr>
        <p:grpSpPr>
          <a:xfrm>
            <a:off x="6048300" y="4383692"/>
            <a:ext cx="3095700" cy="1899734"/>
            <a:chOff x="6156176" y="4337578"/>
            <a:chExt cx="3095700" cy="189973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38CBFAF-B2A5-4960-9EF9-1284B55AE2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46" t="14011" r="6446" b="3796"/>
            <a:stretch/>
          </p:blipFill>
          <p:spPr>
            <a:xfrm>
              <a:off x="6855304" y="4337578"/>
              <a:ext cx="1848215" cy="1020368"/>
            </a:xfrm>
            <a:prstGeom prst="rect">
              <a:avLst/>
            </a:prstGeom>
          </p:spPr>
        </p:pic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id="{9C411818-44C0-415D-AF07-B34F37376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176" y="5529426"/>
              <a:ext cx="30957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cy-GB" sz="2000" b="1" dirty="0"/>
                <a:t>Ymatebion synhwyraidd anarferol </a:t>
              </a:r>
              <a:endParaRPr lang="en-GB" sz="2000" dirty="0"/>
            </a:p>
          </p:txBody>
        </p:sp>
      </p:grpSp>
      <p:grpSp>
        <p:nvGrpSpPr>
          <p:cNvPr id="6147" name="Group 6146">
            <a:extLst>
              <a:ext uri="{FF2B5EF4-FFF2-40B4-BE49-F238E27FC236}">
                <a16:creationId xmlns:a16="http://schemas.microsoft.com/office/drawing/2014/main" id="{8730C08A-FFBE-41FA-8BA4-69F35B0D252C}"/>
              </a:ext>
            </a:extLst>
          </p:cNvPr>
          <p:cNvGrpSpPr/>
          <p:nvPr/>
        </p:nvGrpSpPr>
        <p:grpSpPr>
          <a:xfrm>
            <a:off x="3315749" y="4138135"/>
            <a:ext cx="3095700" cy="2363734"/>
            <a:chOff x="3226543" y="4181355"/>
            <a:chExt cx="3095700" cy="2363734"/>
          </a:xfrm>
        </p:grpSpPr>
        <p:sp>
          <p:nvSpPr>
            <p:cNvPr id="26" name="Text Box 8">
              <a:extLst>
                <a:ext uri="{FF2B5EF4-FFF2-40B4-BE49-F238E27FC236}">
                  <a16:creationId xmlns:a16="http://schemas.microsoft.com/office/drawing/2014/main" id="{AE8EC3DE-E566-4548-837E-41F10FAF2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6543" y="5529426"/>
              <a:ext cx="30957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cy-GB" sz="2000" b="1" dirty="0"/>
                <a:t>Patrymau ymddygiad cyfyngedig, ailadroddus</a:t>
              </a:r>
              <a:endParaRPr lang="en-GB" sz="2000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D8FC9BB-44A6-4511-B51D-68748982D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09888">
              <a:off x="4180157" y="4181355"/>
              <a:ext cx="1332815" cy="1332815"/>
            </a:xfrm>
            <a:prstGeom prst="rect">
              <a:avLst/>
            </a:prstGeom>
          </p:spPr>
        </p:pic>
      </p:grpSp>
      <p:grpSp>
        <p:nvGrpSpPr>
          <p:cNvPr id="6149" name="Group 6148">
            <a:extLst>
              <a:ext uri="{FF2B5EF4-FFF2-40B4-BE49-F238E27FC236}">
                <a16:creationId xmlns:a16="http://schemas.microsoft.com/office/drawing/2014/main" id="{8BB5AEE3-4785-411C-88C4-0474D5DEA4D9}"/>
              </a:ext>
            </a:extLst>
          </p:cNvPr>
          <p:cNvGrpSpPr/>
          <p:nvPr/>
        </p:nvGrpSpPr>
        <p:grpSpPr>
          <a:xfrm>
            <a:off x="65215" y="4121062"/>
            <a:ext cx="3095700" cy="2731803"/>
            <a:chOff x="0" y="4121062"/>
            <a:chExt cx="3095700" cy="2731803"/>
          </a:xfrm>
        </p:grpSpPr>
        <p:sp>
          <p:nvSpPr>
            <p:cNvPr id="29" name="Text Box 8">
              <a:extLst>
                <a:ext uri="{FF2B5EF4-FFF2-40B4-BE49-F238E27FC236}">
                  <a16:creationId xmlns:a16="http://schemas.microsoft.com/office/drawing/2014/main" id="{7EA21163-F341-439A-BB4D-1365BA12F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529426"/>
              <a:ext cx="30957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b="1" dirty="0" err="1"/>
                <a:t>Diddordebau</a:t>
              </a:r>
              <a:r>
                <a:rPr lang="en-GB" sz="2000" b="1" dirty="0"/>
                <a:t> </a:t>
              </a:r>
              <a:r>
                <a:rPr lang="en-GB" sz="2000" b="1" dirty="0" err="1"/>
                <a:t>neu</a:t>
              </a:r>
              <a:r>
                <a:rPr lang="en-GB" sz="2000" b="1" dirty="0"/>
                <a:t> </a:t>
              </a:r>
              <a:r>
                <a:rPr lang="en-GB" sz="2000" b="1" dirty="0" err="1"/>
                <a:t>weithgareddau</a:t>
              </a:r>
              <a:r>
                <a:rPr lang="en-GB" sz="2000" b="1" dirty="0"/>
                <a:t> </a:t>
              </a:r>
              <a:r>
                <a:rPr lang="cy-GB" sz="2000" b="1" dirty="0"/>
                <a:t>cyfyngedig, ailadroddus</a:t>
              </a:r>
              <a:endParaRPr lang="en-GB" sz="2000" b="1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2DB842A-C805-4E52-B084-422201668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4121062"/>
              <a:ext cx="1352440" cy="135244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E839DC-E987-4B99-9B07-FB04CE92EA1E}"/>
              </a:ext>
            </a:extLst>
          </p:cNvPr>
          <p:cNvGrpSpPr/>
          <p:nvPr/>
        </p:nvGrpSpPr>
        <p:grpSpPr>
          <a:xfrm>
            <a:off x="5069263" y="1462885"/>
            <a:ext cx="3095700" cy="2205805"/>
            <a:chOff x="5004048" y="1462885"/>
            <a:chExt cx="3095700" cy="2205805"/>
          </a:xfrm>
        </p:grpSpPr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FC6032F4-BF49-43BD-9A58-4B3C856D6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048" y="2653027"/>
              <a:ext cx="30957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cy-GB" sz="2000" b="1" dirty="0"/>
                <a:t>Dychymyg Cymdeithasol a Hyblygrwydd Meddwl</a:t>
              </a:r>
              <a:endParaRPr lang="en-GB" sz="2000" dirty="0"/>
            </a:p>
          </p:txBody>
        </p:sp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4897701A-56B1-45F3-8AE3-5DDF770A927B}"/>
                </a:ext>
              </a:extLst>
            </p:cNvPr>
            <p:cNvSpPr/>
            <p:nvPr/>
          </p:nvSpPr>
          <p:spPr>
            <a:xfrm>
              <a:off x="5940152" y="1462885"/>
              <a:ext cx="1512168" cy="1024227"/>
            </a:xfrm>
            <a:prstGeom prst="cloudCallout">
              <a:avLst>
                <a:gd name="adj1" fmla="val -61146"/>
                <a:gd name="adj2" fmla="val 5785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DA0BB0-6DFB-4706-823C-D211DF90312D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34" name="Rounded Rectangle 6">
              <a:extLst>
                <a:ext uri="{FF2B5EF4-FFF2-40B4-BE49-F238E27FC236}">
                  <a16:creationId xmlns:a16="http://schemas.microsoft.com/office/drawing/2014/main" id="{2C7500F2-7FBF-4509-8B9E-7C749828685B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5" name="Title 2">
              <a:extLst>
                <a:ext uri="{FF2B5EF4-FFF2-40B4-BE49-F238E27FC236}">
                  <a16:creationId xmlns:a16="http://schemas.microsoft.com/office/drawing/2014/main" id="{D60504AD-647F-44B0-9D67-1F928155147A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Beth </a:t>
              </a:r>
              <a:r>
                <a:rPr lang="en-GB" sz="2400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yw</a:t>
              </a:r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Awtistiaeth</a:t>
              </a:r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5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ainbow matcher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932092"/>
      </a:accent1>
      <a:accent2>
        <a:srgbClr val="D31F29"/>
      </a:accent2>
      <a:accent3>
        <a:srgbClr val="D5953C"/>
      </a:accent3>
      <a:accent4>
        <a:srgbClr val="D9D721"/>
      </a:accent4>
      <a:accent5>
        <a:srgbClr val="70A33E"/>
      </a:accent5>
      <a:accent6>
        <a:srgbClr val="1A61A2"/>
      </a:accent6>
      <a:hlink>
        <a:srgbClr val="1A61A2"/>
      </a:hlink>
      <a:folHlink>
        <a:srgbClr val="70A33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D_x0020_4 xmlns="4c4b4a05-e67f-41ba-841a-d2b86b8dea1a"/>
    <ASD_x0020_3 xmlns="4c4b4a05-e67f-41ba-841a-d2b86b8dea1a"/>
    <_x0041_SD1 xmlns="4c4b4a05-e67f-41ba-841a-d2b86b8dea1a"/>
    <_x0041_SD2 xmlns="4c4b4a05-e67f-41ba-841a-d2b86b8dea1a"/>
    <Status xmlns="4c4b4a05-e67f-41ba-841a-d2b86b8dea1a" xsi:nil="true"/>
    <SharedWithUsers xmlns="6c50f7f4-66d8-485e-84df-f704837f8ff2">
      <UserInfo>
        <DisplayName>Frances Rees</DisplayName>
        <AccountId>304</AccountId>
        <AccountType/>
      </UserInfo>
      <UserInfo>
        <DisplayName>Tracy Hinton</DisplayName>
        <AccountId>54</AccountId>
        <AccountType/>
      </UserInfo>
      <UserInfo>
        <DisplayName>Sioned Thomas</DisplayName>
        <AccountId>303</AccountId>
        <AccountType/>
      </UserInfo>
    </SharedWithUser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A652FBAE78D346A790DAA5308633FC" ma:contentTypeVersion="18" ma:contentTypeDescription="Create a new document." ma:contentTypeScope="" ma:versionID="5819e9c50b8f52ef2e4ca98df5cc387b">
  <xsd:schema xmlns:xsd="http://www.w3.org/2001/XMLSchema" xmlns:xs="http://www.w3.org/2001/XMLSchema" xmlns:p="http://schemas.microsoft.com/office/2006/metadata/properties" xmlns:ns2="4c4b4a05-e67f-41ba-841a-d2b86b8dea1a" xmlns:ns3="6c50f7f4-66d8-485e-84df-f704837f8ff2" targetNamespace="http://schemas.microsoft.com/office/2006/metadata/properties" ma:root="true" ma:fieldsID="0284f3d1af0ab482250e4302df903757" ns2:_="" ns3:_="">
    <xsd:import namespace="4c4b4a05-e67f-41ba-841a-d2b86b8dea1a"/>
    <xsd:import namespace="6c50f7f4-66d8-485e-84df-f704837f8f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x0041_SD1" minOccurs="0"/>
                <xsd:element ref="ns2:_x0041_SD2" minOccurs="0"/>
                <xsd:element ref="ns2:ASD_x0020_3" minOccurs="0"/>
                <xsd:element ref="ns2:ASD_x0020_4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Statu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b4a05-e67f-41ba-841a-d2b86b8de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_x0041_SD1" ma:index="10" nillable="true" ma:displayName="ASD1" ma:internalName="_x0041_SD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on't know"/>
                    <xsd:enumeration value="delete"/>
                    <xsd:enumeration value="area or region doc"/>
                    <xsd:enumeration value="assessment and diagnosis children"/>
                    <xsd:enumeration value="autism bill"/>
                    <xsd:enumeration value="best practice"/>
                    <xsd:enumeration value="CMS"/>
                    <xsd:enumeration value="employment"/>
                    <xsd:enumeration value="finance"/>
                    <xsd:enumeration value="image"/>
                    <xsd:enumeration value="integrated autism service"/>
                    <xsd:enumeration value="LIN"/>
                    <xsd:enumeration value="NOMS"/>
                    <xsd:enumeration value="team docs"/>
                    <xsd:enumeration value="training/ presentation"/>
                    <xsd:enumeration value="translation"/>
                    <xsd:enumeration value="research"/>
                    <xsd:enumeration value="website"/>
                    <xsd:enumeration value="WG official docs"/>
                  </xsd:restriction>
                </xsd:simpleType>
              </xsd:element>
            </xsd:sequence>
          </xsd:extension>
        </xsd:complexContent>
      </xsd:complexType>
    </xsd:element>
    <xsd:element name="_x0041_SD2" ma:index="11" nillable="true" ma:displayName="ASD2" ma:description="area or health board" ma:internalName="_x0041_SD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MU HB"/>
                    <xsd:enumeration value="Aneurin Bevan"/>
                    <xsd:enumeration value="Anglesey"/>
                    <xsd:enumeration value="Betsi Cadwallader"/>
                    <xsd:enumeration value="Blaenau Gwent"/>
                    <xsd:enumeration value="Bridgend"/>
                    <xsd:enumeration value="Caerphilly"/>
                    <xsd:enumeration value="Cardiff"/>
                    <xsd:enumeration value="Cardiff Vale HB"/>
                    <xsd:enumeration value="Carms"/>
                    <xsd:enumeration value="Ceredigion"/>
                    <xsd:enumeration value="Conwy"/>
                    <xsd:enumeration value="Cwm Taf"/>
                    <xsd:enumeration value="Denbighshire"/>
                    <xsd:enumeration value="Flintshire"/>
                    <xsd:enumeration value="Gwynedd"/>
                    <xsd:enumeration value="Hywel Dda"/>
                    <xsd:enumeration value="Merthyr"/>
                    <xsd:enumeration value="Monmouthshire"/>
                    <xsd:enumeration value="Newport"/>
                    <xsd:enumeration value="NPT"/>
                    <xsd:enumeration value="Pembs"/>
                    <xsd:enumeration value="Powys"/>
                    <xsd:enumeration value="Powys HB"/>
                    <xsd:enumeration value="RCT"/>
                    <xsd:enumeration value="Swansea"/>
                    <xsd:enumeration value="Torfaen"/>
                    <xsd:enumeration value="VoG"/>
                    <xsd:enumeration value="WG"/>
                    <xsd:enumeration value="WLGA"/>
                    <xsd:enumeration value="Wrexham"/>
                  </xsd:restriction>
                </xsd:simpleType>
              </xsd:element>
            </xsd:sequence>
          </xsd:extension>
        </xsd:complexContent>
      </xsd:complexType>
    </xsd:element>
    <xsd:element name="ASD_x0020_3" ma:index="12" nillable="true" ma:displayName="ASD 3" ma:description="schemes and web areas" ma:internalName="ASD_x0020_3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D aware"/>
                    <xsd:enumeration value="can you see me"/>
                    <xsd:enumeration value="Clinician toolkit ADHD child"/>
                    <xsd:enumeration value="Clinician toolkit ASD adult"/>
                    <xsd:enumeration value="Clinician toolkit ASD child"/>
                    <xsd:enumeration value="CMS"/>
                    <xsd:enumeration value="emergency services"/>
                    <xsd:enumeration value="further education"/>
                    <xsd:enumeration value="growing with autism"/>
                    <xsd:enumeration value="health and social care"/>
                    <xsd:enumeration value="housing"/>
                    <xsd:enumeration value="IAS"/>
                    <xsd:enumeration value="LA pages"/>
                    <xsd:enumeration value="learning with autism"/>
                    <xsd:enumeration value="leisure"/>
                    <xsd:enumeration value="living with autism"/>
                    <xsd:enumeration value="Mental Health"/>
                    <xsd:enumeration value="Practitioner toolkit ADHD adult"/>
                    <xsd:enumeration value="Practitioner toolkit ASD Adult"/>
                    <xsd:enumeration value="Practitioner toolkit ASD child"/>
                    <xsd:enumeration value="secure area"/>
                    <xsd:enumeration value="service directory"/>
                    <xsd:enumeration value="Strategy area"/>
                    <xsd:enumeration value="training directory"/>
                    <xsd:enumeration value="working with autism"/>
                  </xsd:restriction>
                </xsd:simpleType>
              </xsd:element>
            </xsd:sequence>
          </xsd:extension>
        </xsd:complexContent>
      </xsd:complexType>
    </xsd:element>
    <xsd:element name="ASD_x0020_4" ma:index="13" nillable="true" ma:displayName="ASD 4" ma:description="IAS sub categories" ma:internalName="ASD_x0020_4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ata collection"/>
                    <xsd:enumeration value="ISPs"/>
                    <xsd:enumeration value="newsletters"/>
                    <xsd:enumeration value="presentations"/>
                    <xsd:enumeration value="reporting"/>
                    <xsd:enumeration value="template documents"/>
                  </xsd:restriction>
                </xsd:simpleType>
              </xsd:element>
            </xsd:sequence>
          </xsd:extension>
        </xsd:complexContent>
      </xsd:complex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Status" ma:index="18" nillable="true" ma:displayName="ASD 5" ma:format="Dropdown" ma:internalName="Status">
      <xsd:simpleType>
        <xsd:restriction base="dms:Choice">
          <xsd:enumeration value="Draft"/>
          <xsd:enumeration value="Final"/>
        </xsd:restriction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0f7f4-66d8-485e-84df-f704837f8ff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16DAA6-92C5-41D9-98C6-92B4A0CAE3E8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F6E27D77-EAA7-49DF-A1AB-349876E189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A7AE1E-F3D5-4A95-90A9-DE81DFAD9381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4c4b4a05-e67f-41ba-841a-d2b86b8dea1a"/>
    <ds:schemaRef ds:uri="http://purl.org/dc/elements/1.1/"/>
    <ds:schemaRef ds:uri="http://schemas.microsoft.com/office/2006/metadata/properties"/>
    <ds:schemaRef ds:uri="6c50f7f4-66d8-485e-84df-f704837f8ff2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9A3621C4-910F-42C2-AD94-5C2675134C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b4a05-e67f-41ba-841a-d2b86b8dea1a"/>
    <ds:schemaRef ds:uri="6c50f7f4-66d8-485e-84df-f704837f8f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2095</Words>
  <Application>Microsoft Office PowerPoint</Application>
  <PresentationFormat>On-screen Show (4:3)</PresentationFormat>
  <Paragraphs>299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 Cefnogi pobl awtistig mewn cyflogaeth </vt:lpstr>
      <vt:lpstr>PowerPoint Presentation</vt:lpstr>
      <vt:lpstr>PowerPoint Presentation</vt:lpstr>
      <vt:lpstr>PowerPoint Presentation</vt:lpstr>
      <vt:lpstr>Pam cyflogi unigolyn awtistig?</vt:lpstr>
      <vt:lpstr>PowerPoint Presentation</vt:lpstr>
      <vt:lpstr>Mae nifer o oedolion yn parhau heb ddiagnosis   mae hyn yn arbennig o wir am ferched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Diddordebau Arbennig</vt:lpstr>
      <vt:lpstr>  Addasiadau rhesymol i weithwyr awtistig  </vt:lpstr>
      <vt:lpstr> </vt:lpstr>
      <vt:lpstr>PowerPoint Presentation</vt:lpstr>
      <vt:lpstr>PowerPoint Presentation</vt:lpstr>
      <vt:lpstr>Addasiadau i gynefino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Autism</dc:title>
  <dc:creator>Frances Rees</dc:creator>
  <cp:lastModifiedBy>Tracy</cp:lastModifiedBy>
  <cp:revision>46</cp:revision>
  <dcterms:created xsi:type="dcterms:W3CDTF">2020-08-17T13:43:26Z</dcterms:created>
  <dcterms:modified xsi:type="dcterms:W3CDTF">2020-09-25T15:57:30Z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-DOC-ID">
    <vt:lpwstr>8e0d569b1e8c4bfa91a4ed0aa511f0a0</vt:lpwstr>
  </property>
  <property fmtid="{D5CDD505-2E9C-101B-9397-08002B2CF9AE}" pid="3" name="SW-CLASSIFICATION-ID">
    <vt:lpwstr>OfficialLabel</vt:lpwstr>
  </property>
  <property fmtid="{D5CDD505-2E9C-101B-9397-08002B2CF9AE}" pid="4" name="SW-CLASSIFIED-BY">
    <vt:lpwstr>catrin.meleri.roberts@conwy.gov.uk</vt:lpwstr>
  </property>
  <property fmtid="{D5CDD505-2E9C-101B-9397-08002B2CF9AE}" pid="5" name="SW-CLASSIFICATION-DATE">
    <vt:lpwstr>2020-09-02T15:06:26.2195975Z</vt:lpwstr>
  </property>
  <property fmtid="{D5CDD505-2E9C-101B-9397-08002B2CF9AE}" pid="6" name="SW-META-DATA">
    <vt:lpwstr>!!!EGSTAMP:6153e670-182e-4ac4-86db-6bc520f0a05b:OfficialLabel;S=0;DESCRIPTION=Non-Sensitive!!!</vt:lpwstr>
  </property>
  <property fmtid="{D5CDD505-2E9C-101B-9397-08002B2CF9AE}" pid="7" name="SW-CLASSIFY-HEADER">
    <vt:lpwstr/>
  </property>
  <property fmtid="{D5CDD505-2E9C-101B-9397-08002B2CF9AE}" pid="8" name="SW-CLASSIFY-FOOTER">
    <vt:lpwstr/>
  </property>
  <property fmtid="{D5CDD505-2E9C-101B-9397-08002B2CF9AE}" pid="9" name="SW-CLASSIFY-WATERMARK">
    <vt:lpwstr/>
  </property>
</Properties>
</file>