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4"/>
  </p:notesMasterIdLst>
  <p:handoutMasterIdLst>
    <p:handoutMasterId r:id="rId25"/>
  </p:handoutMasterIdLst>
  <p:sldIdLst>
    <p:sldId id="256" r:id="rId6"/>
    <p:sldId id="308" r:id="rId7"/>
    <p:sldId id="284" r:id="rId8"/>
    <p:sldId id="533" r:id="rId9"/>
    <p:sldId id="335" r:id="rId10"/>
    <p:sldId id="542" r:id="rId11"/>
    <p:sldId id="261" r:id="rId12"/>
    <p:sldId id="285" r:id="rId13"/>
    <p:sldId id="287" r:id="rId14"/>
    <p:sldId id="272" r:id="rId15"/>
    <p:sldId id="269" r:id="rId16"/>
    <p:sldId id="277" r:id="rId17"/>
    <p:sldId id="278" r:id="rId18"/>
    <p:sldId id="279" r:id="rId19"/>
    <p:sldId id="283" r:id="rId20"/>
    <p:sldId id="543" r:id="rId21"/>
    <p:sldId id="271" r:id="rId22"/>
    <p:sldId id="541" r:id="rId23"/>
  </p:sldIdLst>
  <p:sldSz cx="9144000" cy="6858000" type="screen4x3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ndy Thomas" initials="WT" lastIdx="1" clrIdx="0">
    <p:extLst>
      <p:ext uri="{19B8F6BF-5375-455C-9EA6-DF929625EA0E}">
        <p15:presenceInfo xmlns:p15="http://schemas.microsoft.com/office/powerpoint/2012/main" userId="S::wendy.thomas@wlga.gov.uk::106d338f-cb59-408a-94a5-2e7e42e263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62A2"/>
    <a:srgbClr val="D41F29"/>
    <a:srgbClr val="70A43E"/>
    <a:srgbClr val="D5963C"/>
    <a:srgbClr val="DAD821"/>
    <a:srgbClr val="00CC66"/>
    <a:srgbClr val="336600"/>
    <a:srgbClr val="33CC33"/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1"/>
    <p:restoredTop sz="94486" autoAdjust="0"/>
  </p:normalViewPr>
  <p:slideViewPr>
    <p:cSldViewPr>
      <p:cViewPr varScale="1">
        <p:scale>
          <a:sx n="80" d="100"/>
          <a:sy n="80" d="100"/>
        </p:scale>
        <p:origin x="696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219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cy" userId="2e09a066-2f63-4b4c-99ad-7e038345d260" providerId="ADAL" clId="{5212BB83-CBAD-475D-A4CF-29DB5FD45E40}"/>
    <pc:docChg chg="modSld">
      <pc:chgData name="Tracy" userId="2e09a066-2f63-4b4c-99ad-7e038345d260" providerId="ADAL" clId="{5212BB83-CBAD-475D-A4CF-29DB5FD45E40}" dt="2020-09-25T15:58:17.854" v="1" actId="255"/>
      <pc:docMkLst>
        <pc:docMk/>
      </pc:docMkLst>
      <pc:sldChg chg="modSp mod">
        <pc:chgData name="Tracy" userId="2e09a066-2f63-4b4c-99ad-7e038345d260" providerId="ADAL" clId="{5212BB83-CBAD-475D-A4CF-29DB5FD45E40}" dt="2020-09-25T15:26:40.764" v="0" actId="108"/>
        <pc:sldMkLst>
          <pc:docMk/>
          <pc:sldMk cId="3659150485" sldId="256"/>
        </pc:sldMkLst>
        <pc:spChg chg="mod">
          <ac:chgData name="Tracy" userId="2e09a066-2f63-4b4c-99ad-7e038345d260" providerId="ADAL" clId="{5212BB83-CBAD-475D-A4CF-29DB5FD45E40}" dt="2020-09-25T15:26:40.764" v="0" actId="108"/>
          <ac:spMkLst>
            <pc:docMk/>
            <pc:sldMk cId="3659150485" sldId="256"/>
            <ac:spMk id="9" creationId="{51F30401-407C-43FE-A621-3C1ECE83EDF5}"/>
          </ac:spMkLst>
        </pc:spChg>
      </pc:sldChg>
      <pc:sldChg chg="modSp mod">
        <pc:chgData name="Tracy" userId="2e09a066-2f63-4b4c-99ad-7e038345d260" providerId="ADAL" clId="{5212BB83-CBAD-475D-A4CF-29DB5FD45E40}" dt="2020-09-25T15:58:17.854" v="1" actId="255"/>
        <pc:sldMkLst>
          <pc:docMk/>
          <pc:sldMk cId="3056352921" sldId="308"/>
        </pc:sldMkLst>
        <pc:spChg chg="mod">
          <ac:chgData name="Tracy" userId="2e09a066-2f63-4b4c-99ad-7e038345d260" providerId="ADAL" clId="{5212BB83-CBAD-475D-A4CF-29DB5FD45E40}" dt="2020-09-25T15:58:17.854" v="1" actId="255"/>
          <ac:spMkLst>
            <pc:docMk/>
            <pc:sldMk cId="3056352921" sldId="308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CFCADF-E93A-4CAE-BF88-16A9CD702220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E299CF95-A2BC-40A1-A52E-4ED552701560}">
      <dgm:prSet phldrT="[Text]"/>
      <dgm:spPr/>
      <dgm:t>
        <a:bodyPr/>
        <a:lstStyle/>
        <a:p>
          <a:r>
            <a:rPr lang="en-GB" dirty="0" err="1"/>
            <a:t>Hoffi</a:t>
          </a:r>
          <a:r>
            <a:rPr lang="en-GB" dirty="0"/>
            <a:t> </a:t>
          </a:r>
          <a:r>
            <a:rPr lang="en-GB" dirty="0" err="1"/>
            <a:t>rheolwaith</a:t>
          </a:r>
          <a:r>
            <a:rPr lang="en-GB" dirty="0"/>
            <a:t> / </a:t>
          </a:r>
          <a:r>
            <a:rPr lang="en-GB" dirty="0" err="1"/>
            <a:t>arferion</a:t>
          </a:r>
          <a:r>
            <a:rPr lang="en-GB" dirty="0"/>
            <a:t> </a:t>
          </a:r>
          <a:r>
            <a:rPr lang="en-GB" dirty="0" err="1"/>
            <a:t>rhagweladwy</a:t>
          </a:r>
          <a:r>
            <a:rPr lang="en-GB" dirty="0"/>
            <a:t> </a:t>
          </a:r>
        </a:p>
      </dgm:t>
    </dgm:pt>
    <dgm:pt modelId="{02B9D27B-1300-4D29-892F-6ECDF15B09F2}" type="parTrans" cxnId="{1C8C8CB1-FE0A-4D1B-A98F-1D2107349A0F}">
      <dgm:prSet/>
      <dgm:spPr/>
      <dgm:t>
        <a:bodyPr/>
        <a:lstStyle/>
        <a:p>
          <a:endParaRPr lang="en-GB"/>
        </a:p>
      </dgm:t>
    </dgm:pt>
    <dgm:pt modelId="{D939AF9D-2175-4F94-986B-08E5293FF903}" type="sibTrans" cxnId="{1C8C8CB1-FE0A-4D1B-A98F-1D2107349A0F}">
      <dgm:prSet/>
      <dgm:spPr/>
      <dgm:t>
        <a:bodyPr/>
        <a:lstStyle/>
        <a:p>
          <a:endParaRPr lang="en-GB"/>
        </a:p>
      </dgm:t>
    </dgm:pt>
    <dgm:pt modelId="{D2EF8321-261A-4937-9DDA-B25912BCC9BA}">
      <dgm:prSet phldrT="[Text]"/>
      <dgm:spPr/>
      <dgm:t>
        <a:bodyPr/>
        <a:lstStyle/>
        <a:p>
          <a:r>
            <a:rPr lang="en-GB" dirty="0" err="1"/>
            <a:t>Problemau</a:t>
          </a:r>
          <a:r>
            <a:rPr lang="en-GB" dirty="0"/>
            <a:t> </a:t>
          </a:r>
          <a:r>
            <a:rPr lang="en-GB" dirty="0" err="1"/>
            <a:t>synhwyraidd</a:t>
          </a:r>
          <a:endParaRPr lang="en-GB" dirty="0"/>
        </a:p>
      </dgm:t>
    </dgm:pt>
    <dgm:pt modelId="{904BE53B-D6B4-4CD3-AE05-7CADF9F6355A}" type="parTrans" cxnId="{B1A2630B-BC9D-4B3B-B0EA-756EDF2EB8ED}">
      <dgm:prSet/>
      <dgm:spPr/>
      <dgm:t>
        <a:bodyPr/>
        <a:lstStyle/>
        <a:p>
          <a:endParaRPr lang="en-GB"/>
        </a:p>
      </dgm:t>
    </dgm:pt>
    <dgm:pt modelId="{F3F1A9FB-A39B-445D-A736-9185D0614793}" type="sibTrans" cxnId="{B1A2630B-BC9D-4B3B-B0EA-756EDF2EB8ED}">
      <dgm:prSet/>
      <dgm:spPr/>
      <dgm:t>
        <a:bodyPr/>
        <a:lstStyle/>
        <a:p>
          <a:endParaRPr lang="en-GB"/>
        </a:p>
      </dgm:t>
    </dgm:pt>
    <dgm:pt modelId="{7C4D7D3A-0719-47A4-9DFA-D2A90051CA9C}">
      <dgm:prSet phldrT="[Text]"/>
      <dgm:spPr/>
      <dgm:t>
        <a:bodyPr/>
        <a:lstStyle/>
        <a:p>
          <a:r>
            <a:rPr lang="en-GB" dirty="0" err="1"/>
            <a:t>Diddordebau</a:t>
          </a:r>
          <a:r>
            <a:rPr lang="en-GB" dirty="0"/>
            <a:t> </a:t>
          </a:r>
          <a:r>
            <a:rPr lang="en-GB" dirty="0" err="1"/>
            <a:t>arbennig</a:t>
          </a:r>
          <a:endParaRPr lang="en-GB" dirty="0"/>
        </a:p>
      </dgm:t>
    </dgm:pt>
    <dgm:pt modelId="{B68F2338-5052-438B-A538-D43C198AD12D}" type="parTrans" cxnId="{80EE2525-C28C-4D2D-AB61-80F5DEA9CEE9}">
      <dgm:prSet/>
      <dgm:spPr/>
      <dgm:t>
        <a:bodyPr/>
        <a:lstStyle/>
        <a:p>
          <a:endParaRPr lang="en-GB"/>
        </a:p>
      </dgm:t>
    </dgm:pt>
    <dgm:pt modelId="{B04542FA-4A7B-412D-B581-4BB7A06FD5C7}" type="sibTrans" cxnId="{80EE2525-C28C-4D2D-AB61-80F5DEA9CEE9}">
      <dgm:prSet/>
      <dgm:spPr/>
      <dgm:t>
        <a:bodyPr/>
        <a:lstStyle/>
        <a:p>
          <a:endParaRPr lang="en-GB"/>
        </a:p>
      </dgm:t>
    </dgm:pt>
    <dgm:pt modelId="{5B418AC7-A254-44E7-A96A-8EEEA24E0005}">
      <dgm:prSet phldrT="[Text]"/>
      <dgm:spPr/>
      <dgm:t>
        <a:bodyPr/>
        <a:lstStyle/>
        <a:p>
          <a:pPr algn="l"/>
          <a:r>
            <a:rPr lang="en-GB" dirty="0" err="1"/>
            <a:t>Cyflyrau</a:t>
          </a:r>
          <a:r>
            <a:rPr lang="en-GB" dirty="0"/>
            <a:t> </a:t>
          </a:r>
          <a:r>
            <a:rPr lang="en-GB" dirty="0" err="1"/>
            <a:t>eraill</a:t>
          </a:r>
          <a:r>
            <a:rPr lang="en-GB" dirty="0"/>
            <a:t> </a:t>
          </a:r>
          <a:r>
            <a:rPr lang="en-GB" dirty="0" err="1"/>
            <a:t>gydag</a:t>
          </a:r>
          <a:r>
            <a:rPr lang="en-GB" dirty="0"/>
            <a:t> </a:t>
          </a:r>
          <a:r>
            <a:rPr lang="en-GB" dirty="0" err="1"/>
            <a:t>Awtistiaeth</a:t>
          </a:r>
          <a:r>
            <a:rPr lang="en-GB" dirty="0"/>
            <a:t>                       (</a:t>
          </a:r>
          <a:r>
            <a:rPr lang="en-GB" dirty="0" err="1"/>
            <a:t>e.e</a:t>
          </a:r>
          <a:r>
            <a:rPr lang="en-GB" dirty="0"/>
            <a:t>. ADHD </a:t>
          </a:r>
          <a:r>
            <a:rPr lang="en-GB" dirty="0" err="1"/>
            <a:t>neu</a:t>
          </a:r>
          <a:r>
            <a:rPr lang="en-GB" dirty="0"/>
            <a:t> </a:t>
          </a:r>
          <a:r>
            <a:rPr lang="en-GB" dirty="0" err="1"/>
            <a:t>orbryder</a:t>
          </a:r>
          <a:r>
            <a:rPr lang="en-GB" dirty="0"/>
            <a:t>) </a:t>
          </a:r>
        </a:p>
      </dgm:t>
    </dgm:pt>
    <dgm:pt modelId="{F5ADA400-997F-4ED1-85EF-DA56D7E0CC4A}" type="parTrans" cxnId="{7F1319F9-8DE0-4E4D-AEB6-A9C8FD9214D3}">
      <dgm:prSet/>
      <dgm:spPr/>
      <dgm:t>
        <a:bodyPr/>
        <a:lstStyle/>
        <a:p>
          <a:endParaRPr lang="en-GB"/>
        </a:p>
      </dgm:t>
    </dgm:pt>
    <dgm:pt modelId="{052EBDE2-F9F0-4252-A78B-F4AEA9B5BB63}" type="sibTrans" cxnId="{7F1319F9-8DE0-4E4D-AEB6-A9C8FD9214D3}">
      <dgm:prSet/>
      <dgm:spPr/>
      <dgm:t>
        <a:bodyPr/>
        <a:lstStyle/>
        <a:p>
          <a:endParaRPr lang="en-GB"/>
        </a:p>
      </dgm:t>
    </dgm:pt>
    <dgm:pt modelId="{9E1B685E-4CB7-4D6D-9BF3-9C386570228F}">
      <dgm:prSet phldrT="[Text]"/>
      <dgm:spPr/>
      <dgm:t>
        <a:bodyPr/>
        <a:lstStyle/>
        <a:p>
          <a:r>
            <a:rPr lang="en-GB" dirty="0" err="1"/>
            <a:t>Ymddygiadau</a:t>
          </a:r>
          <a:r>
            <a:rPr lang="en-GB" dirty="0"/>
            <a:t> </a:t>
          </a:r>
          <a:r>
            <a:rPr lang="en-GB" dirty="0" err="1"/>
            <a:t>ailadroddus</a:t>
          </a:r>
          <a:endParaRPr lang="en-GB" dirty="0"/>
        </a:p>
      </dgm:t>
    </dgm:pt>
    <dgm:pt modelId="{E1153984-4F3E-42F1-8D70-52FD28EF957C}" type="parTrans" cxnId="{7FDF9A93-C243-4AE5-A8C5-82F0EDC38819}">
      <dgm:prSet/>
      <dgm:spPr/>
      <dgm:t>
        <a:bodyPr/>
        <a:lstStyle/>
        <a:p>
          <a:endParaRPr lang="en-GB"/>
        </a:p>
      </dgm:t>
    </dgm:pt>
    <dgm:pt modelId="{E27FE573-60DC-4926-ADB5-16B69AC13182}" type="sibTrans" cxnId="{7FDF9A93-C243-4AE5-A8C5-82F0EDC38819}">
      <dgm:prSet/>
      <dgm:spPr/>
      <dgm:t>
        <a:bodyPr/>
        <a:lstStyle/>
        <a:p>
          <a:endParaRPr lang="en-GB"/>
        </a:p>
      </dgm:t>
    </dgm:pt>
    <dgm:pt modelId="{32092880-014D-4567-A736-4A5B7CB6AC66}" type="pres">
      <dgm:prSet presAssocID="{C1CFCADF-E93A-4CAE-BF88-16A9CD702220}" presName="Name0" presStyleCnt="0">
        <dgm:presLayoutVars>
          <dgm:chMax val="7"/>
          <dgm:chPref val="7"/>
          <dgm:dir/>
        </dgm:presLayoutVars>
      </dgm:prSet>
      <dgm:spPr/>
    </dgm:pt>
    <dgm:pt modelId="{10BAF098-A71F-4D4B-AB52-629D1FEBA41B}" type="pres">
      <dgm:prSet presAssocID="{C1CFCADF-E93A-4CAE-BF88-16A9CD702220}" presName="Name1" presStyleCnt="0"/>
      <dgm:spPr/>
    </dgm:pt>
    <dgm:pt modelId="{161B8583-18F2-4888-B959-6479D84FCD6A}" type="pres">
      <dgm:prSet presAssocID="{C1CFCADF-E93A-4CAE-BF88-16A9CD702220}" presName="cycle" presStyleCnt="0"/>
      <dgm:spPr/>
    </dgm:pt>
    <dgm:pt modelId="{6B960770-0736-4FAE-AC7F-1C9D894ACD39}" type="pres">
      <dgm:prSet presAssocID="{C1CFCADF-E93A-4CAE-BF88-16A9CD702220}" presName="srcNode" presStyleLbl="node1" presStyleIdx="0" presStyleCnt="5"/>
      <dgm:spPr/>
    </dgm:pt>
    <dgm:pt modelId="{374AF7CF-D71B-450C-A05C-E3FD0722A56F}" type="pres">
      <dgm:prSet presAssocID="{C1CFCADF-E93A-4CAE-BF88-16A9CD702220}" presName="conn" presStyleLbl="parChTrans1D2" presStyleIdx="0" presStyleCnt="1"/>
      <dgm:spPr/>
    </dgm:pt>
    <dgm:pt modelId="{657B6395-3F40-4DA2-A5C3-58D6020F4B23}" type="pres">
      <dgm:prSet presAssocID="{C1CFCADF-E93A-4CAE-BF88-16A9CD702220}" presName="extraNode" presStyleLbl="node1" presStyleIdx="0" presStyleCnt="5"/>
      <dgm:spPr/>
    </dgm:pt>
    <dgm:pt modelId="{9853BBF2-B6F1-4EDC-B149-ABC6E456CDF5}" type="pres">
      <dgm:prSet presAssocID="{C1CFCADF-E93A-4CAE-BF88-16A9CD702220}" presName="dstNode" presStyleLbl="node1" presStyleIdx="0" presStyleCnt="5"/>
      <dgm:spPr/>
    </dgm:pt>
    <dgm:pt modelId="{D8EDFD0C-DDCD-4B31-A50F-8F7439D96C14}" type="pres">
      <dgm:prSet presAssocID="{E299CF95-A2BC-40A1-A52E-4ED552701560}" presName="text_1" presStyleLbl="node1" presStyleIdx="0" presStyleCnt="5">
        <dgm:presLayoutVars>
          <dgm:bulletEnabled val="1"/>
        </dgm:presLayoutVars>
      </dgm:prSet>
      <dgm:spPr/>
    </dgm:pt>
    <dgm:pt modelId="{29F4E0BC-F767-4060-9B49-164705BC8E84}" type="pres">
      <dgm:prSet presAssocID="{E299CF95-A2BC-40A1-A52E-4ED552701560}" presName="accent_1" presStyleCnt="0"/>
      <dgm:spPr/>
    </dgm:pt>
    <dgm:pt modelId="{02EA8F86-52C7-4573-812C-C712E60FB0E4}" type="pres">
      <dgm:prSet presAssocID="{E299CF95-A2BC-40A1-A52E-4ED552701560}" presName="accentRepeatNode" presStyleLbl="solidFgAcc1" presStyleIdx="0" presStyleCnt="5"/>
      <dgm:spPr/>
    </dgm:pt>
    <dgm:pt modelId="{44224ED4-D7AC-496A-AA1A-A8126A7684C1}" type="pres">
      <dgm:prSet presAssocID="{D2EF8321-261A-4937-9DDA-B25912BCC9BA}" presName="text_2" presStyleLbl="node1" presStyleIdx="1" presStyleCnt="5">
        <dgm:presLayoutVars>
          <dgm:bulletEnabled val="1"/>
        </dgm:presLayoutVars>
      </dgm:prSet>
      <dgm:spPr/>
    </dgm:pt>
    <dgm:pt modelId="{2D993E3B-10A8-4B60-A1A2-CA75547CCC82}" type="pres">
      <dgm:prSet presAssocID="{D2EF8321-261A-4937-9DDA-B25912BCC9BA}" presName="accent_2" presStyleCnt="0"/>
      <dgm:spPr/>
    </dgm:pt>
    <dgm:pt modelId="{C891AA19-736C-4EC6-BF4F-50BBACDAC395}" type="pres">
      <dgm:prSet presAssocID="{D2EF8321-261A-4937-9DDA-B25912BCC9BA}" presName="accentRepeatNode" presStyleLbl="solidFgAcc1" presStyleIdx="1" presStyleCnt="5"/>
      <dgm:spPr/>
    </dgm:pt>
    <dgm:pt modelId="{CE7D1B19-D7B1-477C-B7F5-94D92FFD7599}" type="pres">
      <dgm:prSet presAssocID="{7C4D7D3A-0719-47A4-9DFA-D2A90051CA9C}" presName="text_3" presStyleLbl="node1" presStyleIdx="2" presStyleCnt="5">
        <dgm:presLayoutVars>
          <dgm:bulletEnabled val="1"/>
        </dgm:presLayoutVars>
      </dgm:prSet>
      <dgm:spPr/>
    </dgm:pt>
    <dgm:pt modelId="{3C7DE94B-F48C-4A7E-A755-1C7690EE1AB8}" type="pres">
      <dgm:prSet presAssocID="{7C4D7D3A-0719-47A4-9DFA-D2A90051CA9C}" presName="accent_3" presStyleCnt="0"/>
      <dgm:spPr/>
    </dgm:pt>
    <dgm:pt modelId="{C3A1C226-F6CE-435C-8773-6C073FF4910F}" type="pres">
      <dgm:prSet presAssocID="{7C4D7D3A-0719-47A4-9DFA-D2A90051CA9C}" presName="accentRepeatNode" presStyleLbl="solidFgAcc1" presStyleIdx="2" presStyleCnt="5"/>
      <dgm:spPr/>
    </dgm:pt>
    <dgm:pt modelId="{A19A76A9-153E-4E57-AD46-C8D1107958DF}" type="pres">
      <dgm:prSet presAssocID="{9E1B685E-4CB7-4D6D-9BF3-9C386570228F}" presName="text_4" presStyleLbl="node1" presStyleIdx="3" presStyleCnt="5">
        <dgm:presLayoutVars>
          <dgm:bulletEnabled val="1"/>
        </dgm:presLayoutVars>
      </dgm:prSet>
      <dgm:spPr/>
    </dgm:pt>
    <dgm:pt modelId="{E3FFC9CE-BBE4-4771-B4F9-6917C060059E}" type="pres">
      <dgm:prSet presAssocID="{9E1B685E-4CB7-4D6D-9BF3-9C386570228F}" presName="accent_4" presStyleCnt="0"/>
      <dgm:spPr/>
    </dgm:pt>
    <dgm:pt modelId="{461AF270-6285-4D38-9676-E6ECBF0D2D61}" type="pres">
      <dgm:prSet presAssocID="{9E1B685E-4CB7-4D6D-9BF3-9C386570228F}" presName="accentRepeatNode" presStyleLbl="solidFgAcc1" presStyleIdx="3" presStyleCnt="5"/>
      <dgm:spPr/>
    </dgm:pt>
    <dgm:pt modelId="{559144BE-D66C-40F6-845E-C65AFD87C101}" type="pres">
      <dgm:prSet presAssocID="{5B418AC7-A254-44E7-A96A-8EEEA24E0005}" presName="text_5" presStyleLbl="node1" presStyleIdx="4" presStyleCnt="5">
        <dgm:presLayoutVars>
          <dgm:bulletEnabled val="1"/>
        </dgm:presLayoutVars>
      </dgm:prSet>
      <dgm:spPr/>
    </dgm:pt>
    <dgm:pt modelId="{E4772C7B-44D9-444E-8577-DD2ABE165211}" type="pres">
      <dgm:prSet presAssocID="{5B418AC7-A254-44E7-A96A-8EEEA24E0005}" presName="accent_5" presStyleCnt="0"/>
      <dgm:spPr/>
    </dgm:pt>
    <dgm:pt modelId="{0FCBA3E8-4EFB-4985-878B-96AB9EDC93AE}" type="pres">
      <dgm:prSet presAssocID="{5B418AC7-A254-44E7-A96A-8EEEA24E0005}" presName="accentRepeatNode" presStyleLbl="solidFgAcc1" presStyleIdx="4" presStyleCnt="5"/>
      <dgm:spPr/>
    </dgm:pt>
  </dgm:ptLst>
  <dgm:cxnLst>
    <dgm:cxn modelId="{B1A2630B-BC9D-4B3B-B0EA-756EDF2EB8ED}" srcId="{C1CFCADF-E93A-4CAE-BF88-16A9CD702220}" destId="{D2EF8321-261A-4937-9DDA-B25912BCC9BA}" srcOrd="1" destOrd="0" parTransId="{904BE53B-D6B4-4CD3-AE05-7CADF9F6355A}" sibTransId="{F3F1A9FB-A39B-445D-A736-9185D0614793}"/>
    <dgm:cxn modelId="{2A726010-2E87-480D-955E-46856DED95B6}" type="presOf" srcId="{7C4D7D3A-0719-47A4-9DFA-D2A90051CA9C}" destId="{CE7D1B19-D7B1-477C-B7F5-94D92FFD7599}" srcOrd="0" destOrd="0" presId="urn:microsoft.com/office/officeart/2008/layout/VerticalCurvedList"/>
    <dgm:cxn modelId="{9F5CFB20-EAFB-4D67-8F0C-AC56E19F4EC9}" type="presOf" srcId="{9E1B685E-4CB7-4D6D-9BF3-9C386570228F}" destId="{A19A76A9-153E-4E57-AD46-C8D1107958DF}" srcOrd="0" destOrd="0" presId="urn:microsoft.com/office/officeart/2008/layout/VerticalCurvedList"/>
    <dgm:cxn modelId="{80EE2525-C28C-4D2D-AB61-80F5DEA9CEE9}" srcId="{C1CFCADF-E93A-4CAE-BF88-16A9CD702220}" destId="{7C4D7D3A-0719-47A4-9DFA-D2A90051CA9C}" srcOrd="2" destOrd="0" parTransId="{B68F2338-5052-438B-A538-D43C198AD12D}" sibTransId="{B04542FA-4A7B-412D-B581-4BB7A06FD5C7}"/>
    <dgm:cxn modelId="{8E2CC930-53BE-4A6E-8A99-E9086F0ACDA0}" type="presOf" srcId="{D939AF9D-2175-4F94-986B-08E5293FF903}" destId="{374AF7CF-D71B-450C-A05C-E3FD0722A56F}" srcOrd="0" destOrd="0" presId="urn:microsoft.com/office/officeart/2008/layout/VerticalCurvedList"/>
    <dgm:cxn modelId="{AF0E006F-A59C-499D-9571-E2D29EEF6752}" type="presOf" srcId="{E299CF95-A2BC-40A1-A52E-4ED552701560}" destId="{D8EDFD0C-DDCD-4B31-A50F-8F7439D96C14}" srcOrd="0" destOrd="0" presId="urn:microsoft.com/office/officeart/2008/layout/VerticalCurvedList"/>
    <dgm:cxn modelId="{5C5C6F72-7A99-4FB7-A656-B8399B93AF98}" type="presOf" srcId="{5B418AC7-A254-44E7-A96A-8EEEA24E0005}" destId="{559144BE-D66C-40F6-845E-C65AFD87C101}" srcOrd="0" destOrd="0" presId="urn:microsoft.com/office/officeart/2008/layout/VerticalCurvedList"/>
    <dgm:cxn modelId="{4CC5CE85-C94D-4017-A374-7873E60B69CB}" type="presOf" srcId="{D2EF8321-261A-4937-9DDA-B25912BCC9BA}" destId="{44224ED4-D7AC-496A-AA1A-A8126A7684C1}" srcOrd="0" destOrd="0" presId="urn:microsoft.com/office/officeart/2008/layout/VerticalCurvedList"/>
    <dgm:cxn modelId="{1E19918F-0772-425D-A9F4-AD665E89FE24}" type="presOf" srcId="{C1CFCADF-E93A-4CAE-BF88-16A9CD702220}" destId="{32092880-014D-4567-A736-4A5B7CB6AC66}" srcOrd="0" destOrd="0" presId="urn:microsoft.com/office/officeart/2008/layout/VerticalCurvedList"/>
    <dgm:cxn modelId="{7FDF9A93-C243-4AE5-A8C5-82F0EDC38819}" srcId="{C1CFCADF-E93A-4CAE-BF88-16A9CD702220}" destId="{9E1B685E-4CB7-4D6D-9BF3-9C386570228F}" srcOrd="3" destOrd="0" parTransId="{E1153984-4F3E-42F1-8D70-52FD28EF957C}" sibTransId="{E27FE573-60DC-4926-ADB5-16B69AC13182}"/>
    <dgm:cxn modelId="{1C8C8CB1-FE0A-4D1B-A98F-1D2107349A0F}" srcId="{C1CFCADF-E93A-4CAE-BF88-16A9CD702220}" destId="{E299CF95-A2BC-40A1-A52E-4ED552701560}" srcOrd="0" destOrd="0" parTransId="{02B9D27B-1300-4D29-892F-6ECDF15B09F2}" sibTransId="{D939AF9D-2175-4F94-986B-08E5293FF903}"/>
    <dgm:cxn modelId="{7F1319F9-8DE0-4E4D-AEB6-A9C8FD9214D3}" srcId="{C1CFCADF-E93A-4CAE-BF88-16A9CD702220}" destId="{5B418AC7-A254-44E7-A96A-8EEEA24E0005}" srcOrd="4" destOrd="0" parTransId="{F5ADA400-997F-4ED1-85EF-DA56D7E0CC4A}" sibTransId="{052EBDE2-F9F0-4252-A78B-F4AEA9B5BB63}"/>
    <dgm:cxn modelId="{629FFAE1-2A39-48B0-AADE-709416AC0A5C}" type="presParOf" srcId="{32092880-014D-4567-A736-4A5B7CB6AC66}" destId="{10BAF098-A71F-4D4B-AB52-629D1FEBA41B}" srcOrd="0" destOrd="0" presId="urn:microsoft.com/office/officeart/2008/layout/VerticalCurvedList"/>
    <dgm:cxn modelId="{F70A11B5-B1CE-44AB-957C-F5E0ED2BF0BA}" type="presParOf" srcId="{10BAF098-A71F-4D4B-AB52-629D1FEBA41B}" destId="{161B8583-18F2-4888-B959-6479D84FCD6A}" srcOrd="0" destOrd="0" presId="urn:microsoft.com/office/officeart/2008/layout/VerticalCurvedList"/>
    <dgm:cxn modelId="{7E22D37B-4FD5-4EE4-8707-AC7237FF5043}" type="presParOf" srcId="{161B8583-18F2-4888-B959-6479D84FCD6A}" destId="{6B960770-0736-4FAE-AC7F-1C9D894ACD39}" srcOrd="0" destOrd="0" presId="urn:microsoft.com/office/officeart/2008/layout/VerticalCurvedList"/>
    <dgm:cxn modelId="{C0FED7DC-5EC9-4B73-AE47-61DD327D8076}" type="presParOf" srcId="{161B8583-18F2-4888-B959-6479D84FCD6A}" destId="{374AF7CF-D71B-450C-A05C-E3FD0722A56F}" srcOrd="1" destOrd="0" presId="urn:microsoft.com/office/officeart/2008/layout/VerticalCurvedList"/>
    <dgm:cxn modelId="{4A143367-B2F8-448C-9B84-F9121403BEA0}" type="presParOf" srcId="{161B8583-18F2-4888-B959-6479D84FCD6A}" destId="{657B6395-3F40-4DA2-A5C3-58D6020F4B23}" srcOrd="2" destOrd="0" presId="urn:microsoft.com/office/officeart/2008/layout/VerticalCurvedList"/>
    <dgm:cxn modelId="{ED40092B-5E27-4B5D-AAD1-A3BA4AD9F6C8}" type="presParOf" srcId="{161B8583-18F2-4888-B959-6479D84FCD6A}" destId="{9853BBF2-B6F1-4EDC-B149-ABC6E456CDF5}" srcOrd="3" destOrd="0" presId="urn:microsoft.com/office/officeart/2008/layout/VerticalCurvedList"/>
    <dgm:cxn modelId="{0EA1773F-C76D-4B29-8D38-C35CA9AC24CB}" type="presParOf" srcId="{10BAF098-A71F-4D4B-AB52-629D1FEBA41B}" destId="{D8EDFD0C-DDCD-4B31-A50F-8F7439D96C14}" srcOrd="1" destOrd="0" presId="urn:microsoft.com/office/officeart/2008/layout/VerticalCurvedList"/>
    <dgm:cxn modelId="{55299B0A-6AD0-4A16-BFB5-3536ACDBF61F}" type="presParOf" srcId="{10BAF098-A71F-4D4B-AB52-629D1FEBA41B}" destId="{29F4E0BC-F767-4060-9B49-164705BC8E84}" srcOrd="2" destOrd="0" presId="urn:microsoft.com/office/officeart/2008/layout/VerticalCurvedList"/>
    <dgm:cxn modelId="{CF58C1BB-5B69-4118-B30B-8B41C7875025}" type="presParOf" srcId="{29F4E0BC-F767-4060-9B49-164705BC8E84}" destId="{02EA8F86-52C7-4573-812C-C712E60FB0E4}" srcOrd="0" destOrd="0" presId="urn:microsoft.com/office/officeart/2008/layout/VerticalCurvedList"/>
    <dgm:cxn modelId="{E530CD8F-EB7F-44B1-A8F7-6924A56F8701}" type="presParOf" srcId="{10BAF098-A71F-4D4B-AB52-629D1FEBA41B}" destId="{44224ED4-D7AC-496A-AA1A-A8126A7684C1}" srcOrd="3" destOrd="0" presId="urn:microsoft.com/office/officeart/2008/layout/VerticalCurvedList"/>
    <dgm:cxn modelId="{0B308ED1-33B6-469E-B552-4C8237454666}" type="presParOf" srcId="{10BAF098-A71F-4D4B-AB52-629D1FEBA41B}" destId="{2D993E3B-10A8-4B60-A1A2-CA75547CCC82}" srcOrd="4" destOrd="0" presId="urn:microsoft.com/office/officeart/2008/layout/VerticalCurvedList"/>
    <dgm:cxn modelId="{16D8A9D5-AAB5-4CF4-905B-BA10FBAE312A}" type="presParOf" srcId="{2D993E3B-10A8-4B60-A1A2-CA75547CCC82}" destId="{C891AA19-736C-4EC6-BF4F-50BBACDAC395}" srcOrd="0" destOrd="0" presId="urn:microsoft.com/office/officeart/2008/layout/VerticalCurvedList"/>
    <dgm:cxn modelId="{2BCC210C-7B94-4F6F-8837-3FA42258AC4D}" type="presParOf" srcId="{10BAF098-A71F-4D4B-AB52-629D1FEBA41B}" destId="{CE7D1B19-D7B1-477C-B7F5-94D92FFD7599}" srcOrd="5" destOrd="0" presId="urn:microsoft.com/office/officeart/2008/layout/VerticalCurvedList"/>
    <dgm:cxn modelId="{F4AB9C50-A459-464D-B9F1-CE8BCB19FC8F}" type="presParOf" srcId="{10BAF098-A71F-4D4B-AB52-629D1FEBA41B}" destId="{3C7DE94B-F48C-4A7E-A755-1C7690EE1AB8}" srcOrd="6" destOrd="0" presId="urn:microsoft.com/office/officeart/2008/layout/VerticalCurvedList"/>
    <dgm:cxn modelId="{F8D220F5-FC6D-44C3-B90F-4DD3806A4882}" type="presParOf" srcId="{3C7DE94B-F48C-4A7E-A755-1C7690EE1AB8}" destId="{C3A1C226-F6CE-435C-8773-6C073FF4910F}" srcOrd="0" destOrd="0" presId="urn:microsoft.com/office/officeart/2008/layout/VerticalCurvedList"/>
    <dgm:cxn modelId="{9F698A66-985B-4D6A-8698-A8359D73BA77}" type="presParOf" srcId="{10BAF098-A71F-4D4B-AB52-629D1FEBA41B}" destId="{A19A76A9-153E-4E57-AD46-C8D1107958DF}" srcOrd="7" destOrd="0" presId="urn:microsoft.com/office/officeart/2008/layout/VerticalCurvedList"/>
    <dgm:cxn modelId="{33956A82-E5D1-4144-B79B-CC282D0EA69A}" type="presParOf" srcId="{10BAF098-A71F-4D4B-AB52-629D1FEBA41B}" destId="{E3FFC9CE-BBE4-4771-B4F9-6917C060059E}" srcOrd="8" destOrd="0" presId="urn:microsoft.com/office/officeart/2008/layout/VerticalCurvedList"/>
    <dgm:cxn modelId="{DC0A6269-5D66-44F3-B8EB-FE8043FAFF1D}" type="presParOf" srcId="{E3FFC9CE-BBE4-4771-B4F9-6917C060059E}" destId="{461AF270-6285-4D38-9676-E6ECBF0D2D61}" srcOrd="0" destOrd="0" presId="urn:microsoft.com/office/officeart/2008/layout/VerticalCurvedList"/>
    <dgm:cxn modelId="{C167434A-7449-4F72-9570-3EEEFBA357F1}" type="presParOf" srcId="{10BAF098-A71F-4D4B-AB52-629D1FEBA41B}" destId="{559144BE-D66C-40F6-845E-C65AFD87C101}" srcOrd="9" destOrd="0" presId="urn:microsoft.com/office/officeart/2008/layout/VerticalCurvedList"/>
    <dgm:cxn modelId="{280DA131-2628-4E51-AF4E-582D5652735B}" type="presParOf" srcId="{10BAF098-A71F-4D4B-AB52-629D1FEBA41B}" destId="{E4772C7B-44D9-444E-8577-DD2ABE165211}" srcOrd="10" destOrd="0" presId="urn:microsoft.com/office/officeart/2008/layout/VerticalCurvedList"/>
    <dgm:cxn modelId="{7A6F9990-239E-452A-BD79-4D072691B792}" type="presParOf" srcId="{E4772C7B-44D9-444E-8577-DD2ABE165211}" destId="{0FCBA3E8-4EFB-4985-878B-96AB9EDC93A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4AF7CF-D71B-450C-A05C-E3FD0722A56F}">
      <dsp:nvSpPr>
        <dsp:cNvPr id="0" name=""/>
        <dsp:cNvSpPr/>
      </dsp:nvSpPr>
      <dsp:spPr>
        <a:xfrm>
          <a:off x="-5635578" y="-862704"/>
          <a:ext cx="6709736" cy="6709736"/>
        </a:xfrm>
        <a:prstGeom prst="blockArc">
          <a:avLst>
            <a:gd name="adj1" fmla="val 18900000"/>
            <a:gd name="adj2" fmla="val 2700000"/>
            <a:gd name="adj3" fmla="val 322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DFD0C-DDCD-4B31-A50F-8F7439D96C14}">
      <dsp:nvSpPr>
        <dsp:cNvPr id="0" name=""/>
        <dsp:cNvSpPr/>
      </dsp:nvSpPr>
      <dsp:spPr>
        <a:xfrm>
          <a:off x="469582" y="311420"/>
          <a:ext cx="5556695" cy="6232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4697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 err="1"/>
            <a:t>Hoffi</a:t>
          </a:r>
          <a:r>
            <a:rPr lang="en-GB" sz="1900" kern="1200" dirty="0"/>
            <a:t> </a:t>
          </a:r>
          <a:r>
            <a:rPr lang="en-GB" sz="1900" kern="1200" dirty="0" err="1"/>
            <a:t>rheolwaith</a:t>
          </a:r>
          <a:r>
            <a:rPr lang="en-GB" sz="1900" kern="1200" dirty="0"/>
            <a:t> / </a:t>
          </a:r>
          <a:r>
            <a:rPr lang="en-GB" sz="1900" kern="1200" dirty="0" err="1"/>
            <a:t>arferion</a:t>
          </a:r>
          <a:r>
            <a:rPr lang="en-GB" sz="1900" kern="1200" dirty="0"/>
            <a:t> </a:t>
          </a:r>
          <a:r>
            <a:rPr lang="en-GB" sz="1900" kern="1200" dirty="0" err="1"/>
            <a:t>rhagweladwy</a:t>
          </a:r>
          <a:r>
            <a:rPr lang="en-GB" sz="1900" kern="1200" dirty="0"/>
            <a:t> </a:t>
          </a:r>
        </a:p>
      </dsp:txBody>
      <dsp:txXfrm>
        <a:off x="469582" y="311420"/>
        <a:ext cx="5556695" cy="623240"/>
      </dsp:txXfrm>
    </dsp:sp>
    <dsp:sp modelId="{02EA8F86-52C7-4573-812C-C712E60FB0E4}">
      <dsp:nvSpPr>
        <dsp:cNvPr id="0" name=""/>
        <dsp:cNvSpPr/>
      </dsp:nvSpPr>
      <dsp:spPr>
        <a:xfrm>
          <a:off x="80056" y="233515"/>
          <a:ext cx="779050" cy="7790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224ED4-D7AC-496A-AA1A-A8126A7684C1}">
      <dsp:nvSpPr>
        <dsp:cNvPr id="0" name=""/>
        <dsp:cNvSpPr/>
      </dsp:nvSpPr>
      <dsp:spPr>
        <a:xfrm>
          <a:off x="916177" y="1245982"/>
          <a:ext cx="5110099" cy="62324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4697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 err="1"/>
            <a:t>Problemau</a:t>
          </a:r>
          <a:r>
            <a:rPr lang="en-GB" sz="1900" kern="1200" dirty="0"/>
            <a:t> </a:t>
          </a:r>
          <a:r>
            <a:rPr lang="en-GB" sz="1900" kern="1200" dirty="0" err="1"/>
            <a:t>synhwyraidd</a:t>
          </a:r>
          <a:endParaRPr lang="en-GB" sz="1900" kern="1200" dirty="0"/>
        </a:p>
      </dsp:txBody>
      <dsp:txXfrm>
        <a:off x="916177" y="1245982"/>
        <a:ext cx="5110099" cy="623240"/>
      </dsp:txXfrm>
    </dsp:sp>
    <dsp:sp modelId="{C891AA19-736C-4EC6-BF4F-50BBACDAC395}">
      <dsp:nvSpPr>
        <dsp:cNvPr id="0" name=""/>
        <dsp:cNvSpPr/>
      </dsp:nvSpPr>
      <dsp:spPr>
        <a:xfrm>
          <a:off x="526652" y="1168077"/>
          <a:ext cx="779050" cy="7790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7D1B19-D7B1-477C-B7F5-94D92FFD7599}">
      <dsp:nvSpPr>
        <dsp:cNvPr id="0" name=""/>
        <dsp:cNvSpPr/>
      </dsp:nvSpPr>
      <dsp:spPr>
        <a:xfrm>
          <a:off x="1053246" y="2180543"/>
          <a:ext cx="4973030" cy="62324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4697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 err="1"/>
            <a:t>Diddordebau</a:t>
          </a:r>
          <a:r>
            <a:rPr lang="en-GB" sz="1900" kern="1200" dirty="0"/>
            <a:t> </a:t>
          </a:r>
          <a:r>
            <a:rPr lang="en-GB" sz="1900" kern="1200" dirty="0" err="1"/>
            <a:t>arbennig</a:t>
          </a:r>
          <a:endParaRPr lang="en-GB" sz="1900" kern="1200" dirty="0"/>
        </a:p>
      </dsp:txBody>
      <dsp:txXfrm>
        <a:off x="1053246" y="2180543"/>
        <a:ext cx="4973030" cy="623240"/>
      </dsp:txXfrm>
    </dsp:sp>
    <dsp:sp modelId="{C3A1C226-F6CE-435C-8773-6C073FF4910F}">
      <dsp:nvSpPr>
        <dsp:cNvPr id="0" name=""/>
        <dsp:cNvSpPr/>
      </dsp:nvSpPr>
      <dsp:spPr>
        <a:xfrm>
          <a:off x="663721" y="2102638"/>
          <a:ext cx="779050" cy="7790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9A76A9-153E-4E57-AD46-C8D1107958DF}">
      <dsp:nvSpPr>
        <dsp:cNvPr id="0" name=""/>
        <dsp:cNvSpPr/>
      </dsp:nvSpPr>
      <dsp:spPr>
        <a:xfrm>
          <a:off x="916177" y="3115105"/>
          <a:ext cx="5110099" cy="62324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4697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 err="1"/>
            <a:t>Ymddygiadau</a:t>
          </a:r>
          <a:r>
            <a:rPr lang="en-GB" sz="1900" kern="1200" dirty="0"/>
            <a:t> </a:t>
          </a:r>
          <a:r>
            <a:rPr lang="en-GB" sz="1900" kern="1200" dirty="0" err="1"/>
            <a:t>ailadroddus</a:t>
          </a:r>
          <a:endParaRPr lang="en-GB" sz="1900" kern="1200" dirty="0"/>
        </a:p>
      </dsp:txBody>
      <dsp:txXfrm>
        <a:off x="916177" y="3115105"/>
        <a:ext cx="5110099" cy="623240"/>
      </dsp:txXfrm>
    </dsp:sp>
    <dsp:sp modelId="{461AF270-6285-4D38-9676-E6ECBF0D2D61}">
      <dsp:nvSpPr>
        <dsp:cNvPr id="0" name=""/>
        <dsp:cNvSpPr/>
      </dsp:nvSpPr>
      <dsp:spPr>
        <a:xfrm>
          <a:off x="526652" y="3037200"/>
          <a:ext cx="779050" cy="7790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9144BE-D66C-40F6-845E-C65AFD87C101}">
      <dsp:nvSpPr>
        <dsp:cNvPr id="0" name=""/>
        <dsp:cNvSpPr/>
      </dsp:nvSpPr>
      <dsp:spPr>
        <a:xfrm>
          <a:off x="469582" y="4049666"/>
          <a:ext cx="5556695" cy="62324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4697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 err="1"/>
            <a:t>Cyflyrau</a:t>
          </a:r>
          <a:r>
            <a:rPr lang="en-GB" sz="1900" kern="1200" dirty="0"/>
            <a:t> </a:t>
          </a:r>
          <a:r>
            <a:rPr lang="en-GB" sz="1900" kern="1200" dirty="0" err="1"/>
            <a:t>eraill</a:t>
          </a:r>
          <a:r>
            <a:rPr lang="en-GB" sz="1900" kern="1200" dirty="0"/>
            <a:t> </a:t>
          </a:r>
          <a:r>
            <a:rPr lang="en-GB" sz="1900" kern="1200" dirty="0" err="1"/>
            <a:t>gydag</a:t>
          </a:r>
          <a:r>
            <a:rPr lang="en-GB" sz="1900" kern="1200" dirty="0"/>
            <a:t> </a:t>
          </a:r>
          <a:r>
            <a:rPr lang="en-GB" sz="1900" kern="1200" dirty="0" err="1"/>
            <a:t>Awtistiaeth</a:t>
          </a:r>
          <a:r>
            <a:rPr lang="en-GB" sz="1900" kern="1200" dirty="0"/>
            <a:t>                       (</a:t>
          </a:r>
          <a:r>
            <a:rPr lang="en-GB" sz="1900" kern="1200" dirty="0" err="1"/>
            <a:t>e.e</a:t>
          </a:r>
          <a:r>
            <a:rPr lang="en-GB" sz="1900" kern="1200" dirty="0"/>
            <a:t>. ADHD </a:t>
          </a:r>
          <a:r>
            <a:rPr lang="en-GB" sz="1900" kern="1200" dirty="0" err="1"/>
            <a:t>neu</a:t>
          </a:r>
          <a:r>
            <a:rPr lang="en-GB" sz="1900" kern="1200" dirty="0"/>
            <a:t> </a:t>
          </a:r>
          <a:r>
            <a:rPr lang="en-GB" sz="1900" kern="1200" dirty="0" err="1"/>
            <a:t>orbryder</a:t>
          </a:r>
          <a:r>
            <a:rPr lang="en-GB" sz="1900" kern="1200" dirty="0"/>
            <a:t>) </a:t>
          </a:r>
        </a:p>
      </dsp:txBody>
      <dsp:txXfrm>
        <a:off x="469582" y="4049666"/>
        <a:ext cx="5556695" cy="623240"/>
      </dsp:txXfrm>
    </dsp:sp>
    <dsp:sp modelId="{0FCBA3E8-4EFB-4985-878B-96AB9EDC93AE}">
      <dsp:nvSpPr>
        <dsp:cNvPr id="0" name=""/>
        <dsp:cNvSpPr/>
      </dsp:nvSpPr>
      <dsp:spPr>
        <a:xfrm>
          <a:off x="80056" y="3971761"/>
          <a:ext cx="779050" cy="7790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22206" cy="4932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351" y="2"/>
            <a:ext cx="2922206" cy="4932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2B22A-4E07-404B-B229-78FD9D9CB8EE}" type="datetimeFigureOut">
              <a:rPr lang="en-GB" smtClean="0"/>
              <a:t>25/09/2020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818"/>
            <a:ext cx="2922206" cy="4932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351" y="9377818"/>
            <a:ext cx="2922206" cy="4932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502DA-0026-4741-AAA4-EBB201A39E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764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22206" cy="4948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351" y="1"/>
            <a:ext cx="2922206" cy="4948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2D87F-D481-4644-99AF-EB89E0DE7CBF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6587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837" y="4751168"/>
            <a:ext cx="5392443" cy="3887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7818"/>
            <a:ext cx="2922206" cy="4948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351" y="9377818"/>
            <a:ext cx="2922206" cy="4948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92021-4503-4506-9F2A-360A2634BE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190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d.com/speakers/temple_grandin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bbc.co.uk/programmes/b09b1zbb#:~:text=For%20most%20of%20his%20life%2C%20broadcaster%20and%20naturalist,by%20his%20own%20admission%2C%20%27a%20little%20bit%20weird%27." TargetMode="Externa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892021-4503-4506-9F2A-360A2634BEC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7737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892021-4503-4506-9F2A-360A2634BECE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286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892021-4503-4506-9F2A-360A2634BEC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538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892021-4503-4506-9F2A-360A2634BEC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162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892021-4503-4506-9F2A-360A2634BEC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044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892021-4503-4506-9F2A-360A2634BEC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901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7C1BD2-F9AF-4ED3-8AB2-C46B74C8F9C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609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7C1BD2-F9AF-4ED3-8AB2-C46B74C8F9C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018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Should we highlight special interests and those autistic people that have secured a career from their special interests- Temple Grandin, Chris Packham. Could also include links to TED &amp; BBC:</a:t>
            </a:r>
          </a:p>
          <a:p>
            <a:r>
              <a:rPr lang="en-GB" dirty="0">
                <a:hlinkClick r:id="rId3"/>
              </a:rPr>
              <a:t>https://www.ted.com/speakers/temple_grandin</a:t>
            </a:r>
            <a:endParaRPr lang="en-GB" dirty="0"/>
          </a:p>
          <a:p>
            <a:r>
              <a:rPr lang="en-GB" dirty="0">
                <a:hlinkClick r:id="rId4"/>
              </a:rPr>
              <a:t>https://www.bbc.co.uk/programmes/b09b1zbb#:~:text=For%20most%20of%20his%20life%2C%20broadcaster%20and%20naturalist,by%20his%20own%20admission%2C%20%27a%20little%20bit%20weird%27.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7C1BD2-F9AF-4ED3-8AB2-C46B74C8F9C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7796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Special Interests- Add links to Temple Grandin and Chris Packham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7C1BD2-F9AF-4ED3-8AB2-C46B74C8F9C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54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5522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3CD47-A71B-442A-99C5-384FBA202A44}" type="datetimeFigureOut">
              <a:rPr lang="en-GB" smtClean="0"/>
              <a:t>25/09/2020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21A7B0-B11A-4B82-A16C-9EAE597FFCF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093E59-29C7-4A4B-8679-50ECDA216036}"/>
              </a:ext>
            </a:extLst>
          </p:cNvPr>
          <p:cNvSpPr/>
          <p:nvPr userDrawn="1"/>
        </p:nvSpPr>
        <p:spPr>
          <a:xfrm>
            <a:off x="4362698" y="73554"/>
            <a:ext cx="4680520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587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3CD47-A71B-442A-99C5-384FBA202A44}" type="datetimeFigureOut">
              <a:rPr lang="en-GB" smtClean="0"/>
              <a:t>25/09/2020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21A7B0-B11A-4B82-A16C-9EAE597FFCF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3BF5FC-7007-4828-B70F-46B8823CDCC3}"/>
              </a:ext>
            </a:extLst>
          </p:cNvPr>
          <p:cNvSpPr/>
          <p:nvPr userDrawn="1"/>
        </p:nvSpPr>
        <p:spPr>
          <a:xfrm>
            <a:off x="4362698" y="73554"/>
            <a:ext cx="4680520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961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A3C6EF2-719E-46CB-8563-F9934AEE603B}"/>
              </a:ext>
            </a:extLst>
          </p:cNvPr>
          <p:cNvSpPr/>
          <p:nvPr userDrawn="1"/>
        </p:nvSpPr>
        <p:spPr>
          <a:xfrm>
            <a:off x="4362698" y="73554"/>
            <a:ext cx="4680520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7AAFBB9-6FCE-4C04-A00E-9B2601387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998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127996B-6933-4A62-966A-17A3AE249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BD4176-3752-4C34-AA86-6B2A9DCD4E00}"/>
              </a:ext>
            </a:extLst>
          </p:cNvPr>
          <p:cNvSpPr/>
          <p:nvPr userDrawn="1"/>
        </p:nvSpPr>
        <p:spPr>
          <a:xfrm>
            <a:off x="4362698" y="73554"/>
            <a:ext cx="4680520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1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3CD47-A71B-442A-99C5-384FBA202A44}" type="datetimeFigureOut">
              <a:rPr lang="en-GB" smtClean="0"/>
              <a:t>25/09/2020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21A7B0-B11A-4B82-A16C-9EAE597FFCF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8B2C6C-AC2D-42CD-8A2A-3C3122B67B09}"/>
              </a:ext>
            </a:extLst>
          </p:cNvPr>
          <p:cNvSpPr/>
          <p:nvPr userDrawn="1"/>
        </p:nvSpPr>
        <p:spPr>
          <a:xfrm>
            <a:off x="4362698" y="73554"/>
            <a:ext cx="4680520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782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3CD47-A71B-442A-99C5-384FBA202A44}" type="datetimeFigureOut">
              <a:rPr lang="en-GB" smtClean="0"/>
              <a:t>25/09/2020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21A7B0-B11A-4B82-A16C-9EAE597FFCF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1E6D4E4-70AE-4813-98E0-75BA66FD7BB4}"/>
              </a:ext>
            </a:extLst>
          </p:cNvPr>
          <p:cNvSpPr/>
          <p:nvPr userDrawn="1"/>
        </p:nvSpPr>
        <p:spPr>
          <a:xfrm>
            <a:off x="4362698" y="73554"/>
            <a:ext cx="4680520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470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3CD47-A71B-442A-99C5-384FBA202A44}" type="datetimeFigureOut">
              <a:rPr lang="en-GB" smtClean="0"/>
              <a:t>25/09/2020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21A7B0-B11A-4B82-A16C-9EAE597FFCF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8CF47F-214B-470F-B76B-2985096EDC07}"/>
              </a:ext>
            </a:extLst>
          </p:cNvPr>
          <p:cNvSpPr/>
          <p:nvPr userDrawn="1"/>
        </p:nvSpPr>
        <p:spPr>
          <a:xfrm>
            <a:off x="4362698" y="73554"/>
            <a:ext cx="4680520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21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3CD47-A71B-442A-99C5-384FBA202A44}" type="datetimeFigureOut">
              <a:rPr lang="en-GB" smtClean="0"/>
              <a:t>25/09/2020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21A7B0-B11A-4B82-A16C-9EAE597FFCF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FFFF80-A7CA-4171-AC49-D1562EF4EA8D}"/>
              </a:ext>
            </a:extLst>
          </p:cNvPr>
          <p:cNvSpPr/>
          <p:nvPr userDrawn="1"/>
        </p:nvSpPr>
        <p:spPr>
          <a:xfrm>
            <a:off x="4362698" y="73554"/>
            <a:ext cx="4680520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383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3CD47-A71B-442A-99C5-384FBA202A44}" type="datetimeFigureOut">
              <a:rPr lang="en-GB" smtClean="0"/>
              <a:t>25/09/2020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21A7B0-B11A-4B82-A16C-9EAE597FFCF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1594B2-DA98-404B-AB27-DDD5EF8DFC4A}"/>
              </a:ext>
            </a:extLst>
          </p:cNvPr>
          <p:cNvSpPr/>
          <p:nvPr userDrawn="1"/>
        </p:nvSpPr>
        <p:spPr>
          <a:xfrm>
            <a:off x="4362698" y="73554"/>
            <a:ext cx="4680520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7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3CD47-A71B-442A-99C5-384FBA202A44}" type="datetimeFigureOut">
              <a:rPr lang="en-GB" smtClean="0"/>
              <a:t>25/09/2020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21A7B0-B11A-4B82-A16C-9EAE597FFCF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B61CE3-C4A9-45AF-AF44-8492E4487BF5}"/>
              </a:ext>
            </a:extLst>
          </p:cNvPr>
          <p:cNvSpPr/>
          <p:nvPr userDrawn="1"/>
        </p:nvSpPr>
        <p:spPr>
          <a:xfrm>
            <a:off x="4362698" y="73554"/>
            <a:ext cx="4680520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434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1075" y="152082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13"/>
          <a:srcRect l="5703" t="28468" r="11019" b="38376"/>
          <a:stretch/>
        </p:blipFill>
        <p:spPr>
          <a:xfrm>
            <a:off x="1832195" y="6525344"/>
            <a:ext cx="3384376" cy="33265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13"/>
          <a:srcRect l="6601" t="28468" r="48229" b="38376"/>
          <a:stretch/>
        </p:blipFill>
        <p:spPr>
          <a:xfrm>
            <a:off x="0" y="6525344"/>
            <a:ext cx="1835696" cy="33265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1717" y="186215"/>
            <a:ext cx="2882771" cy="5885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3"/>
          <a:srcRect l="5703" t="28468" r="11019" b="38376"/>
          <a:stretch/>
        </p:blipFill>
        <p:spPr>
          <a:xfrm>
            <a:off x="5551213" y="6525344"/>
            <a:ext cx="3384376" cy="33265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13"/>
          <a:srcRect l="42912" t="28468" r="48316" b="38376"/>
          <a:stretch/>
        </p:blipFill>
        <p:spPr>
          <a:xfrm>
            <a:off x="5202308" y="6525344"/>
            <a:ext cx="356539" cy="33265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13"/>
          <a:srcRect l="42912" t="28468" r="51597" b="38376"/>
          <a:stretch/>
        </p:blipFill>
        <p:spPr>
          <a:xfrm>
            <a:off x="8920825" y="6525344"/>
            <a:ext cx="223176" cy="33265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68B5A42-EE56-4CED-AA52-007DBEB7CAE9}"/>
              </a:ext>
            </a:extLst>
          </p:cNvPr>
          <p:cNvSpPr/>
          <p:nvPr userDrawn="1"/>
        </p:nvSpPr>
        <p:spPr>
          <a:xfrm>
            <a:off x="4362698" y="73554"/>
            <a:ext cx="4680520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7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10.png"/><Relationship Id="rId7" Type="http://schemas.openxmlformats.org/officeDocument/2006/relationships/hyperlink" Target="https://autismwales.org/cy/gwasanaethau-cymunedol/rwyn-gweithio-gyda-phobl-ifanc-oedolion-ym-maes-iechyd-a-gofal-cymdeithasol/pecyn-cymorth-clinigwyr-oedolion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aautismwales.org/en/community-services/i-work-with-young-people-adults-in-health-social-care/clinicians-toolkit-adults/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utismwales.org/cy/rwyn-awtistig/adnoddau-i-chi/weli-di-f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utismwales.org/cy/rhieni-a-gofalwyr/beth-yw-awtistiaeth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utismwales.org/cy/cyflogaeth/rwyn-cefnogi-pobl-awtistig-syn-ceisio-cyflogaeth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utismwales.org/cy/addysg/rwyn-ddarparwr-dysgu-yn-y-gwaith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798C16E-9273-431F-8142-F4497DCF4A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1F30401-407C-43FE-A621-3C1ECE83ED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" y="963396"/>
            <a:ext cx="9144000" cy="1656184"/>
          </a:xfrm>
          <a:effectLst>
            <a:outerShdw blurRad="50800" dist="38100" dir="2700000" algn="tl" rotWithShape="0">
              <a:prstClr val="black">
                <a:alpha val="32000"/>
              </a:prstClr>
            </a:outerShdw>
          </a:effectLst>
        </p:spPr>
        <p:txBody>
          <a:bodyPr>
            <a:noAutofit/>
          </a:bodyPr>
          <a:lstStyle/>
          <a:p>
            <a:pPr>
              <a:spcBef>
                <a:spcPts val="500"/>
              </a:spcBef>
            </a:pPr>
            <a:r>
              <a:rPr lang="cy-GB" sz="6000" dirty="0">
                <a:solidFill>
                  <a:srgbClr val="002FCD"/>
                </a:solidFill>
                <a:latin typeface="Calibri" panose="020F0502020204030204" pitchFamily="34" charset="0"/>
              </a:rPr>
              <a:t>Cynorthwyo pobl awtistig i gael swyddi</a:t>
            </a:r>
            <a:r>
              <a:rPr lang="en-GB" sz="6000" dirty="0">
                <a:solidFill>
                  <a:srgbClr val="002FCD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DCA462-4C05-4C79-A0DB-40AB66BC438F}"/>
              </a:ext>
            </a:extLst>
          </p:cNvPr>
          <p:cNvSpPr/>
          <p:nvPr/>
        </p:nvSpPr>
        <p:spPr>
          <a:xfrm>
            <a:off x="1619670" y="2844225"/>
            <a:ext cx="59046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err="1">
                <a:solidFill>
                  <a:srgbClr val="6D1687"/>
                </a:solidFill>
              </a:rPr>
              <a:t>Adnodd</a:t>
            </a:r>
            <a:r>
              <a:rPr lang="en-GB" sz="3200" b="1" dirty="0">
                <a:solidFill>
                  <a:srgbClr val="6D1687"/>
                </a:solidFill>
              </a:rPr>
              <a:t> </a:t>
            </a:r>
            <a:r>
              <a:rPr lang="en-GB" sz="3200" b="1" dirty="0" err="1">
                <a:solidFill>
                  <a:srgbClr val="6D1687"/>
                </a:solidFill>
              </a:rPr>
              <a:t>Datblygu</a:t>
            </a:r>
            <a:r>
              <a:rPr lang="en-GB" sz="3200" b="1" dirty="0">
                <a:solidFill>
                  <a:srgbClr val="6D1687"/>
                </a:solidFill>
              </a:rPr>
              <a:t> </a:t>
            </a:r>
            <a:r>
              <a:rPr lang="en-GB" sz="3200" b="1" dirty="0" err="1">
                <a:solidFill>
                  <a:srgbClr val="6D1687"/>
                </a:solidFill>
              </a:rPr>
              <a:t>Hyfforddiant</a:t>
            </a:r>
            <a:endParaRPr lang="en-GB" sz="3200" b="1" dirty="0">
              <a:solidFill>
                <a:srgbClr val="6D1687"/>
              </a:solidFill>
            </a:endParaRPr>
          </a:p>
        </p:txBody>
      </p:sp>
      <p:pic>
        <p:nvPicPr>
          <p:cNvPr id="2" name="Picture 1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A6ED9BAD-C376-4633-90EF-5B423E49B5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150" y="4238421"/>
            <a:ext cx="6101695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15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6171"/>
              </p:ext>
            </p:extLst>
          </p:nvPr>
        </p:nvGraphicFramePr>
        <p:xfrm>
          <a:off x="251520" y="1128497"/>
          <a:ext cx="8712968" cy="4689299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524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2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1619">
                <a:tc>
                  <a:txBody>
                    <a:bodyPr/>
                    <a:lstStyle/>
                    <a:p>
                      <a:endParaRPr lang="en-GB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Problemau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posibl</a:t>
                      </a:r>
                      <a:endParaRPr lang="en-GB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Datrysiadau</a:t>
                      </a:r>
                      <a:endParaRPr lang="en-GB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3311">
                <a:tc>
                  <a:txBody>
                    <a:bodyPr/>
                    <a:lstStyle/>
                    <a:p>
                      <a:r>
                        <a:rPr lang="en-GB" sz="1600" baseline="0" dirty="0" err="1">
                          <a:solidFill>
                            <a:schemeClr val="tx1"/>
                          </a:solidFill>
                        </a:rPr>
                        <a:t>Anawsterau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dirty="0" err="1">
                          <a:solidFill>
                            <a:schemeClr val="tx1"/>
                          </a:solidFill>
                        </a:rPr>
                        <a:t>Rhyngweithio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dirty="0" err="1">
                          <a:solidFill>
                            <a:schemeClr val="tx1"/>
                          </a:solidFill>
                        </a:rPr>
                        <a:t>Cymdeithasol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aml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mae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pobl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awtistig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ei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chael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anodd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cymryd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rhan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mewn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'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mân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siarad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’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cymdeithasol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, ac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efallai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y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byddant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poeni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pa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atebion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ddisgwylir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ganddyn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nhw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neu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deimlo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fel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pe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baent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cael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eu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profi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hyd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oed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.  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Gall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fod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anodd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rai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bobl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awtistig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feithrin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perthynas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â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chydweithwyr</a:t>
                      </a:r>
                      <a:endParaRPr lang="en-GB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Ceisio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osgoi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‘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mân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siarad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’ a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meithrin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perthynas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trwy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ganfod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mwy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am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ddiddordebau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arbennig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Esbonio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glir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o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flaen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llaw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ydych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rhyngweithio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mewn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modd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cwbl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gymdeithasol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chefnogol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ynteu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mewn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modd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mwy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ffurfiol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Datgan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glir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beth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ddisgwylir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o’r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unigolyn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dechrau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ynghyd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â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goblygiadau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methu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â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chydymffurfio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6469">
                <a:tc>
                  <a:txBody>
                    <a:bodyPr/>
                    <a:lstStyle/>
                    <a:p>
                      <a:r>
                        <a:rPr lang="en-GB" sz="1600" dirty="0" err="1"/>
                        <a:t>Hoffi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arferion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rhagweladwy</a:t>
                      </a:r>
                      <a:endParaRPr lang="en-GB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Mae </a:t>
                      </a:r>
                      <a:r>
                        <a:rPr lang="en-GB" sz="1200" dirty="0" err="1"/>
                        <a:t>nifer</a:t>
                      </a:r>
                      <a:r>
                        <a:rPr lang="en-GB" sz="1200" dirty="0"/>
                        <a:t> o </a:t>
                      </a:r>
                      <a:r>
                        <a:rPr lang="en-GB" sz="1200" dirty="0" err="1"/>
                        <a:t>bobl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awtistig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ei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chael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anodd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ymdopi</a:t>
                      </a:r>
                      <a:r>
                        <a:rPr lang="en-GB" sz="1200" dirty="0"/>
                        <a:t> â </a:t>
                      </a:r>
                      <a:r>
                        <a:rPr lang="en-GB" sz="1200" dirty="0" err="1"/>
                        <a:t>newidiadau</a:t>
                      </a:r>
                      <a:r>
                        <a:rPr lang="en-GB" sz="1200" dirty="0"/>
                        <a:t>. Gall </a:t>
                      </a:r>
                      <a:r>
                        <a:rPr lang="en-GB" sz="1200" dirty="0" err="1"/>
                        <a:t>cwrdd</a:t>
                      </a:r>
                      <a:r>
                        <a:rPr lang="en-GB" sz="1200" dirty="0"/>
                        <a:t> â </a:t>
                      </a:r>
                      <a:r>
                        <a:rPr lang="en-GB" sz="1200" dirty="0" err="1"/>
                        <a:t>phobl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anghyfarwydd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defnyddio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gwahanol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ystafelloedd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newid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patrwm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arferol</a:t>
                      </a:r>
                      <a:r>
                        <a:rPr lang="en-GB" sz="1200" dirty="0"/>
                        <a:t> a </a:t>
                      </a:r>
                      <a:r>
                        <a:rPr lang="en-GB" sz="1200" dirty="0" err="1"/>
                        <a:t>rhedeg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hwyr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apwyntiadau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wneud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unigolyn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orbryderus</a:t>
                      </a:r>
                      <a:r>
                        <a:rPr lang="en-GB" sz="1200" dirty="0"/>
                        <a:t>.</a:t>
                      </a:r>
                      <a:endParaRPr lang="en-GB" sz="1200" baseline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Trefnu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cyfarfod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gydag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aelod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cyfarwydd</a:t>
                      </a:r>
                      <a:r>
                        <a:rPr lang="en-GB" sz="1200" dirty="0"/>
                        <a:t> o staff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Cadw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apwyntiadau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amser</a:t>
                      </a:r>
                      <a:endParaRPr lang="en-GB" sz="12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Rhoi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rhybudd</a:t>
                      </a:r>
                      <a:r>
                        <a:rPr lang="en-GB" sz="1200" dirty="0"/>
                        <a:t> o </a:t>
                      </a:r>
                      <a:r>
                        <a:rPr lang="en-GB" sz="1200" dirty="0" err="1"/>
                        <a:t>unrhyw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newidiadau</a:t>
                      </a:r>
                      <a:endParaRPr lang="en-GB" sz="12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Defnyddio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yr</a:t>
                      </a:r>
                      <a:r>
                        <a:rPr lang="en-GB" sz="1200" dirty="0"/>
                        <a:t> un </a:t>
                      </a:r>
                      <a:r>
                        <a:rPr lang="en-GB" sz="1200" dirty="0" err="1"/>
                        <a:t>ystafell</a:t>
                      </a:r>
                      <a:r>
                        <a:rPr lang="en-GB" sz="1200" dirty="0"/>
                        <a:t> / </a:t>
                      </a:r>
                      <a:r>
                        <a:rPr lang="en-GB" sz="1200" dirty="0" err="1"/>
                        <a:t>ardal</a:t>
                      </a:r>
                      <a:endParaRPr lang="en-GB" sz="12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err="1"/>
                        <a:t>Dilyn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yr</a:t>
                      </a:r>
                      <a:r>
                        <a:rPr lang="en-GB" sz="1200" baseline="0" dirty="0"/>
                        <a:t> un </a:t>
                      </a:r>
                      <a:r>
                        <a:rPr lang="en-GB" sz="1200" baseline="0" dirty="0" err="1"/>
                        <a:t>rheolwaith</a:t>
                      </a:r>
                      <a:endParaRPr lang="en-GB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5327">
                <a:tc>
                  <a:txBody>
                    <a:bodyPr/>
                    <a:lstStyle/>
                    <a:p>
                      <a:r>
                        <a:rPr lang="en-GB" sz="1600" dirty="0" err="1"/>
                        <a:t>Problemau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synhwyraidd</a:t>
                      </a:r>
                      <a:endParaRPr lang="en-GB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Gall </a:t>
                      </a:r>
                      <a:r>
                        <a:rPr lang="en-GB" sz="1200" dirty="0" err="1"/>
                        <a:t>goleuadau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fflworoleuol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cefndir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swnllyd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amgylcheddau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prysur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sgyrsiau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pobl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eraill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gerllaw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gyd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dynnu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sylw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unigolyn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awtistaidd</a:t>
                      </a:r>
                      <a:r>
                        <a:rPr lang="en-GB" sz="1200" dirty="0"/>
                        <a:t>.</a:t>
                      </a:r>
                      <a:endParaRPr lang="en-GB" sz="1200" baseline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Defnyddio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ystafell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gyfarfod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hytrach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na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swyddfa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agored</a:t>
                      </a:r>
                      <a:endParaRPr lang="en-GB" sz="12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Gwanhau’r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golau</a:t>
                      </a:r>
                      <a:r>
                        <a:rPr lang="en-GB" sz="1200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Trefnu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apwyntiadau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adegau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mwy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tawel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o’r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dydd</a:t>
                      </a:r>
                      <a:endParaRPr lang="en-GB" sz="12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Cynnig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lle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tawel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aros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hytrach</a:t>
                      </a:r>
                      <a:r>
                        <a:rPr lang="en-GB" sz="1200" dirty="0"/>
                        <a:t> nag </a:t>
                      </a:r>
                      <a:r>
                        <a:rPr lang="en-GB" sz="1200" dirty="0" err="1"/>
                        <a:t>ystafell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aros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brysur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51520" y="0"/>
            <a:ext cx="851763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400" dirty="0" err="1">
                <a:solidFill>
                  <a:srgbClr val="FF0000"/>
                </a:solidFill>
                <a:latin typeface="Calibri" panose="020F0502020204030204" pitchFamily="34" charset="0"/>
              </a:rPr>
              <a:t>Cyfarfodydd</a:t>
            </a:r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</a:rPr>
              <a:t> ac </a:t>
            </a:r>
            <a:r>
              <a:rPr lang="en-GB" sz="2400" dirty="0" err="1">
                <a:solidFill>
                  <a:srgbClr val="FF0000"/>
                </a:solidFill>
                <a:latin typeface="Calibri" panose="020F0502020204030204" pitchFamily="34" charset="0"/>
              </a:rPr>
              <a:t>apwyntiadau</a:t>
            </a:r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</a:rPr>
              <a:t> - </a:t>
            </a:r>
            <a:r>
              <a:rPr lang="en-GB" sz="2400" dirty="0" err="1">
                <a:solidFill>
                  <a:srgbClr val="FF0000"/>
                </a:solidFill>
                <a:latin typeface="Calibri" panose="020F0502020204030204" pitchFamily="34" charset="0"/>
              </a:rPr>
              <a:t>parhad</a:t>
            </a:r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</a:rPr>
              <a:t>…</a:t>
            </a:r>
            <a:endParaRPr lang="en-GB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279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2400" dirty="0" err="1">
                <a:solidFill>
                  <a:srgbClr val="D5963C"/>
                </a:solidFill>
                <a:latin typeface="Calibri" panose="020F0502020204030204" pitchFamily="34" charset="0"/>
              </a:rPr>
              <a:t>Materion</a:t>
            </a:r>
            <a:r>
              <a:rPr lang="en-GB" sz="2400" dirty="0">
                <a:solidFill>
                  <a:srgbClr val="D5963C"/>
                </a:solidFill>
                <a:latin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D5963C"/>
                </a:solidFill>
                <a:latin typeface="Calibri" panose="020F0502020204030204" pitchFamily="34" charset="0"/>
              </a:rPr>
              <a:t>gwaith</a:t>
            </a:r>
            <a:r>
              <a:rPr lang="en-GB" sz="2400" dirty="0">
                <a:solidFill>
                  <a:srgbClr val="D5963C"/>
                </a:solidFill>
                <a:latin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D5963C"/>
                </a:solidFill>
                <a:latin typeface="Calibri" panose="020F0502020204030204" pitchFamily="34" charset="0"/>
              </a:rPr>
              <a:t>penodol</a:t>
            </a:r>
            <a:r>
              <a:rPr lang="en-GB" sz="2400" dirty="0">
                <a:solidFill>
                  <a:srgbClr val="D5963C"/>
                </a:solidFill>
                <a:latin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D5963C"/>
                </a:solidFill>
                <a:latin typeface="Calibri" panose="020F0502020204030204" pitchFamily="34" charset="0"/>
              </a:rPr>
              <a:t>i’w</a:t>
            </a:r>
            <a:r>
              <a:rPr lang="en-GB" sz="2400" dirty="0">
                <a:solidFill>
                  <a:srgbClr val="D5963C"/>
                </a:solidFill>
                <a:latin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D5963C"/>
                </a:solidFill>
                <a:latin typeface="Calibri" panose="020F0502020204030204" pitchFamily="34" charset="0"/>
              </a:rPr>
              <a:t>hystyried</a:t>
            </a:r>
            <a:r>
              <a:rPr lang="en-GB" sz="2400" dirty="0">
                <a:solidFill>
                  <a:srgbClr val="D5963C"/>
                </a:solidFill>
                <a:latin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D5963C"/>
                </a:solidFill>
                <a:latin typeface="Calibri" panose="020F0502020204030204" pitchFamily="34" charset="0"/>
              </a:rPr>
              <a:t>ar</a:t>
            </a:r>
            <a:r>
              <a:rPr lang="en-GB" sz="2400" dirty="0">
                <a:solidFill>
                  <a:srgbClr val="D5963C"/>
                </a:solidFill>
                <a:latin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D5963C"/>
                </a:solidFill>
                <a:latin typeface="Calibri" panose="020F0502020204030204" pitchFamily="34" charset="0"/>
              </a:rPr>
              <a:t>gyfer</a:t>
            </a:r>
            <a:r>
              <a:rPr lang="en-GB" sz="2400" dirty="0">
                <a:solidFill>
                  <a:srgbClr val="D5963C"/>
                </a:solidFill>
                <a:latin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D5963C"/>
                </a:solidFill>
                <a:latin typeface="Calibri" panose="020F0502020204030204" pitchFamily="34" charset="0"/>
              </a:rPr>
              <a:t>pobl</a:t>
            </a:r>
            <a:r>
              <a:rPr lang="en-GB" sz="2400" dirty="0">
                <a:solidFill>
                  <a:srgbClr val="D5963C"/>
                </a:solidFill>
                <a:latin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D5963C"/>
                </a:solidFill>
                <a:latin typeface="Calibri" panose="020F0502020204030204" pitchFamily="34" charset="0"/>
              </a:rPr>
              <a:t>awtistig</a:t>
            </a:r>
            <a:endParaRPr lang="en-GB" sz="2400" dirty="0">
              <a:solidFill>
                <a:srgbClr val="D5963C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328079"/>
              </p:ext>
            </p:extLst>
          </p:nvPr>
        </p:nvGraphicFramePr>
        <p:xfrm>
          <a:off x="467544" y="1143000"/>
          <a:ext cx="8229599" cy="329184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4210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19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Amodau / tasgau a allai achosi problemau i bobl awtistig</a:t>
                      </a:r>
                      <a:r>
                        <a:rPr lang="en-GB" baseline="0" dirty="0">
                          <a:solidFill>
                            <a:schemeClr val="accent2"/>
                          </a:solidFill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Amodau</a:t>
                      </a:r>
                      <a:r>
                        <a:rPr lang="en-GB" dirty="0"/>
                        <a:t> / </a:t>
                      </a:r>
                      <a:r>
                        <a:rPr lang="en-GB" dirty="0" err="1"/>
                        <a:t>tasgau</a:t>
                      </a:r>
                      <a:r>
                        <a:rPr lang="en-GB" dirty="0"/>
                        <a:t> a </a:t>
                      </a:r>
                      <a:r>
                        <a:rPr lang="en-GB" dirty="0" err="1"/>
                        <a:t>allai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fod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yn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fanteisiol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bobl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awtistig</a:t>
                      </a:r>
                      <a:endParaRPr lang="en-GB" baseline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err="1"/>
                        <a:t>Patrymau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sifft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amrywiol</a:t>
                      </a:r>
                      <a:endParaRPr lang="en-GB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err="1"/>
                        <a:t>Gwisg</a:t>
                      </a:r>
                      <a:r>
                        <a:rPr lang="en-GB" sz="1400" dirty="0"/>
                        <a:t> / </a:t>
                      </a:r>
                      <a:r>
                        <a:rPr lang="en-GB" sz="1400" dirty="0" err="1"/>
                        <a:t>dillad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diogelwch</a:t>
                      </a:r>
                      <a:endParaRPr lang="en-GB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err="1"/>
                        <a:t>Amgylcheddau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caotig</a:t>
                      </a:r>
                      <a:endParaRPr lang="en-GB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err="1"/>
                        <a:t>Synau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uchel</a:t>
                      </a:r>
                      <a:r>
                        <a:rPr lang="en-GB" sz="1400" dirty="0"/>
                        <a:t>, </a:t>
                      </a:r>
                      <a:r>
                        <a:rPr lang="en-GB" sz="1400" dirty="0" err="1"/>
                        <a:t>arogleuon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cryf</a:t>
                      </a:r>
                      <a:r>
                        <a:rPr lang="en-GB" sz="1400" dirty="0"/>
                        <a:t>, </a:t>
                      </a:r>
                      <a:r>
                        <a:rPr lang="en-GB" sz="1400" dirty="0" err="1"/>
                        <a:t>goleuadau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llachar</a:t>
                      </a:r>
                      <a:endParaRPr lang="en-GB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err="1"/>
                        <a:t>Cymryd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rhan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mewn</a:t>
                      </a:r>
                      <a:r>
                        <a:rPr lang="en-GB" sz="1400" dirty="0"/>
                        <a:t> ‘</a:t>
                      </a:r>
                      <a:r>
                        <a:rPr lang="en-GB" sz="1400" dirty="0" err="1"/>
                        <a:t>mân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siarad</a:t>
                      </a:r>
                      <a:r>
                        <a:rPr lang="en-GB" sz="1400" dirty="0"/>
                        <a:t>’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err="1"/>
                        <a:t>Rheoli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blaenoriaethau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cystadleuol</a:t>
                      </a:r>
                      <a:endParaRPr lang="en-GB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err="1"/>
                        <a:t>Datrys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problemau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cymhleth</a:t>
                      </a:r>
                      <a:endParaRPr lang="en-GB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err="1"/>
                        <a:t>Timau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mawr</a:t>
                      </a:r>
                      <a:endParaRPr lang="en-GB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err="1"/>
                        <a:t>Trosiant</a:t>
                      </a:r>
                      <a:r>
                        <a:rPr lang="en-GB" sz="1400" dirty="0"/>
                        <a:t> staff </a:t>
                      </a:r>
                      <a:r>
                        <a:rPr lang="en-GB" sz="1400" dirty="0" err="1"/>
                        <a:t>ar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lefel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uchel</a:t>
                      </a:r>
                      <a:endParaRPr lang="en-GB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4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err="1"/>
                        <a:t>Tasgau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diffiniedig</a:t>
                      </a:r>
                      <a:endParaRPr lang="en-GB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err="1"/>
                        <a:t>Gweithgareddau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ailadroddus</a:t>
                      </a:r>
                      <a:endParaRPr lang="en-GB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System </a:t>
                      </a:r>
                      <a:r>
                        <a:rPr lang="en-GB" sz="1400" dirty="0" err="1"/>
                        <a:t>rheolwr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atebol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cyson</a:t>
                      </a:r>
                      <a:endParaRPr lang="en-GB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err="1"/>
                        <a:t>Sylw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i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fanylion</a:t>
                      </a:r>
                      <a:endParaRPr lang="en-GB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err="1"/>
                        <a:t>Oriau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gwaith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gosodedig</a:t>
                      </a:r>
                      <a:endParaRPr lang="en-GB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err="1"/>
                        <a:t>Cysylltiedig</a:t>
                      </a:r>
                      <a:r>
                        <a:rPr lang="en-GB" sz="1400" dirty="0"/>
                        <a:t> â </a:t>
                      </a:r>
                      <a:r>
                        <a:rPr lang="en-GB" sz="1400" dirty="0" err="1"/>
                        <a:t>diddordebau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arbennig</a:t>
                      </a:r>
                      <a:endParaRPr lang="en-GB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err="1"/>
                        <a:t>Timau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bach</a:t>
                      </a:r>
                      <a:endParaRPr lang="en-GB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err="1"/>
                        <a:t>Amgylchedd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gefnogol</a:t>
                      </a:r>
                      <a:endParaRPr lang="en-GB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063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0"/>
            <a:ext cx="8386597" cy="1143000"/>
          </a:xfrm>
        </p:spPr>
        <p:txBody>
          <a:bodyPr/>
          <a:lstStyle/>
          <a:p>
            <a:pPr algn="l"/>
            <a:r>
              <a:rPr lang="en-GB" sz="2400" dirty="0" err="1">
                <a:solidFill>
                  <a:srgbClr val="DAD821"/>
                </a:solidFill>
                <a:latin typeface="Calibri" panose="020F0502020204030204" pitchFamily="34" charset="0"/>
              </a:rPr>
              <a:t>Diffinio</a:t>
            </a:r>
            <a:r>
              <a:rPr lang="en-GB" sz="2400" dirty="0">
                <a:solidFill>
                  <a:srgbClr val="DAD821"/>
                </a:solidFill>
                <a:latin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DAD821"/>
                </a:solidFill>
                <a:latin typeface="Calibri" panose="020F0502020204030204" pitchFamily="34" charset="0"/>
              </a:rPr>
              <a:t>hanfodion</a:t>
            </a:r>
            <a:r>
              <a:rPr lang="en-GB" sz="2400" dirty="0">
                <a:solidFill>
                  <a:srgbClr val="DAD821"/>
                </a:solidFill>
                <a:latin typeface="Calibri" panose="020F0502020204030204" pitchFamily="34" charset="0"/>
              </a:rPr>
              <a:t> a </a:t>
            </a:r>
            <a:r>
              <a:rPr lang="en-GB" sz="2400" dirty="0" err="1">
                <a:solidFill>
                  <a:srgbClr val="DAD821"/>
                </a:solidFill>
                <a:latin typeface="Calibri" panose="020F0502020204030204" pitchFamily="34" charset="0"/>
              </a:rPr>
              <a:t>dewisiadau</a:t>
            </a:r>
            <a:r>
              <a:rPr lang="en-GB" sz="2400" dirty="0">
                <a:solidFill>
                  <a:srgbClr val="DAD821"/>
                </a:solidFill>
                <a:latin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DAD821"/>
                </a:solidFill>
                <a:latin typeface="Calibri" panose="020F0502020204030204" pitchFamily="34" charset="0"/>
              </a:rPr>
              <a:t>cyflogaeth</a:t>
            </a:r>
            <a:endParaRPr lang="en-GB" dirty="0">
              <a:solidFill>
                <a:srgbClr val="DAD82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5867755"/>
              </p:ext>
            </p:extLst>
          </p:nvPr>
        </p:nvGraphicFramePr>
        <p:xfrm>
          <a:off x="251520" y="906946"/>
          <a:ext cx="8640954" cy="5917219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8918">
                <a:tc>
                  <a:txBody>
                    <a:bodyPr/>
                    <a:lstStyle/>
                    <a:p>
                      <a:endParaRPr lang="en-GB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Problemau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posibl</a:t>
                      </a:r>
                      <a:endParaRPr lang="en-GB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Datrysiadau</a:t>
                      </a:r>
                      <a:endParaRPr lang="en-GB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4440">
                <a:tc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Anawsterau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rhyngweithio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chyfathrebu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cymdeithasol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err="1"/>
                        <a:t>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aml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mae’n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bosibl</a:t>
                      </a:r>
                      <a:r>
                        <a:rPr lang="en-GB" sz="1100" dirty="0"/>
                        <a:t> y </a:t>
                      </a:r>
                      <a:r>
                        <a:rPr lang="en-GB" sz="1100" dirty="0" err="1"/>
                        <a:t>bydd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pobl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awtistig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darparu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gwybodaeth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benodol</a:t>
                      </a:r>
                      <a:r>
                        <a:rPr lang="en-GB" sz="1100" dirty="0"/>
                        <a:t> y </a:t>
                      </a:r>
                      <a:r>
                        <a:rPr lang="en-GB" sz="1100" dirty="0" err="1"/>
                        <a:t>gofynnir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amdani</a:t>
                      </a:r>
                      <a:r>
                        <a:rPr lang="en-GB" sz="1100" dirty="0"/>
                        <a:t>, </a:t>
                      </a:r>
                      <a:r>
                        <a:rPr lang="en-GB" sz="1100" dirty="0" err="1"/>
                        <a:t>ond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nid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gwybodaeth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ychwanegol</a:t>
                      </a:r>
                      <a:r>
                        <a:rPr lang="en-GB" sz="1100" dirty="0"/>
                        <a:t> am </a:t>
                      </a:r>
                      <a:r>
                        <a:rPr lang="en-GB" sz="1100" dirty="0" err="1"/>
                        <a:t>eu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hanghenion</a:t>
                      </a:r>
                      <a:r>
                        <a:rPr lang="en-GB" sz="1100" dirty="0"/>
                        <a:t>. </a:t>
                      </a:r>
                      <a:r>
                        <a:rPr lang="en-GB" sz="1100" dirty="0" err="1"/>
                        <a:t>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aml</a:t>
                      </a:r>
                      <a:r>
                        <a:rPr lang="en-GB" sz="1100" dirty="0"/>
                        <a:t> gall </a:t>
                      </a:r>
                      <a:r>
                        <a:rPr lang="en-GB" sz="1100" dirty="0" err="1"/>
                        <a:t>cwestiynau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penagored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fod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anodd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iddynt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hateb</a:t>
                      </a:r>
                      <a:r>
                        <a:rPr lang="en-GB" sz="1100" dirty="0"/>
                        <a:t>.</a:t>
                      </a:r>
                      <a:endParaRPr lang="en-GB" sz="11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err="1"/>
                        <a:t>Gofyn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cwestiynau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penodol</a:t>
                      </a:r>
                      <a:endParaRPr lang="en-GB" sz="11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err="1"/>
                        <a:t>Defnyddio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rhestrau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gwirio</a:t>
                      </a:r>
                      <a:r>
                        <a:rPr lang="en-GB" sz="1100" dirty="0"/>
                        <a:t> a </a:t>
                      </a:r>
                      <a:r>
                        <a:rPr lang="en-GB" sz="1100" dirty="0" err="1"/>
                        <a:t>holiaduron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gyda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chwestiynau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caeedig</a:t>
                      </a:r>
                      <a:r>
                        <a:rPr lang="en-GB" sz="1100" dirty="0"/>
                        <a:t>, </a:t>
                      </a:r>
                      <a:r>
                        <a:rPr lang="en-GB" sz="1100" dirty="0" err="1"/>
                        <a:t>cynnig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gwybodaeth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ysgrifenedig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i’r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unigolyn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allu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cyfeirio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ati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yn</a:t>
                      </a:r>
                      <a:r>
                        <a:rPr lang="en-GB" sz="1100" dirty="0"/>
                        <a:t> y </a:t>
                      </a:r>
                      <a:r>
                        <a:rPr lang="en-GB" sz="1100" dirty="0" err="1"/>
                        <a:t>dyfodol</a:t>
                      </a:r>
                      <a:endParaRPr lang="en-GB" sz="11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Bod </a:t>
                      </a:r>
                      <a:r>
                        <a:rPr lang="en-GB" sz="1100" dirty="0" err="1"/>
                        <a:t>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drylwyr</a:t>
                      </a:r>
                      <a:r>
                        <a:rPr lang="en-GB" sz="1100" dirty="0"/>
                        <a:t>, </a:t>
                      </a:r>
                      <a:r>
                        <a:rPr lang="en-GB" sz="1100" dirty="0" err="1"/>
                        <a:t>gofalu’ch</a:t>
                      </a:r>
                      <a:r>
                        <a:rPr lang="en-GB" sz="1100" dirty="0"/>
                        <a:t> bod </a:t>
                      </a:r>
                      <a:r>
                        <a:rPr lang="en-GB" sz="1100" dirty="0" err="1"/>
                        <a:t>wedi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cwmpasu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pob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agwedd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ar</a:t>
                      </a:r>
                      <a:r>
                        <a:rPr lang="en-GB" sz="1100" dirty="0"/>
                        <a:t> y </a:t>
                      </a:r>
                      <a:r>
                        <a:rPr lang="en-GB" sz="1100" dirty="0" err="1"/>
                        <a:t>swydd</a:t>
                      </a:r>
                      <a:r>
                        <a:rPr lang="en-GB" sz="1100" dirty="0"/>
                        <a:t> a </a:t>
                      </a:r>
                      <a:r>
                        <a:rPr lang="en-GB" sz="1100" dirty="0" err="1"/>
                        <a:t>pheidio</a:t>
                      </a:r>
                      <a:r>
                        <a:rPr lang="en-GB" sz="1100" dirty="0"/>
                        <a:t> â </a:t>
                      </a:r>
                      <a:r>
                        <a:rPr lang="en-GB" sz="1100" dirty="0" err="1"/>
                        <a:t>dibynnu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unigolyn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godi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unrhyw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fater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heb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rywun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ofyn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iddo</a:t>
                      </a:r>
                      <a:r>
                        <a:rPr lang="en-GB" sz="1100" dirty="0"/>
                        <a:t>/</a:t>
                      </a:r>
                      <a:r>
                        <a:rPr lang="en-GB" sz="1100" dirty="0" err="1"/>
                        <a:t>iddi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benodol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7024">
                <a:tc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Anawsterau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Dychmygu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Cymdeithasol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err="1"/>
                        <a:t>Ambell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waith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mae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pobl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awtistig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chael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anodd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rhagweld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haddasrwydd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gyfer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cyfleoedd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gwaith</a:t>
                      </a:r>
                      <a:r>
                        <a:rPr lang="en-GB" sz="1100" dirty="0"/>
                        <a:t> ac </a:t>
                      </a:r>
                      <a:r>
                        <a:rPr lang="en-GB" sz="1100" dirty="0" err="1"/>
                        <a:t>amgylcheddau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gweithio</a:t>
                      </a:r>
                      <a:r>
                        <a:rPr lang="en-GB" sz="1100" dirty="0"/>
                        <a:t>, </a:t>
                      </a:r>
                      <a:r>
                        <a:rPr lang="en-GB" sz="1100" dirty="0" err="1"/>
                        <a:t>neu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efallai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eu</a:t>
                      </a:r>
                      <a:r>
                        <a:rPr lang="en-GB" sz="1100" dirty="0"/>
                        <a:t> bod </a:t>
                      </a:r>
                      <a:r>
                        <a:rPr lang="en-GB" sz="1100" dirty="0" err="1"/>
                        <a:t>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cael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anhawster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dychmygu'r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priodweddau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sy'n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angenrheidiol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gyfer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swyddi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penodol</a:t>
                      </a:r>
                      <a:r>
                        <a:rPr lang="en-GB" sz="1100" dirty="0"/>
                        <a:t>. Gall </a:t>
                      </a:r>
                      <a:r>
                        <a:rPr lang="en-GB" sz="1100" dirty="0" err="1"/>
                        <a:t>anawsterau</a:t>
                      </a:r>
                      <a:r>
                        <a:rPr lang="en-GB" sz="1100" dirty="0"/>
                        <a:t> â </a:t>
                      </a:r>
                      <a:r>
                        <a:rPr lang="en-GB" sz="1100" dirty="0" err="1"/>
                        <a:t>chynllunio</a:t>
                      </a:r>
                      <a:r>
                        <a:rPr lang="en-GB" sz="1100" dirty="0"/>
                        <a:t> a </a:t>
                      </a:r>
                      <a:r>
                        <a:rPr lang="en-GB" sz="1100" dirty="0" err="1"/>
                        <a:t>datrys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problemau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achosi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problemau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wrth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ystyried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teithio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i’r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gwaith</a:t>
                      </a:r>
                      <a:r>
                        <a:rPr lang="en-GB" sz="1100" dirty="0"/>
                        <a:t> ac </a:t>
                      </a:r>
                      <a:r>
                        <a:rPr lang="en-GB" sz="1100" dirty="0" err="1"/>
                        <a:t>mewn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meysydd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gysylltiedig</a:t>
                      </a:r>
                      <a:r>
                        <a:rPr lang="en-GB" sz="1100" dirty="0"/>
                        <a:t> ag </a:t>
                      </a:r>
                      <a:r>
                        <a:rPr lang="en-GB" sz="1100" dirty="0" err="1"/>
                        <a:t>ymdopi</a:t>
                      </a:r>
                      <a:r>
                        <a:rPr lang="en-GB" sz="1100" dirty="0"/>
                        <a:t> â </a:t>
                      </a:r>
                      <a:r>
                        <a:rPr lang="en-GB" sz="1100" dirty="0" err="1"/>
                        <a:t>swydd</a:t>
                      </a:r>
                      <a:r>
                        <a:rPr lang="en-GB" sz="1100" dirty="0"/>
                        <a:t>.</a:t>
                      </a:r>
                      <a:endParaRPr lang="en-GB" sz="11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err="1"/>
                        <a:t>Canfod</a:t>
                      </a:r>
                      <a:r>
                        <a:rPr lang="en-GB" sz="1100" dirty="0"/>
                        <a:t> pa </a:t>
                      </a:r>
                      <a:r>
                        <a:rPr lang="en-GB" sz="1100" dirty="0" err="1"/>
                        <a:t>ofynion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hanfodol</a:t>
                      </a:r>
                      <a:r>
                        <a:rPr lang="en-GB" sz="1100" dirty="0"/>
                        <a:t> y </a:t>
                      </a:r>
                      <a:r>
                        <a:rPr lang="en-GB" sz="1100" dirty="0" err="1"/>
                        <a:t>byddai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angen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unrhyw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gyfle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cyflogaeth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hateb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mwyn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i'r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unigolyn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ymdopi</a:t>
                      </a:r>
                      <a:endParaRPr lang="en-GB" sz="11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err="1"/>
                        <a:t>Archwilio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opsiynau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teithio</a:t>
                      </a:r>
                      <a:r>
                        <a:rPr lang="en-GB" sz="1100" dirty="0"/>
                        <a:t>, </a:t>
                      </a:r>
                      <a:r>
                        <a:rPr lang="en-GB" sz="1100" dirty="0" err="1"/>
                        <a:t>gan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gynnwys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amser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teithio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gynorthwyo’r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unigolyn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chwilio</a:t>
                      </a:r>
                      <a:r>
                        <a:rPr lang="en-GB" sz="1100" dirty="0"/>
                        <a:t> am </a:t>
                      </a:r>
                      <a:r>
                        <a:rPr lang="en-GB" sz="1100" dirty="0" err="1"/>
                        <a:t>waith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ardal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ddaearyddol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briodol</a:t>
                      </a:r>
                      <a:endParaRPr lang="en-GB" sz="11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err="1"/>
                        <a:t>Defnyddio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rhestrau</a:t>
                      </a:r>
                      <a:r>
                        <a:rPr lang="en-GB" sz="1100" dirty="0"/>
                        <a:t> o </a:t>
                      </a:r>
                      <a:r>
                        <a:rPr lang="en-GB" sz="1100" dirty="0" err="1"/>
                        <a:t>sectorau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gwaith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posibl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helpu’r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unigolyn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fynegi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ei</a:t>
                      </a:r>
                      <a:r>
                        <a:rPr lang="en-GB" sz="1100" dirty="0"/>
                        <a:t> (d)</a:t>
                      </a:r>
                      <a:r>
                        <a:rPr lang="en-GB" sz="1100" dirty="0" err="1"/>
                        <a:t>dewisiadau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lafar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0419">
                <a:tc>
                  <a:txBody>
                    <a:bodyPr/>
                    <a:lstStyle/>
                    <a:p>
                      <a:r>
                        <a:rPr lang="en-GB" sz="1600" dirty="0" err="1"/>
                        <a:t>Problemau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synhwyraidd</a:t>
                      </a:r>
                      <a:r>
                        <a:rPr lang="en-GB" sz="1600" dirty="0"/>
                        <a:t> a </a:t>
                      </a:r>
                      <a:r>
                        <a:rPr lang="en-GB" sz="1600" dirty="0" err="1"/>
                        <a:t>hoffter</a:t>
                      </a:r>
                      <a:r>
                        <a:rPr lang="en-GB" sz="1600" dirty="0"/>
                        <a:t> o </a:t>
                      </a:r>
                      <a:r>
                        <a:rPr lang="en-GB" sz="1600" dirty="0" err="1"/>
                        <a:t>arferion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rhagweladwy</a:t>
                      </a:r>
                      <a:endParaRPr lang="en-GB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err="1"/>
                        <a:t>Os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yw’r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unigolyn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awtistig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cael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problemau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synhwyraidd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neu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os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nad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yw’n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hoff</a:t>
                      </a:r>
                      <a:r>
                        <a:rPr lang="en-GB" sz="1100" dirty="0"/>
                        <a:t> o </a:t>
                      </a:r>
                      <a:r>
                        <a:rPr lang="en-GB" sz="1100" dirty="0" err="1"/>
                        <a:t>newid</a:t>
                      </a:r>
                      <a:r>
                        <a:rPr lang="en-GB" sz="1100" dirty="0"/>
                        <a:t>, </a:t>
                      </a:r>
                      <a:r>
                        <a:rPr lang="en-GB" sz="1100" dirty="0" err="1"/>
                        <a:t>efallai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na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fydd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rhai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mathau</a:t>
                      </a:r>
                      <a:r>
                        <a:rPr lang="en-GB" sz="1100" dirty="0"/>
                        <a:t> o </a:t>
                      </a:r>
                      <a:r>
                        <a:rPr lang="en-GB" sz="1100" dirty="0" err="1"/>
                        <a:t>swyddi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addas</a:t>
                      </a:r>
                      <a:r>
                        <a:rPr lang="en-GB" sz="1100" dirty="0"/>
                        <a:t>. </a:t>
                      </a:r>
                      <a:r>
                        <a:rPr lang="en-GB" sz="1100" dirty="0" err="1"/>
                        <a:t>Os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nad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ydynt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cael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trafod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drylwyr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mae’n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bosibl</a:t>
                      </a:r>
                      <a:r>
                        <a:rPr lang="en-GB" sz="1100" dirty="0"/>
                        <a:t> y </a:t>
                      </a:r>
                      <a:r>
                        <a:rPr lang="en-GB" sz="1100" dirty="0" err="1"/>
                        <a:t>bydd</a:t>
                      </a:r>
                      <a:r>
                        <a:rPr lang="en-GB" sz="1100" dirty="0"/>
                        <a:t> y </a:t>
                      </a:r>
                      <a:r>
                        <a:rPr lang="en-GB" sz="1100" dirty="0" err="1"/>
                        <a:t>problemau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hyn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cael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methu</a:t>
                      </a:r>
                      <a:r>
                        <a:rPr lang="en-GB" sz="1100" dirty="0"/>
                        <a:t> a </a:t>
                      </a:r>
                      <a:r>
                        <a:rPr lang="en-GB" sz="1100" dirty="0" err="1"/>
                        <a:t>bydd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hynny’n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cael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effaith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sylweddol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allu’r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unigolyn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awtistig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gadw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swydd</a:t>
                      </a:r>
                      <a:r>
                        <a:rPr lang="en-GB" sz="1100" dirty="0"/>
                        <a:t>.</a:t>
                      </a:r>
                      <a:endParaRPr lang="en-GB" sz="1100" baseline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y-GB" sz="1100" dirty="0"/>
                        <a:t>Gofynnwch gwestiynau penodol ynglŷn â chyfyngiadau yn yr amgylchedd gwaith, oriau gwaith a gallu i weithio’n hyblyg</a:t>
                      </a:r>
                      <a:endParaRPr lang="en-GB" sz="11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0419">
                <a:tc>
                  <a:txBody>
                    <a:bodyPr/>
                    <a:lstStyle/>
                    <a:p>
                      <a:r>
                        <a:rPr lang="en-GB" sz="1600" dirty="0" err="1"/>
                        <a:t>Diddordebau</a:t>
                      </a:r>
                      <a:r>
                        <a:rPr lang="en-GB" sz="1600" dirty="0"/>
                        <a:t> a </a:t>
                      </a:r>
                      <a:r>
                        <a:rPr lang="en-GB" sz="1600" dirty="0" err="1"/>
                        <a:t>phriodoleddau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arbennig</a:t>
                      </a:r>
                      <a:endParaRPr lang="en-GB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err="1"/>
                        <a:t>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aml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mae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gan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bobl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awtistig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briodoleddau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sy’n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eithriadol</a:t>
                      </a:r>
                      <a:r>
                        <a:rPr lang="en-GB" sz="1100" dirty="0"/>
                        <a:t> o </a:t>
                      </a:r>
                      <a:r>
                        <a:rPr lang="en-GB" sz="1100" dirty="0" err="1"/>
                        <a:t>fuddiol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i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gyflogwyr</a:t>
                      </a:r>
                      <a:r>
                        <a:rPr lang="en-GB" sz="1100" dirty="0"/>
                        <a:t> a </a:t>
                      </a:r>
                      <a:r>
                        <a:rPr lang="en-GB" sz="1100" dirty="0" err="1"/>
                        <a:t>diddordebau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arbennig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sy’n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gysylltiedig</a:t>
                      </a:r>
                      <a:r>
                        <a:rPr lang="en-GB" sz="1100" dirty="0"/>
                        <a:t> â </a:t>
                      </a:r>
                      <a:r>
                        <a:rPr lang="en-GB" sz="1100" dirty="0" err="1"/>
                        <a:t>sgiliau</a:t>
                      </a:r>
                      <a:r>
                        <a:rPr lang="en-GB" sz="1100" dirty="0"/>
                        <a:t> a </a:t>
                      </a:r>
                      <a:r>
                        <a:rPr lang="en-GB" sz="1100" dirty="0" err="1"/>
                        <a:t>gwybodaeth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eang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mewn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meysydd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penodol</a:t>
                      </a:r>
                      <a:r>
                        <a:rPr lang="en-GB" sz="1100" dirty="0"/>
                        <a:t>.</a:t>
                      </a:r>
                      <a:endParaRPr lang="en-GB" sz="11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err="1"/>
                        <a:t>Archwilio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diddordebau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arbennig</a:t>
                      </a:r>
                      <a:r>
                        <a:rPr lang="en-GB" sz="1100" dirty="0"/>
                        <a:t> a </a:t>
                      </a:r>
                      <a:r>
                        <a:rPr lang="en-GB" sz="1100" dirty="0" err="1"/>
                        <a:t>sut</a:t>
                      </a:r>
                      <a:r>
                        <a:rPr lang="en-GB" sz="1100" dirty="0"/>
                        <a:t> y </a:t>
                      </a:r>
                      <a:r>
                        <a:rPr lang="en-GB" sz="1100" dirty="0" err="1"/>
                        <a:t>gallent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fod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berthnasol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yn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yr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amgylchedd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gwaith</a:t>
                      </a:r>
                      <a:endParaRPr lang="en-GB" sz="11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err="1"/>
                        <a:t>Canfod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sgiliau</a:t>
                      </a:r>
                      <a:r>
                        <a:rPr lang="en-GB" sz="1100" dirty="0"/>
                        <a:t> a </a:t>
                      </a:r>
                      <a:r>
                        <a:rPr lang="en-GB" sz="1100" dirty="0" err="1"/>
                        <a:t>gwybodaeth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nad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ydynt</a:t>
                      </a:r>
                      <a:r>
                        <a:rPr lang="en-GB" sz="1100" dirty="0"/>
                        <a:t> o </a:t>
                      </a:r>
                      <a:r>
                        <a:rPr lang="en-GB" sz="1100" dirty="0" err="1"/>
                        <a:t>reidrwydd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wedi’u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caffael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trwy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astudiaethau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neu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brofiad</a:t>
                      </a:r>
                      <a:r>
                        <a:rPr lang="en-GB" sz="1100" dirty="0"/>
                        <a:t> </a:t>
                      </a:r>
                      <a:r>
                        <a:rPr lang="en-GB" sz="1100" dirty="0" err="1"/>
                        <a:t>ffurfiol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424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1" y="8721"/>
            <a:ext cx="8517633" cy="1143000"/>
          </a:xfrm>
        </p:spPr>
        <p:txBody>
          <a:bodyPr/>
          <a:lstStyle/>
          <a:p>
            <a:pPr algn="l"/>
            <a:r>
              <a:rPr lang="en-GB" sz="2400" dirty="0" err="1">
                <a:solidFill>
                  <a:srgbClr val="70A43E"/>
                </a:solidFill>
                <a:latin typeface="Calibri" panose="020F0502020204030204" pitchFamily="34" charset="0"/>
              </a:rPr>
              <a:t>Chwilio</a:t>
            </a:r>
            <a:r>
              <a:rPr lang="en-GB" sz="2400" dirty="0">
                <a:solidFill>
                  <a:srgbClr val="70A43E"/>
                </a:solidFill>
                <a:latin typeface="Calibri" panose="020F0502020204030204" pitchFamily="34" charset="0"/>
              </a:rPr>
              <a:t> am </a:t>
            </a:r>
            <a:r>
              <a:rPr lang="en-GB" sz="2400" dirty="0" err="1">
                <a:solidFill>
                  <a:srgbClr val="70A43E"/>
                </a:solidFill>
                <a:latin typeface="Calibri" panose="020F0502020204030204" pitchFamily="34" charset="0"/>
              </a:rPr>
              <a:t>swydd</a:t>
            </a:r>
            <a:endParaRPr lang="en-GB" dirty="0">
              <a:solidFill>
                <a:srgbClr val="70A43E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392997"/>
              </p:ext>
            </p:extLst>
          </p:nvPr>
        </p:nvGraphicFramePr>
        <p:xfrm>
          <a:off x="179512" y="939412"/>
          <a:ext cx="8784970" cy="5660301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634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4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75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2469">
                <a:tc>
                  <a:txBody>
                    <a:bodyPr/>
                    <a:lstStyle/>
                    <a:p>
                      <a:endParaRPr lang="en-GB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Problemau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posibl</a:t>
                      </a:r>
                      <a:endParaRPr lang="en-GB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Datrysiadau</a:t>
                      </a:r>
                      <a:endParaRPr lang="en-GB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1095">
                <a:tc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Anawsterau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rhyngweithio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chyfathrebu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cymdeithasol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Mae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pobl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awtistig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cael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anhawster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deall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iaith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drosiadol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Mae'r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rhan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fwyaf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o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hysbysebion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swyddi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swydd-ddisgrifiadau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llawn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iaith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drosiannol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('bod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hyblyg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', '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aelod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o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dîm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' ac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ati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sy'n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ei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gwneud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anodd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unigolion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ag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awtistiaeth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eu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dehongli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. 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Bydd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anhawster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hwn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hefyd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amharu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ar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allu’r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unigolyn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gyfleu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ei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sgiliau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iaith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drosiannol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sy’n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angenrheidiol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ar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gyfer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nifer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o offer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chwilio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am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swyddi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ar-lein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GB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Esbonio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brawddegau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trosiannol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gan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ddefnyddio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iaith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lythrennol</a:t>
                      </a:r>
                      <a:endParaRPr lang="en-GB" sz="12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Efallai</a:t>
                      </a:r>
                      <a:r>
                        <a:rPr lang="en-GB" sz="1200" dirty="0"/>
                        <a:t> y </a:t>
                      </a:r>
                      <a:r>
                        <a:rPr lang="en-GB" sz="1200" dirty="0" err="1"/>
                        <a:t>bydd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cyfieithwyr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idiomau</a:t>
                      </a:r>
                      <a:r>
                        <a:rPr lang="en-GB" sz="1200" dirty="0"/>
                        <a:t> a </a:t>
                      </a:r>
                      <a:r>
                        <a:rPr lang="en-GB" sz="1200" dirty="0" err="1"/>
                        <a:t>throsiadau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ar-lein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ddefnyddiol</a:t>
                      </a:r>
                      <a:endParaRPr lang="en-GB" sz="12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Cynorthwyo’r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unigolyn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trwy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ddarparu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disgrifiadau</a:t>
                      </a:r>
                      <a:r>
                        <a:rPr lang="en-GB" sz="1200" dirty="0"/>
                        <a:t> ‘</a:t>
                      </a:r>
                      <a:r>
                        <a:rPr lang="en-GB" sz="1200" dirty="0" err="1"/>
                        <a:t>trosiannol</a:t>
                      </a:r>
                      <a:r>
                        <a:rPr lang="en-GB" sz="1200" dirty="0"/>
                        <a:t>’ </a:t>
                      </a:r>
                      <a:r>
                        <a:rPr lang="en-GB" sz="1200" dirty="0" err="1"/>
                        <a:t>o’u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sgiliau</a:t>
                      </a:r>
                      <a:r>
                        <a:rPr lang="en-GB" sz="1200" dirty="0"/>
                        <a:t> y </a:t>
                      </a:r>
                      <a:r>
                        <a:rPr lang="en-GB" sz="1200" dirty="0" err="1"/>
                        <a:t>gellir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eu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defnyddio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baru</a:t>
                      </a:r>
                      <a:r>
                        <a:rPr lang="en-GB" sz="1200" dirty="0"/>
                        <a:t> â </a:t>
                      </a:r>
                      <a:r>
                        <a:rPr lang="en-GB" sz="1200" dirty="0" err="1"/>
                        <a:t>swyddi</a:t>
                      </a:r>
                      <a:r>
                        <a:rPr lang="en-GB" sz="1200" dirty="0"/>
                        <a:t> ac </a:t>
                      </a:r>
                      <a:r>
                        <a:rPr lang="en-GB" sz="1200" dirty="0" err="1"/>
                        <a:t>mewn</a:t>
                      </a:r>
                      <a:r>
                        <a:rPr lang="en-GB" sz="1200" dirty="0"/>
                        <a:t> offer </a:t>
                      </a:r>
                      <a:r>
                        <a:rPr lang="en-GB" sz="1200" dirty="0" err="1"/>
                        <a:t>chwilio</a:t>
                      </a:r>
                      <a:r>
                        <a:rPr lang="en-GB" sz="1200" dirty="0"/>
                        <a:t> am </a:t>
                      </a:r>
                      <a:r>
                        <a:rPr lang="en-GB" sz="1200" dirty="0" err="1"/>
                        <a:t>swyddi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1245">
                <a:tc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Anawsterau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Dychmygu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Cymdeithasol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Gall </a:t>
                      </a:r>
                      <a:r>
                        <a:rPr lang="en-GB" sz="1200" dirty="0" err="1"/>
                        <a:t>anawsterau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wrth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ragweld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beth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sydd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ei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angen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bobl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eraill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neu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beth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maent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ei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ddisgwyl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ogystal</a:t>
                      </a:r>
                      <a:r>
                        <a:rPr lang="en-GB" sz="1200" dirty="0"/>
                        <a:t> â </a:t>
                      </a:r>
                      <a:r>
                        <a:rPr lang="en-GB" sz="1200" dirty="0" err="1"/>
                        <a:t>chynllunio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neu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ddatrys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problemau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ei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gwneud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anodd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bobl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awtistig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gymharu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eu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sgiliau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â’r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rhai</a:t>
                      </a:r>
                      <a:r>
                        <a:rPr lang="en-GB" sz="1200" dirty="0"/>
                        <a:t> a </a:t>
                      </a:r>
                      <a:r>
                        <a:rPr lang="en-GB" sz="1200" dirty="0" err="1"/>
                        <a:t>nodir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mewn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swydd-ddisgrifiadau</a:t>
                      </a:r>
                      <a:r>
                        <a:rPr lang="en-GB" sz="1200" dirty="0"/>
                        <a:t>.</a:t>
                      </a:r>
                    </a:p>
                    <a:p>
                      <a:endParaRPr lang="en-GB" sz="1200" dirty="0"/>
                    </a:p>
                    <a:p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aml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mae’n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anodd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bobl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awtistig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briodoli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eu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sgiliau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neu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brofiadau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presennol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sefyllfaoedd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newydd</a:t>
                      </a:r>
                      <a:r>
                        <a:rPr lang="en-GB" sz="12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Annog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unigolyn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restru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eu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gwybodaeth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bersonol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dewisiadau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sgiliau</a:t>
                      </a:r>
                      <a:r>
                        <a:rPr lang="en-GB" sz="1200" dirty="0"/>
                        <a:t> a </a:t>
                      </a:r>
                      <a:r>
                        <a:rPr lang="en-GB" sz="1200" dirty="0" err="1"/>
                        <a:t>phrofiad</a:t>
                      </a:r>
                      <a:endParaRPr lang="en-GB" sz="1200" dirty="0"/>
                    </a:p>
                    <a:p>
                      <a:pPr marL="285750" indent="-285750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Defnyddio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rhestrau</a:t>
                      </a:r>
                      <a:r>
                        <a:rPr lang="en-GB" sz="1200" dirty="0"/>
                        <a:t> o </a:t>
                      </a:r>
                      <a:r>
                        <a:rPr lang="en-GB" sz="1200" dirty="0" err="1"/>
                        <a:t>feini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prawf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hanfodol</a:t>
                      </a:r>
                      <a:r>
                        <a:rPr lang="en-GB" sz="1200" dirty="0"/>
                        <a:t> a </a:t>
                      </a:r>
                      <a:r>
                        <a:rPr lang="en-GB" sz="1200" dirty="0" err="1"/>
                        <a:t>gofynion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teithio’r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swyddi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ochr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ochr</a:t>
                      </a:r>
                      <a:r>
                        <a:rPr lang="en-GB" sz="1200" dirty="0"/>
                        <a:t> â </a:t>
                      </a:r>
                      <a:r>
                        <a:rPr lang="en-GB" sz="1200" dirty="0" err="1"/>
                        <a:t>sgiliau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wrth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baru</a:t>
                      </a:r>
                      <a:r>
                        <a:rPr lang="en-GB" sz="1200" dirty="0"/>
                        <a:t> â </a:t>
                      </a:r>
                      <a:r>
                        <a:rPr lang="en-GB" sz="1200" dirty="0" err="1"/>
                        <a:t>swyddi</a:t>
                      </a:r>
                      <a:r>
                        <a:rPr lang="en-GB" sz="1200" dirty="0"/>
                        <a:t>  </a:t>
                      </a:r>
                    </a:p>
                    <a:p>
                      <a:pPr marL="285750" indent="-285750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Cefnogi’r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unigolyn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ystyried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eu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sgiliau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a’u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priodoleddau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presennol</a:t>
                      </a:r>
                      <a:r>
                        <a:rPr lang="en-GB" sz="1200" dirty="0"/>
                        <a:t> ac </a:t>
                      </a:r>
                      <a:r>
                        <a:rPr lang="en-GB" sz="1200" dirty="0" err="1"/>
                        <a:t>ystyried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sut</a:t>
                      </a:r>
                      <a:r>
                        <a:rPr lang="en-GB" sz="1200" dirty="0"/>
                        <a:t> y gallant </a:t>
                      </a:r>
                      <a:r>
                        <a:rPr lang="en-GB" sz="1200" dirty="0" err="1"/>
                        <a:t>fod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berthnasol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mewn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gwahanol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sefyllfaoedd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5492">
                <a:tc>
                  <a:txBody>
                    <a:bodyPr/>
                    <a:lstStyle/>
                    <a:p>
                      <a:r>
                        <a:rPr lang="en-GB" sz="1600" dirty="0" err="1"/>
                        <a:t>Rheolwaith</a:t>
                      </a:r>
                      <a:r>
                        <a:rPr lang="en-GB" sz="1600" dirty="0"/>
                        <a:t> / </a:t>
                      </a:r>
                      <a:r>
                        <a:rPr lang="en-GB" sz="1600" dirty="0" err="1"/>
                        <a:t>Strwythur</a:t>
                      </a:r>
                      <a:endParaRPr lang="en-GB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Mae </a:t>
                      </a:r>
                      <a:r>
                        <a:rPr lang="en-GB" sz="1200" dirty="0" err="1"/>
                        <a:t>llawer</a:t>
                      </a:r>
                      <a:r>
                        <a:rPr lang="en-GB" sz="1200" dirty="0"/>
                        <a:t> o </a:t>
                      </a:r>
                      <a:r>
                        <a:rPr lang="en-GB" sz="1200" dirty="0" err="1"/>
                        <a:t>bobl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awtistig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teimlo’n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fwy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cyfforddus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gyda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thasgau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gosodedig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rheolwaith</a:t>
                      </a:r>
                      <a:r>
                        <a:rPr lang="en-GB" sz="1200" dirty="0"/>
                        <a:t> a </a:t>
                      </a:r>
                      <a:r>
                        <a:rPr lang="en-GB" sz="1200" dirty="0" err="1"/>
                        <a:t>therfynau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amser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diffiniedig</a:t>
                      </a:r>
                      <a:r>
                        <a:rPr lang="en-GB" sz="1200" dirty="0"/>
                        <a:t>.  </a:t>
                      </a:r>
                      <a:r>
                        <a:rPr lang="en-GB" sz="1200" dirty="0" err="1"/>
                        <a:t>Efallai</a:t>
                      </a:r>
                      <a:r>
                        <a:rPr lang="en-GB" sz="1200" dirty="0"/>
                        <a:t> y </a:t>
                      </a:r>
                      <a:r>
                        <a:rPr lang="en-GB" sz="1200" dirty="0" err="1"/>
                        <a:t>byddant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cael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anhawster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mesur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termau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fel</a:t>
                      </a:r>
                      <a:r>
                        <a:rPr lang="en-GB" sz="1200" dirty="0"/>
                        <a:t> '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rheolaidd</a:t>
                      </a:r>
                      <a:r>
                        <a:rPr lang="en-GB" sz="1200" dirty="0"/>
                        <a:t>' </a:t>
                      </a:r>
                      <a:r>
                        <a:rPr lang="en-GB" sz="1200" dirty="0" err="1"/>
                        <a:t>neu</a:t>
                      </a:r>
                      <a:r>
                        <a:rPr lang="en-GB" sz="1200" dirty="0"/>
                        <a:t> '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aml</a:t>
                      </a:r>
                      <a:r>
                        <a:rPr lang="en-GB" sz="1200" dirty="0"/>
                        <a:t>' a gall </a:t>
                      </a:r>
                      <a:r>
                        <a:rPr lang="en-GB" sz="1200" dirty="0" err="1"/>
                        <a:t>defnyddio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termau</a:t>
                      </a:r>
                      <a:r>
                        <a:rPr lang="en-GB" sz="1200" dirty="0"/>
                        <a:t> di-</a:t>
                      </a:r>
                      <a:r>
                        <a:rPr lang="en-GB" sz="1200" dirty="0" err="1"/>
                        <a:t>strwythur</a:t>
                      </a:r>
                      <a:r>
                        <a:rPr lang="en-GB" sz="1200" dirty="0"/>
                        <a:t> felly </a:t>
                      </a:r>
                      <a:r>
                        <a:rPr lang="en-GB" sz="1200" dirty="0" err="1"/>
                        <a:t>achosi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gorbryder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gan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nad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ydynt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gwybod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union </a:t>
                      </a:r>
                      <a:r>
                        <a:rPr lang="en-GB" sz="1200" dirty="0" err="1"/>
                        <a:t>beth</a:t>
                      </a:r>
                      <a:r>
                        <a:rPr lang="en-GB" sz="1200" dirty="0"/>
                        <a:t> a </a:t>
                      </a:r>
                      <a:r>
                        <a:rPr lang="en-GB" sz="1200" dirty="0" err="1"/>
                        <a:t>ddisgwylir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ganddyn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nhw</a:t>
                      </a:r>
                      <a:r>
                        <a:rPr lang="en-GB" sz="1200" dirty="0"/>
                        <a:t>.</a:t>
                      </a:r>
                      <a:endParaRPr lang="en-GB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Os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oes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gofyn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i’r</a:t>
                      </a:r>
                      <a:r>
                        <a:rPr lang="en-GB" sz="1200" dirty="0"/>
                        <a:t> person </a:t>
                      </a:r>
                      <a:r>
                        <a:rPr lang="en-GB" sz="1200" dirty="0" err="1"/>
                        <a:t>chwilio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neu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wneud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cais</a:t>
                      </a:r>
                      <a:r>
                        <a:rPr lang="en-GB" sz="1200" dirty="0"/>
                        <a:t> am </a:t>
                      </a:r>
                      <a:r>
                        <a:rPr lang="en-GB" sz="1200" dirty="0" err="1"/>
                        <a:t>nifer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benodol</a:t>
                      </a:r>
                      <a:r>
                        <a:rPr lang="en-GB" sz="1200" dirty="0"/>
                        <a:t> o </a:t>
                      </a:r>
                      <a:r>
                        <a:rPr lang="en-GB" sz="1200" dirty="0" err="1"/>
                        <a:t>swyddi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mewn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cyfnod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penodol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dylid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esbonio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hynny’n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glir</a:t>
                      </a:r>
                      <a:r>
                        <a:rPr lang="en-GB" sz="1200" dirty="0"/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Eu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cefnogi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greu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cynllun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chwilio</a:t>
                      </a:r>
                      <a:r>
                        <a:rPr lang="en-GB" sz="1200" dirty="0"/>
                        <a:t> am </a:t>
                      </a:r>
                      <a:r>
                        <a:rPr lang="en-GB" sz="1200" dirty="0" err="1"/>
                        <a:t>swyddi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sy’n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nodi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gweithgareddau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penodol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ddyddiau</a:t>
                      </a:r>
                      <a:r>
                        <a:rPr lang="en-GB" sz="1200" dirty="0"/>
                        <a:t> / </a:t>
                      </a:r>
                      <a:r>
                        <a:rPr lang="en-GB" sz="1200" dirty="0" err="1"/>
                        <a:t>amseroedd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penodol</a:t>
                      </a:r>
                      <a:r>
                        <a:rPr lang="en-GB" sz="1200" dirty="0"/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Gofalu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eu</a:t>
                      </a:r>
                      <a:r>
                        <a:rPr lang="en-GB" sz="1200" dirty="0"/>
                        <a:t> bod </a:t>
                      </a:r>
                      <a:r>
                        <a:rPr lang="en-GB" sz="1200" dirty="0" err="1"/>
                        <a:t>wedi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deall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beth</a:t>
                      </a:r>
                      <a:r>
                        <a:rPr lang="en-GB" sz="1200" dirty="0"/>
                        <a:t> a </a:t>
                      </a:r>
                      <a:r>
                        <a:rPr lang="en-GB" sz="1200" dirty="0" err="1"/>
                        <a:t>ddisgwylir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ganddyn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nhw</a:t>
                      </a:r>
                      <a:r>
                        <a:rPr lang="en-GB" sz="12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9649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1" y="0"/>
            <a:ext cx="8589641" cy="1143000"/>
          </a:xfrm>
        </p:spPr>
        <p:txBody>
          <a:bodyPr/>
          <a:lstStyle/>
          <a:p>
            <a:pPr algn="l"/>
            <a:r>
              <a:rPr lang="en-GB" sz="2400" dirty="0" err="1">
                <a:latin typeface="Calibri" panose="020F0502020204030204" pitchFamily="34" charset="0"/>
              </a:rPr>
              <a:t>Gwneud</a:t>
            </a:r>
            <a:r>
              <a:rPr lang="en-GB" sz="2400" dirty="0">
                <a:latin typeface="Calibri" panose="020F0502020204030204" pitchFamily="34" charset="0"/>
              </a:rPr>
              <a:t> </a:t>
            </a:r>
            <a:r>
              <a:rPr lang="en-GB" sz="2400" dirty="0" err="1">
                <a:latin typeface="Calibri" panose="020F0502020204030204" pitchFamily="34" charset="0"/>
              </a:rPr>
              <a:t>cais</a:t>
            </a:r>
            <a:r>
              <a:rPr lang="en-GB" sz="2400" dirty="0">
                <a:latin typeface="Calibri" panose="020F0502020204030204" pitchFamily="34" charset="0"/>
              </a:rPr>
              <a:t> am </a:t>
            </a:r>
            <a:r>
              <a:rPr lang="en-GB" sz="2400" dirty="0" err="1">
                <a:latin typeface="Calibri" panose="020F0502020204030204" pitchFamily="34" charset="0"/>
              </a:rPr>
              <a:t>swyddi</a:t>
            </a:r>
            <a:endParaRPr lang="en-GB" dirty="0">
              <a:latin typeface="Calibri" panose="020F050202020403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4069701"/>
              </p:ext>
            </p:extLst>
          </p:nvPr>
        </p:nvGraphicFramePr>
        <p:xfrm>
          <a:off x="179513" y="1143000"/>
          <a:ext cx="8784976" cy="5191543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656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92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9700">
                <a:tc>
                  <a:txBody>
                    <a:bodyPr/>
                    <a:lstStyle/>
                    <a:p>
                      <a:endParaRPr lang="en-GB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err="1"/>
                        <a:t>Problemau</a:t>
                      </a:r>
                      <a:endParaRPr lang="en-GB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Datrysiadau</a:t>
                      </a:r>
                      <a:endParaRPr lang="en-GB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0001">
                <a:tc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Anawsterau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rhyngweithio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chyfathrebu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cymdeithasol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Gall </a:t>
                      </a:r>
                      <a:r>
                        <a:rPr lang="en-GB" sz="1200" dirty="0" err="1"/>
                        <a:t>anawsterau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wrth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ddefnyddio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iaith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drosiannol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achosi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anawsterau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wrth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baru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ceisiadau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swyddi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neu</a:t>
                      </a:r>
                      <a:r>
                        <a:rPr lang="en-GB" sz="1200" dirty="0"/>
                        <a:t> CVs </a:t>
                      </a:r>
                      <a:r>
                        <a:rPr lang="en-GB" sz="1200" dirty="0" err="1"/>
                        <a:t>gyda'r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swydd-ddisgrifiad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hysbyseb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neu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fanylion</a:t>
                      </a:r>
                      <a:r>
                        <a:rPr lang="en-GB" sz="1200" dirty="0"/>
                        <a:t> am </a:t>
                      </a:r>
                      <a:r>
                        <a:rPr lang="en-GB" sz="1200" dirty="0" err="1"/>
                        <a:t>yr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unigolyn</a:t>
                      </a:r>
                      <a:r>
                        <a:rPr lang="en-GB" sz="1200" dirty="0"/>
                        <a:t>.</a:t>
                      </a:r>
                      <a:endParaRPr lang="en-GB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Darparu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esboniadau</a:t>
                      </a:r>
                      <a:r>
                        <a:rPr lang="en-GB" sz="1200" dirty="0"/>
                        <a:t> o </a:t>
                      </a:r>
                      <a:r>
                        <a:rPr lang="en-GB" sz="1200" dirty="0" err="1"/>
                        <a:t>baragraffau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trosiannol</a:t>
                      </a:r>
                      <a:endParaRPr lang="en-GB" sz="12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Eu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hannog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ddefnyddio’r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brawddegau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trosiannol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cyffredin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hyn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y </a:t>
                      </a:r>
                      <a:r>
                        <a:rPr lang="en-GB" sz="1200" dirty="0" err="1"/>
                        <a:t>cais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fel</a:t>
                      </a:r>
                      <a:r>
                        <a:rPr lang="en-GB" sz="1200" dirty="0"/>
                        <a:t> y </a:t>
                      </a:r>
                      <a:r>
                        <a:rPr lang="en-GB" sz="1200" dirty="0" err="1"/>
                        <a:t>disgwylir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gan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gyflogwyr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8422">
                <a:tc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Anawsterau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Dychmygu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Cymdeithasol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/>
                        <a:t>Efallai</a:t>
                      </a:r>
                      <a:r>
                        <a:rPr lang="en-GB" sz="1200" dirty="0"/>
                        <a:t> y </a:t>
                      </a:r>
                      <a:r>
                        <a:rPr lang="en-GB" sz="1200" dirty="0" err="1"/>
                        <a:t>bydd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pobl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awtistig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cael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anhawster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rhagweld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beth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mae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pobl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eraill</a:t>
                      </a:r>
                      <a:r>
                        <a:rPr lang="en-GB" sz="1200" dirty="0"/>
                        <a:t> am </a:t>
                      </a:r>
                      <a:r>
                        <a:rPr lang="en-GB" sz="1200" dirty="0" err="1"/>
                        <a:t>ei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wneud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neu</a:t>
                      </a:r>
                      <a:r>
                        <a:rPr lang="en-GB" sz="1200" dirty="0"/>
                        <a:t> weld </a:t>
                      </a:r>
                      <a:r>
                        <a:rPr lang="en-GB" sz="1200" dirty="0" err="1"/>
                        <a:t>pethau</a:t>
                      </a:r>
                      <a:r>
                        <a:rPr lang="en-GB" sz="1200" dirty="0"/>
                        <a:t> o </a:t>
                      </a:r>
                      <a:r>
                        <a:rPr lang="en-GB" sz="1200" dirty="0" err="1"/>
                        <a:t>safbwynt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pobl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eraill</a:t>
                      </a:r>
                      <a:r>
                        <a:rPr lang="en-GB" sz="1200" dirty="0"/>
                        <a:t>. Gall </a:t>
                      </a:r>
                      <a:r>
                        <a:rPr lang="en-GB" sz="1200" dirty="0" err="1"/>
                        <a:t>hyn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effeithio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ar</a:t>
                      </a:r>
                      <a:r>
                        <a:rPr lang="en-GB" sz="1200" dirty="0"/>
                        <a:t> y </a:t>
                      </a:r>
                      <a:r>
                        <a:rPr lang="en-GB" sz="1200" dirty="0" err="1"/>
                        <a:t>ffordd</a:t>
                      </a:r>
                      <a:r>
                        <a:rPr lang="en-GB" sz="1200" dirty="0"/>
                        <a:t> y </a:t>
                      </a:r>
                      <a:r>
                        <a:rPr lang="en-GB" sz="1200" dirty="0" err="1"/>
                        <a:t>byddant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gwneud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cais</a:t>
                      </a:r>
                      <a:r>
                        <a:rPr lang="en-GB" sz="1200" dirty="0"/>
                        <a:t> am </a:t>
                      </a:r>
                      <a:r>
                        <a:rPr lang="en-GB" sz="1200" dirty="0" err="1"/>
                        <a:t>swyddi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neu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ysgrifennu</a:t>
                      </a:r>
                      <a:r>
                        <a:rPr lang="en-GB" sz="1200" dirty="0"/>
                        <a:t> CVs, a </a:t>
                      </a:r>
                      <a:r>
                        <a:rPr lang="en-GB" sz="1200" dirty="0" err="1"/>
                        <a:t>byddant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cael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anhawster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wrth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geisio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ysgrifennu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gan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gadw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safbwynt</a:t>
                      </a:r>
                      <a:r>
                        <a:rPr lang="en-GB" sz="1200" dirty="0"/>
                        <a:t> y </a:t>
                      </a:r>
                      <a:r>
                        <a:rPr lang="en-GB" sz="1200" dirty="0" err="1"/>
                        <a:t>cyflogwr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mewn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cof</a:t>
                      </a:r>
                      <a:r>
                        <a:rPr lang="en-GB" sz="1200" dirty="0"/>
                        <a:t>.</a:t>
                      </a:r>
                      <a:endParaRPr lang="en-GB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err="1"/>
                        <a:t>Darparu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cefnogaeth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i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ddarparu</a:t>
                      </a:r>
                      <a:r>
                        <a:rPr lang="en-GB" sz="1200" baseline="0" dirty="0"/>
                        <a:t> CV </a:t>
                      </a:r>
                      <a:r>
                        <a:rPr lang="en-GB" sz="1200" baseline="0" dirty="0" err="1"/>
                        <a:t>sylfaenol</a:t>
                      </a:r>
                      <a:r>
                        <a:rPr lang="en-GB" sz="1200" baseline="0" dirty="0"/>
                        <a:t> y </a:t>
                      </a:r>
                      <a:r>
                        <a:rPr lang="en-GB" sz="1200" baseline="0" dirty="0" err="1"/>
                        <a:t>gellir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ei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gadw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fel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templed</a:t>
                      </a:r>
                      <a:endParaRPr lang="en-GB" sz="12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err="1"/>
                        <a:t>Cynnig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cymorth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i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ysgrifennu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proffil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personol</a:t>
                      </a:r>
                      <a:r>
                        <a:rPr lang="en-GB" sz="1200" baseline="0" dirty="0"/>
                        <a:t>, </a:t>
                      </a:r>
                      <a:r>
                        <a:rPr lang="en-GB" sz="1200" baseline="0" dirty="0" err="1"/>
                        <a:t>nid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yw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darparu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enghreifftiau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yn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debygol</a:t>
                      </a:r>
                      <a:r>
                        <a:rPr lang="en-GB" sz="1200" baseline="0" dirty="0"/>
                        <a:t> o </a:t>
                      </a:r>
                      <a:r>
                        <a:rPr lang="en-GB" sz="1200" baseline="0" dirty="0" err="1"/>
                        <a:t>fod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yn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ddigonol</a:t>
                      </a:r>
                      <a:r>
                        <a:rPr lang="en-GB" sz="1200" baseline="0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err="1"/>
                        <a:t>Rhannu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syniadau</a:t>
                      </a:r>
                      <a:r>
                        <a:rPr lang="en-GB" sz="1200" baseline="0" dirty="0"/>
                        <a:t> am </a:t>
                      </a:r>
                      <a:r>
                        <a:rPr lang="en-GB" sz="1200" baseline="0" dirty="0" err="1"/>
                        <a:t>beth</a:t>
                      </a:r>
                      <a:r>
                        <a:rPr lang="en-GB" sz="1200" baseline="0" dirty="0"/>
                        <a:t> y </a:t>
                      </a:r>
                      <a:r>
                        <a:rPr lang="en-GB" sz="1200" baseline="0" dirty="0" err="1"/>
                        <a:t>bydd</a:t>
                      </a:r>
                      <a:r>
                        <a:rPr lang="en-GB" sz="1200" baseline="0" dirty="0"/>
                        <a:t> y </a:t>
                      </a:r>
                      <a:r>
                        <a:rPr lang="en-GB" sz="1200" baseline="0" dirty="0" err="1"/>
                        <a:t>cyflogwr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yn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disgwyl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ei</a:t>
                      </a:r>
                      <a:r>
                        <a:rPr lang="en-GB" sz="1200" baseline="0" dirty="0"/>
                        <a:t> weld </a:t>
                      </a:r>
                      <a:r>
                        <a:rPr lang="en-GB" sz="1200" baseline="0" dirty="0" err="1"/>
                        <a:t>mewn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ffurflen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gais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neu</a:t>
                      </a:r>
                      <a:r>
                        <a:rPr lang="en-GB" sz="1200" baseline="0" dirty="0"/>
                        <a:t> CV, </a:t>
                      </a:r>
                      <a:r>
                        <a:rPr lang="en-GB" sz="1200" baseline="0" dirty="0" err="1"/>
                        <a:t>diffinio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rheolau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os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oes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angen</a:t>
                      </a:r>
                      <a:r>
                        <a:rPr lang="en-GB" sz="1200" baseline="0" dirty="0"/>
                        <a:t> (</a:t>
                      </a:r>
                      <a:r>
                        <a:rPr lang="en-GB" sz="1200" baseline="0" dirty="0" err="1"/>
                        <a:t>e.e</a:t>
                      </a:r>
                      <a:r>
                        <a:rPr lang="en-GB" sz="1200" baseline="0" dirty="0"/>
                        <a:t>. </a:t>
                      </a:r>
                      <a:r>
                        <a:rPr lang="en-GB" sz="1200" baseline="0" dirty="0" err="1"/>
                        <a:t>peidio</a:t>
                      </a:r>
                      <a:r>
                        <a:rPr lang="en-GB" sz="1200" baseline="0" dirty="0"/>
                        <a:t> ag </a:t>
                      </a:r>
                      <a:r>
                        <a:rPr lang="en-GB" sz="1200" baseline="0" dirty="0" err="1"/>
                        <a:t>ysgrifennu</a:t>
                      </a:r>
                      <a:r>
                        <a:rPr lang="en-GB" sz="1200" baseline="0" dirty="0"/>
                        <a:t> am </a:t>
                      </a:r>
                      <a:r>
                        <a:rPr lang="en-GB" sz="1200" baseline="0" dirty="0" err="1"/>
                        <a:t>berthnasoedd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personol</a:t>
                      </a:r>
                      <a:r>
                        <a:rPr lang="en-GB" sz="1200" baseline="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8422">
                <a:tc>
                  <a:txBody>
                    <a:bodyPr/>
                    <a:lstStyle/>
                    <a:p>
                      <a:r>
                        <a:rPr lang="en-GB" sz="1600" dirty="0" err="1"/>
                        <a:t>Hoffi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Strwythur</a:t>
                      </a:r>
                      <a:endParaRPr lang="en-GB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/>
                        <a:t>Efallai</a:t>
                      </a:r>
                      <a:r>
                        <a:rPr lang="en-GB" sz="1200" dirty="0"/>
                        <a:t> y </a:t>
                      </a:r>
                      <a:r>
                        <a:rPr lang="en-GB" sz="1200" dirty="0" err="1"/>
                        <a:t>bydd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well </a:t>
                      </a:r>
                      <a:r>
                        <a:rPr lang="en-GB" sz="1200" dirty="0" err="1"/>
                        <a:t>gan</a:t>
                      </a:r>
                      <a:r>
                        <a:rPr lang="en-GB" sz="1200" dirty="0"/>
                        <a:t> rai </a:t>
                      </a:r>
                      <a:r>
                        <a:rPr lang="en-GB" sz="1200" dirty="0" err="1"/>
                        <a:t>bobl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awtistig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ddull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strwythuredig</a:t>
                      </a:r>
                      <a:r>
                        <a:rPr lang="en-GB" sz="1200" dirty="0"/>
                        <a:t> o </a:t>
                      </a:r>
                      <a:r>
                        <a:rPr lang="en-GB" sz="1200" dirty="0" err="1"/>
                        <a:t>ysgrifennu</a:t>
                      </a:r>
                      <a:r>
                        <a:rPr lang="en-GB" sz="1200" dirty="0"/>
                        <a:t> CV </a:t>
                      </a:r>
                      <a:r>
                        <a:rPr lang="en-GB" sz="1200" dirty="0" err="1"/>
                        <a:t>gyda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chynnwys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cael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ei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ychwanegu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adegau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diffiniedig</a:t>
                      </a:r>
                      <a:r>
                        <a:rPr lang="en-GB" sz="1200" dirty="0"/>
                        <a:t>. </a:t>
                      </a:r>
                    </a:p>
                    <a:p>
                      <a:r>
                        <a:rPr lang="en-GB" sz="1200" dirty="0"/>
                        <a:t>Gall </a:t>
                      </a:r>
                      <a:r>
                        <a:rPr lang="en-GB" sz="1200" dirty="0" err="1"/>
                        <a:t>awgrymu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eu</a:t>
                      </a:r>
                      <a:r>
                        <a:rPr lang="en-GB" sz="1200" dirty="0"/>
                        <a:t> bod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dewis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templed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achosi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gorbryder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i’r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rheiny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sy’n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cael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anhawster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gwneud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dewisiadau</a:t>
                      </a:r>
                      <a:r>
                        <a:rPr lang="en-GB" sz="12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Defnyddio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offeryn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ysgrifennu</a:t>
                      </a:r>
                      <a:r>
                        <a:rPr lang="en-GB" sz="1200" dirty="0"/>
                        <a:t> CV </a:t>
                      </a:r>
                      <a:r>
                        <a:rPr lang="en-GB" sz="1200" dirty="0" err="1"/>
                        <a:t>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ddarparu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strwythur</a:t>
                      </a:r>
                      <a:endParaRPr lang="en-GB" sz="12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Argymell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templed</a:t>
                      </a:r>
                      <a:r>
                        <a:rPr lang="en-GB" sz="1200" dirty="0"/>
                        <a:t> CV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200" baseline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602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2" y="0"/>
            <a:ext cx="8543292" cy="1143000"/>
          </a:xfrm>
        </p:spPr>
        <p:txBody>
          <a:bodyPr/>
          <a:lstStyle/>
          <a:p>
            <a:pPr algn="l"/>
            <a:r>
              <a:rPr lang="en-GB" sz="2400" dirty="0" err="1">
                <a:solidFill>
                  <a:srgbClr val="FF0000"/>
                </a:solidFill>
                <a:latin typeface="Calibri" panose="020F0502020204030204" pitchFamily="34" charset="0"/>
              </a:rPr>
              <a:t>Cyfweliadau</a:t>
            </a:r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FF0000"/>
                </a:solidFill>
                <a:latin typeface="Calibri" panose="020F0502020204030204" pitchFamily="34" charset="0"/>
              </a:rPr>
              <a:t>swyddi</a:t>
            </a:r>
            <a:endParaRPr lang="en-GB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066551"/>
              </p:ext>
            </p:extLst>
          </p:nvPr>
        </p:nvGraphicFramePr>
        <p:xfrm>
          <a:off x="153852" y="1089077"/>
          <a:ext cx="8856983" cy="498320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609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8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9888">
                <a:tc>
                  <a:txBody>
                    <a:bodyPr/>
                    <a:lstStyle/>
                    <a:p>
                      <a:endParaRPr lang="en-GB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err="1"/>
                        <a:t>Problemau</a:t>
                      </a:r>
                      <a:endParaRPr lang="en-GB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Datrysiadau</a:t>
                      </a:r>
                      <a:endParaRPr lang="en-GB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1747">
                <a:tc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Anawsterau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rhyngweithio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chyfathrebu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cymdeithasol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Gall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anawsterau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mewn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cyfathrebu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cymdeithasol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rhyngweithio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olygu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bod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rhai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pobl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awtistig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cael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eu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rhoi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anfantais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go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iawn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mewn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cyfweliad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. 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Efallai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y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bydd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llawer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cael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anhawster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â’r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sgyrsiau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cwrtais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sy'n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digwydd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i'r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cyfweliad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ddechrau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efallai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y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bydd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rhai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cael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trafferth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aros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eu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tro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siarad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neu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gael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cyswllt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llygad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Efallai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na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fyddant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deall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neu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y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byddant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camddeall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cwestiynau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gor-gymhleth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neu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rai a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ofynnir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mewn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iaith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drosiannol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mewn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cyfweliad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Ymarfer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technegau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cyfweld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fwy</a:t>
                      </a:r>
                      <a:r>
                        <a:rPr lang="en-GB" sz="1200" dirty="0"/>
                        <a:t> nag un </a:t>
                      </a:r>
                      <a:r>
                        <a:rPr lang="en-GB" sz="1200" dirty="0" err="1"/>
                        <a:t>waith</a:t>
                      </a:r>
                      <a:endParaRPr lang="en-GB" sz="12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Wrth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ymarfer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sicrhau</a:t>
                      </a:r>
                      <a:r>
                        <a:rPr lang="en-GB" sz="1200" dirty="0"/>
                        <a:t> bod </a:t>
                      </a:r>
                      <a:r>
                        <a:rPr lang="en-GB" sz="1200" dirty="0" err="1"/>
                        <a:t>atebion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sgyrsiau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cwrtais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cymdeithasol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fel</a:t>
                      </a:r>
                      <a:r>
                        <a:rPr lang="en-GB" sz="1200" dirty="0"/>
                        <a:t> ‘</a:t>
                      </a:r>
                      <a:r>
                        <a:rPr lang="en-GB" sz="1200" dirty="0" err="1"/>
                        <a:t>sut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oedd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eich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siwrnai</a:t>
                      </a:r>
                      <a:r>
                        <a:rPr lang="en-GB" sz="1200" dirty="0"/>
                        <a:t>?’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cael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eu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hymarfer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hefyd</a:t>
                      </a:r>
                      <a:r>
                        <a:rPr lang="en-GB" sz="1200" dirty="0"/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Amlinellu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pethau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allweddol</a:t>
                      </a:r>
                      <a:r>
                        <a:rPr lang="en-GB" sz="1200" dirty="0"/>
                        <a:t> y </a:t>
                      </a:r>
                      <a:r>
                        <a:rPr lang="en-GB" sz="1200" dirty="0" err="1"/>
                        <a:t>bydd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cyflogwr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ceisio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eu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canfod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mewn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cyfweliad</a:t>
                      </a:r>
                      <a:r>
                        <a:rPr lang="en-GB" sz="1200" dirty="0"/>
                        <a:t>, </a:t>
                      </a:r>
                      <a:r>
                        <a:rPr lang="en-GB" sz="1200" dirty="0" err="1"/>
                        <a:t>hyd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oed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os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ydynt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ymddangos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amlwg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i</a:t>
                      </a:r>
                      <a:r>
                        <a:rPr lang="en-GB" sz="1200" dirty="0"/>
                        <a:t> chi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Cynnig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cyngor</a:t>
                      </a:r>
                      <a:r>
                        <a:rPr lang="en-GB" sz="1200" dirty="0"/>
                        <a:t> am </a:t>
                      </a:r>
                      <a:r>
                        <a:rPr lang="en-GB" sz="1200" dirty="0" err="1"/>
                        <a:t>sgiliau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cymdeithasol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mewn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cyfweliad</a:t>
                      </a:r>
                      <a:endParaRPr lang="en-GB" sz="12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/>
                        <a:t>Sicrhau</a:t>
                      </a:r>
                      <a:r>
                        <a:rPr lang="en-GB" sz="1200" dirty="0"/>
                        <a:t> bod </a:t>
                      </a:r>
                      <a:r>
                        <a:rPr lang="en-GB" sz="1200" dirty="0" err="1"/>
                        <a:t>yr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unigolyn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wedi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ymarfer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paragraff</a:t>
                      </a:r>
                      <a:r>
                        <a:rPr lang="en-GB" sz="1200" dirty="0"/>
                        <a:t> y gall </a:t>
                      </a:r>
                      <a:r>
                        <a:rPr lang="en-GB" sz="1200" dirty="0" err="1"/>
                        <a:t>ei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ddefnyddio</a:t>
                      </a:r>
                      <a:r>
                        <a:rPr lang="en-GB" sz="1200" dirty="0"/>
                        <a:t> pan </a:t>
                      </a:r>
                      <a:r>
                        <a:rPr lang="en-GB" sz="1200" dirty="0" err="1"/>
                        <a:t>nad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yw’n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deall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cwestiwn</a:t>
                      </a:r>
                      <a:endParaRPr lang="en-GB" sz="12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err="1"/>
                        <a:t>Gwella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dealltwriaeth</a:t>
                      </a:r>
                      <a:r>
                        <a:rPr lang="en-GB" sz="1200" baseline="0" dirty="0"/>
                        <a:t> a </a:t>
                      </a:r>
                      <a:r>
                        <a:rPr lang="en-GB" sz="1200" baseline="0" dirty="0" err="1"/>
                        <a:t>derbyniad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mewn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sefydliadau</a:t>
                      </a:r>
                      <a:r>
                        <a:rPr lang="en-GB" sz="1200" baseline="0" dirty="0"/>
                        <a:t> </a:t>
                      </a:r>
                      <a:endParaRPr lang="en-GB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8568">
                <a:tc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Anawsterau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Dychmygu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Cymdeithasol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aseline="0" dirty="0" err="1"/>
                        <a:t>Efallai</a:t>
                      </a:r>
                      <a:r>
                        <a:rPr lang="en-GB" sz="1200" baseline="0" dirty="0"/>
                        <a:t> y </a:t>
                      </a:r>
                      <a:r>
                        <a:rPr lang="en-GB" sz="1200" baseline="0" dirty="0" err="1"/>
                        <a:t>bydd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rhai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pobl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awtistig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yn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cael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anawsterau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wrth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gynllunio</a:t>
                      </a:r>
                      <a:r>
                        <a:rPr lang="en-GB" sz="1200" baseline="0" dirty="0"/>
                        <a:t> a </a:t>
                      </a:r>
                      <a:r>
                        <a:rPr lang="en-GB" sz="1200" baseline="0" dirty="0" err="1"/>
                        <a:t>datrys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problemau</a:t>
                      </a:r>
                      <a:r>
                        <a:rPr lang="en-GB" sz="1200" baseline="0" dirty="0"/>
                        <a:t>. Gall </a:t>
                      </a:r>
                      <a:r>
                        <a:rPr lang="en-GB" sz="1200" baseline="0" dirty="0" err="1"/>
                        <a:t>hyn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ei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gwneud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yn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anodd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iawn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iddyn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nhw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baratoi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ar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gyfer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cyfweliad</a:t>
                      </a:r>
                      <a:r>
                        <a:rPr lang="en-GB" sz="1200" baseline="0" dirty="0"/>
                        <a:t>.  I </a:t>
                      </a:r>
                      <a:r>
                        <a:rPr lang="en-GB" sz="1200" baseline="0" dirty="0" err="1"/>
                        <a:t>unigolion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sy’n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cael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anhawster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gweld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pethau</a:t>
                      </a:r>
                      <a:r>
                        <a:rPr lang="en-GB" sz="1200" baseline="0" dirty="0"/>
                        <a:t> o </a:t>
                      </a:r>
                      <a:r>
                        <a:rPr lang="en-GB" sz="1200" baseline="0" dirty="0" err="1"/>
                        <a:t>safbwynt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rhywun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arall</a:t>
                      </a:r>
                      <a:r>
                        <a:rPr lang="en-GB" sz="1200" baseline="0" dirty="0"/>
                        <a:t>, gall </a:t>
                      </a:r>
                      <a:r>
                        <a:rPr lang="en-GB" sz="1200" baseline="0" dirty="0" err="1"/>
                        <a:t>cydymffurfio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â’r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rheolau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cymdeithasol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disgwyliedig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mewn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cyfweliad</a:t>
                      </a:r>
                      <a:r>
                        <a:rPr lang="en-GB" sz="1200" baseline="0" dirty="0"/>
                        <a:t> (</a:t>
                      </a:r>
                      <a:r>
                        <a:rPr lang="en-GB" sz="1200" baseline="0" dirty="0" err="1"/>
                        <a:t>megis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gwisg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ddewisedig</a:t>
                      </a:r>
                      <a:r>
                        <a:rPr lang="en-GB" sz="1200" baseline="0" dirty="0"/>
                        <a:t>, </a:t>
                      </a:r>
                      <a:r>
                        <a:rPr lang="en-GB" sz="1200" baseline="0" dirty="0" err="1"/>
                        <a:t>aros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i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rywun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gynnig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sedd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cyn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eistedd</a:t>
                      </a:r>
                      <a:r>
                        <a:rPr lang="en-GB" sz="1200" baseline="0" dirty="0"/>
                        <a:t>) </a:t>
                      </a:r>
                      <a:r>
                        <a:rPr lang="en-GB" sz="1200" baseline="0" dirty="0" err="1"/>
                        <a:t>fod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yn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anodd</a:t>
                      </a:r>
                      <a:r>
                        <a:rPr lang="en-GB" sz="1200" baseline="0" dirty="0"/>
                        <a:t>.</a:t>
                      </a:r>
                      <a:endParaRPr lang="en-GB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err="1"/>
                        <a:t>Cefnogi’r</a:t>
                      </a:r>
                      <a:r>
                        <a:rPr lang="en-GB" sz="1200" baseline="0" dirty="0"/>
                        <a:t> person </a:t>
                      </a:r>
                      <a:r>
                        <a:rPr lang="en-GB" sz="1200" baseline="0" dirty="0" err="1"/>
                        <a:t>i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gynllunio</a:t>
                      </a:r>
                      <a:r>
                        <a:rPr lang="en-GB" sz="1200" baseline="0" dirty="0"/>
                        <a:t> a </a:t>
                      </a:r>
                      <a:r>
                        <a:rPr lang="en-GB" sz="1200" baseline="0" dirty="0" err="1"/>
                        <a:t>pharatoi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ar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gyfer</a:t>
                      </a:r>
                      <a:r>
                        <a:rPr lang="en-GB" sz="1200" baseline="0" dirty="0"/>
                        <a:t> y </a:t>
                      </a:r>
                      <a:r>
                        <a:rPr lang="en-GB" sz="1200" baseline="0" dirty="0" err="1"/>
                        <a:t>cyfweliad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trwy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roi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tasgau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penodol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mewn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amserlen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i'w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cyflawni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ar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ddyddiau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penodol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cyn</a:t>
                      </a:r>
                      <a:r>
                        <a:rPr lang="en-GB" sz="1200" baseline="0" dirty="0"/>
                        <a:t> y </a:t>
                      </a:r>
                      <a:r>
                        <a:rPr lang="en-GB" sz="1200" baseline="0" dirty="0" err="1"/>
                        <a:t>cyfweliad</a:t>
                      </a:r>
                      <a:r>
                        <a:rPr lang="en-GB" sz="1200" baseline="0" dirty="0"/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err="1"/>
                        <a:t>Sicrhau</a:t>
                      </a:r>
                      <a:r>
                        <a:rPr lang="en-GB" sz="1200" baseline="0" dirty="0"/>
                        <a:t> bod </a:t>
                      </a:r>
                      <a:r>
                        <a:rPr lang="en-GB" sz="1200" baseline="0" dirty="0" err="1"/>
                        <a:t>amser</a:t>
                      </a:r>
                      <a:r>
                        <a:rPr lang="en-GB" sz="1200" baseline="0" dirty="0"/>
                        <a:t> a </a:t>
                      </a:r>
                      <a:r>
                        <a:rPr lang="en-GB" sz="1200" baseline="0" dirty="0" err="1"/>
                        <a:t>dyddiad</a:t>
                      </a:r>
                      <a:r>
                        <a:rPr lang="en-GB" sz="1200" baseline="0" dirty="0"/>
                        <a:t> y </a:t>
                      </a:r>
                      <a:r>
                        <a:rPr lang="en-GB" sz="1200" baseline="0" dirty="0" err="1"/>
                        <a:t>cyfweliad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wedi’i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gofnodi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mewn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dyddiadur</a:t>
                      </a:r>
                      <a:r>
                        <a:rPr lang="en-GB" sz="1200" baseline="0" dirty="0"/>
                        <a:t> / </a:t>
                      </a:r>
                      <a:r>
                        <a:rPr lang="en-GB" sz="1200" baseline="0" dirty="0" err="1"/>
                        <a:t>cynllunydd</a:t>
                      </a:r>
                      <a:endParaRPr lang="en-GB" sz="12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err="1"/>
                        <a:t>Annog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yr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unigolyn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i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ymarfer</a:t>
                      </a:r>
                      <a:r>
                        <a:rPr lang="en-GB" sz="1200" baseline="0" dirty="0"/>
                        <a:t> y </a:t>
                      </a:r>
                      <a:r>
                        <a:rPr lang="en-GB" sz="1200" baseline="0" dirty="0" err="1"/>
                        <a:t>siwrnai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i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leoliad</a:t>
                      </a:r>
                      <a:r>
                        <a:rPr lang="en-GB" sz="1200" baseline="0" dirty="0"/>
                        <a:t> y </a:t>
                      </a:r>
                      <a:r>
                        <a:rPr lang="en-GB" sz="1200" baseline="0" dirty="0" err="1"/>
                        <a:t>cyfweliad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fel</a:t>
                      </a:r>
                      <a:r>
                        <a:rPr lang="en-GB" sz="1200" baseline="0" dirty="0"/>
                        <a:t> y gall </a:t>
                      </a:r>
                      <a:r>
                        <a:rPr lang="en-GB" sz="1200" baseline="0" dirty="0" err="1"/>
                        <a:t>ragweld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hyd</a:t>
                      </a:r>
                      <a:r>
                        <a:rPr lang="en-GB" sz="1200" baseline="0" dirty="0"/>
                        <a:t> y </a:t>
                      </a:r>
                      <a:r>
                        <a:rPr lang="en-GB" sz="1200" baseline="0" dirty="0" err="1"/>
                        <a:t>siwrnai</a:t>
                      </a:r>
                      <a:r>
                        <a:rPr lang="en-GB" sz="1200" baseline="0" dirty="0"/>
                        <a:t> a </a:t>
                      </a:r>
                      <a:r>
                        <a:rPr lang="en-GB" sz="1200" baseline="0" dirty="0" err="1"/>
                        <a:t>dod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yn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fwy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cyfarwydd</a:t>
                      </a:r>
                      <a:r>
                        <a:rPr lang="en-GB" sz="1200" baseline="0" dirty="0"/>
                        <a:t> â hi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err="1"/>
                        <a:t>Trafod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dillad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priodol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ar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gyfer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cyfweliad</a:t>
                      </a:r>
                      <a:r>
                        <a:rPr lang="en-GB" sz="1200" baseline="0" dirty="0"/>
                        <a:t> a </a:t>
                      </a:r>
                      <a:r>
                        <a:rPr lang="en-GB" sz="1200" baseline="0" dirty="0" err="1"/>
                        <a:t>nodi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beth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ddylent</a:t>
                      </a:r>
                      <a:r>
                        <a:rPr lang="en-GB" sz="1200" baseline="0" dirty="0"/>
                        <a:t>  </a:t>
                      </a:r>
                      <a:r>
                        <a:rPr lang="en-GB" sz="1200" baseline="0" dirty="0" err="1"/>
                        <a:t>fynd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gyda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nhw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i’r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200" baseline="0" dirty="0" err="1"/>
                        <a:t>cyfweliad</a:t>
                      </a:r>
                      <a:endParaRPr lang="en-GB" sz="12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482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584" y="0"/>
            <a:ext cx="8569560" cy="1143000"/>
          </a:xfrm>
        </p:spPr>
        <p:txBody>
          <a:bodyPr/>
          <a:lstStyle/>
          <a:p>
            <a:pPr algn="l"/>
            <a:r>
              <a:rPr lang="en-GB" sz="2400" dirty="0" err="1">
                <a:solidFill>
                  <a:srgbClr val="FF0000"/>
                </a:solidFill>
                <a:latin typeface="Calibri" panose="020F0502020204030204" pitchFamily="34" charset="0"/>
              </a:rPr>
              <a:t>Cyfweliadau</a:t>
            </a:r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FF0000"/>
                </a:solidFill>
                <a:latin typeface="Calibri" panose="020F0502020204030204" pitchFamily="34" charset="0"/>
              </a:rPr>
              <a:t>swyddi</a:t>
            </a:r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</a:rPr>
              <a:t> - </a:t>
            </a:r>
            <a:r>
              <a:rPr lang="en-GB" sz="2400" dirty="0" err="1">
                <a:solidFill>
                  <a:srgbClr val="FF0000"/>
                </a:solidFill>
                <a:latin typeface="Calibri" panose="020F0502020204030204" pitchFamily="34" charset="0"/>
              </a:rPr>
              <a:t>parhad</a:t>
            </a:r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</a:rPr>
              <a:t>…….</a:t>
            </a:r>
            <a:endParaRPr lang="en-GB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5825162"/>
              </p:ext>
            </p:extLst>
          </p:nvPr>
        </p:nvGraphicFramePr>
        <p:xfrm>
          <a:off x="127584" y="1143001"/>
          <a:ext cx="8856983" cy="24688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609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8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2135">
                <a:tc>
                  <a:txBody>
                    <a:bodyPr/>
                    <a:lstStyle/>
                    <a:p>
                      <a:endParaRPr lang="en-GB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err="1"/>
                        <a:t>Problemau</a:t>
                      </a:r>
                      <a:endParaRPr lang="en-GB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latin typeface="+mn-lt"/>
                        </a:rPr>
                        <a:t>Datrysiadau</a:t>
                      </a:r>
                      <a:endParaRPr lang="en-GB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1857">
                <a:tc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Gorbryder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y-GB" sz="1200" dirty="0">
                          <a:solidFill>
                            <a:schemeClr val="tx1"/>
                          </a:solidFill>
                        </a:rPr>
                        <a:t>Gall mynychu cyfweliad swydd arwain at </a:t>
                      </a:r>
                      <a:r>
                        <a:rPr lang="cy-GB" sz="1200" dirty="0" err="1">
                          <a:solidFill>
                            <a:schemeClr val="tx1"/>
                          </a:solidFill>
                        </a:rPr>
                        <a:t>orbryder</a:t>
                      </a:r>
                      <a:r>
                        <a:rPr lang="cy-GB" sz="1200" dirty="0">
                          <a:solidFill>
                            <a:schemeClr val="tx1"/>
                          </a:solidFill>
                        </a:rPr>
                        <a:t> eithriadol i nifer o bobl awtistig.  Gall cwrdd â phobl ddieithr, mynychu lle anghyfarwydd a bod yn ansicr ynglŷn â beth i’w ddisgwyl achosi </a:t>
                      </a:r>
                      <a:r>
                        <a:rPr lang="cy-GB" sz="1200" dirty="0" err="1">
                          <a:solidFill>
                            <a:schemeClr val="tx1"/>
                          </a:solidFill>
                        </a:rPr>
                        <a:t>gorbryder</a:t>
                      </a:r>
                      <a:r>
                        <a:rPr lang="cy-GB" sz="1200" dirty="0">
                          <a:solidFill>
                            <a:schemeClr val="tx1"/>
                          </a:solidFill>
                        </a:rPr>
                        <a:t> yn y rhan fwyaf o bobl ond bydd hyn yn digwydd ar lefel uwch i bobl awtistig. </a:t>
                      </a:r>
                      <a:endParaRPr lang="en-GB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Bydd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paratoi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ac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ymarfer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help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ostwng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lefelau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gorbryder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Rhowch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enghreifftiau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o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baragraffau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y gall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unigolyn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eu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defnyddio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os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nad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yw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pethau’n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mynd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dda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Peidiwch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â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gwthio’r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unigolyn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symud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rhy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sydyn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rhowch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amser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iddyn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nhw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feithrin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hyder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fynychu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cyfweliadau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Gall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gwella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dealltwriaeth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derbyniad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mewn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sefydliad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chydnabod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y gall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rhywun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fod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ar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y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sbectrwm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awtistig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gofyn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iddyn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nhw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oes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angen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egwyl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arnyn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nhw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fod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help. 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4625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/>
          <a:p>
            <a:r>
              <a:rPr lang="en-GB" sz="2800" dirty="0" err="1">
                <a:latin typeface="Calibri" panose="020F0502020204030204" pitchFamily="34" charset="0"/>
              </a:rPr>
              <a:t>Yn</a:t>
            </a:r>
            <a:r>
              <a:rPr lang="en-GB" sz="2800" dirty="0">
                <a:latin typeface="Calibri" panose="020F0502020204030204" pitchFamily="34" charset="0"/>
              </a:rPr>
              <a:t> </a:t>
            </a:r>
            <a:r>
              <a:rPr lang="en-GB" sz="2800" dirty="0" err="1">
                <a:latin typeface="Calibri" panose="020F0502020204030204" pitchFamily="34" charset="0"/>
              </a:rPr>
              <a:t>olaf</a:t>
            </a:r>
            <a:r>
              <a:rPr lang="en-GB" sz="2800" dirty="0">
                <a:latin typeface="Calibri" panose="020F0502020204030204" pitchFamily="34" charset="0"/>
              </a:rPr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89654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buNone/>
            </a:pP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I rai </a:t>
            </a:r>
            <a:r>
              <a:rPr lang="en-GB" sz="21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pobl</a:t>
            </a: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awtistig</a:t>
            </a: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, gall </a:t>
            </a:r>
            <a:r>
              <a:rPr lang="en-GB" sz="21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cydweithwyr</a:t>
            </a: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deallgar</a:t>
            </a: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 a </a:t>
            </a:r>
            <a:r>
              <a:rPr lang="en-GB" sz="21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rheolwr</a:t>
            </a: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cefnogol</a:t>
            </a: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fod</a:t>
            </a: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yn</a:t>
            </a: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ddigon</a:t>
            </a: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i’w</a:t>
            </a: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galluogi</a:t>
            </a: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i</a:t>
            </a: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ymdopi</a:t>
            </a: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 a </a:t>
            </a:r>
            <a:r>
              <a:rPr lang="en-GB" sz="21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mwynhau</a:t>
            </a: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eu</a:t>
            </a: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swydd</a:t>
            </a: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. </a:t>
            </a:r>
          </a:p>
          <a:p>
            <a:pPr marL="0" indent="0" algn="ctr">
              <a:buNone/>
            </a:pP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endParaRPr lang="en-GB" sz="21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0" indent="0" algn="ctr" defTabSz="889000"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100" b="1" dirty="0">
                <a:solidFill>
                  <a:srgbClr val="FFC000"/>
                </a:solidFill>
                <a:latin typeface="Calibri" panose="020F0502020204030204" pitchFamily="34" charset="0"/>
              </a:rPr>
              <a:t>I </a:t>
            </a:r>
            <a:r>
              <a:rPr lang="en-GB" sz="2100" b="1" dirty="0" err="1">
                <a:solidFill>
                  <a:srgbClr val="FFC000"/>
                </a:solidFill>
                <a:latin typeface="Calibri" panose="020F0502020204030204" pitchFamily="34" charset="0"/>
              </a:rPr>
              <a:t>eraill</a:t>
            </a:r>
            <a:r>
              <a:rPr lang="en-GB" sz="2100" b="1" dirty="0">
                <a:solidFill>
                  <a:srgbClr val="FFC000"/>
                </a:solidFill>
                <a:latin typeface="Calibri" panose="020F0502020204030204" pitchFamily="34" charset="0"/>
              </a:rPr>
              <a:t>, </a:t>
            </a:r>
            <a:r>
              <a:rPr lang="en-GB" sz="2100" b="1" dirty="0" err="1">
                <a:solidFill>
                  <a:srgbClr val="FFC000"/>
                </a:solidFill>
                <a:latin typeface="Calibri" panose="020F0502020204030204" pitchFamily="34" charset="0"/>
              </a:rPr>
              <a:t>bydd</a:t>
            </a:r>
            <a:r>
              <a:rPr lang="en-GB" sz="2100" b="1" dirty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rgbClr val="FFC000"/>
                </a:solidFill>
                <a:latin typeface="Calibri" panose="020F0502020204030204" pitchFamily="34" charset="0"/>
              </a:rPr>
              <a:t>angen</a:t>
            </a:r>
            <a:r>
              <a:rPr lang="en-GB" sz="2100" b="1" dirty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rgbClr val="FFC000"/>
                </a:solidFill>
                <a:latin typeface="Calibri" panose="020F0502020204030204" pitchFamily="34" charset="0"/>
              </a:rPr>
              <a:t>cefnogaeth</a:t>
            </a:r>
            <a:r>
              <a:rPr lang="en-GB" sz="2100" b="1" dirty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rgbClr val="FFC000"/>
                </a:solidFill>
                <a:latin typeface="Calibri" panose="020F0502020204030204" pitchFamily="34" charset="0"/>
              </a:rPr>
              <a:t>fwy</a:t>
            </a:r>
            <a:r>
              <a:rPr lang="en-GB" sz="2100" b="1" dirty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rgbClr val="FFC000"/>
                </a:solidFill>
                <a:latin typeface="Calibri" panose="020F0502020204030204" pitchFamily="34" charset="0"/>
              </a:rPr>
              <a:t>strwythuredig</a:t>
            </a:r>
            <a:r>
              <a:rPr lang="en-GB" sz="2100" b="1" dirty="0">
                <a:solidFill>
                  <a:srgbClr val="FFC000"/>
                </a:solidFill>
                <a:latin typeface="Calibri" panose="020F0502020204030204" pitchFamily="34" charset="0"/>
              </a:rPr>
              <a:t>, </a:t>
            </a:r>
            <a:r>
              <a:rPr lang="en-GB" sz="2100" b="1" dirty="0" err="1">
                <a:solidFill>
                  <a:srgbClr val="FFC000"/>
                </a:solidFill>
                <a:latin typeface="Calibri" panose="020F0502020204030204" pitchFamily="34" charset="0"/>
              </a:rPr>
              <a:t>naill</a:t>
            </a:r>
            <a:r>
              <a:rPr lang="en-GB" sz="2100" b="1" dirty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rgbClr val="FFC000"/>
                </a:solidFill>
                <a:latin typeface="Calibri" panose="020F0502020204030204" pitchFamily="34" charset="0"/>
              </a:rPr>
              <a:t>ai</a:t>
            </a:r>
            <a:r>
              <a:rPr lang="en-GB" sz="2100" b="1" dirty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rgbClr val="FFC000"/>
                </a:solidFill>
                <a:latin typeface="Calibri" panose="020F0502020204030204" pitchFamily="34" charset="0"/>
              </a:rPr>
              <a:t>yn</a:t>
            </a:r>
            <a:r>
              <a:rPr lang="en-GB" sz="2100" b="1" dirty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rgbClr val="FFC000"/>
                </a:solidFill>
                <a:latin typeface="Calibri" panose="020F0502020204030204" pitchFamily="34" charset="0"/>
              </a:rPr>
              <a:t>ystod</a:t>
            </a:r>
            <a:r>
              <a:rPr lang="en-GB" sz="2100" b="1" dirty="0">
                <a:solidFill>
                  <a:srgbClr val="FFC000"/>
                </a:solidFill>
                <a:latin typeface="Calibri" panose="020F0502020204030204" pitchFamily="34" charset="0"/>
              </a:rPr>
              <a:t> y </a:t>
            </a:r>
            <a:r>
              <a:rPr lang="en-GB" sz="2100" b="1" dirty="0" err="1">
                <a:solidFill>
                  <a:srgbClr val="FFC000"/>
                </a:solidFill>
                <a:latin typeface="Calibri" panose="020F0502020204030204" pitchFamily="34" charset="0"/>
              </a:rPr>
              <a:t>cyfnod</a:t>
            </a:r>
            <a:r>
              <a:rPr lang="en-GB" sz="2100" b="1" dirty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rgbClr val="FFC000"/>
                </a:solidFill>
                <a:latin typeface="Calibri" panose="020F0502020204030204" pitchFamily="34" charset="0"/>
              </a:rPr>
              <a:t>ymsefydlu</a:t>
            </a:r>
            <a:r>
              <a:rPr lang="en-GB" sz="2100" b="1" dirty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rgbClr val="FFC000"/>
                </a:solidFill>
                <a:latin typeface="Calibri" panose="020F0502020204030204" pitchFamily="34" charset="0"/>
              </a:rPr>
              <a:t>neu</a:t>
            </a:r>
            <a:r>
              <a:rPr lang="en-GB" sz="2100" b="1" dirty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rgbClr val="FFC000"/>
                </a:solidFill>
                <a:latin typeface="Calibri" panose="020F0502020204030204" pitchFamily="34" charset="0"/>
              </a:rPr>
              <a:t>fel</a:t>
            </a:r>
            <a:r>
              <a:rPr lang="en-GB" sz="2100" b="1" dirty="0">
                <a:solidFill>
                  <a:srgbClr val="FFC000"/>
                </a:solidFill>
                <a:latin typeface="Calibri" panose="020F0502020204030204" pitchFamily="34" charset="0"/>
              </a:rPr>
              <a:t> dull </a:t>
            </a:r>
            <a:r>
              <a:rPr lang="en-GB" sz="2100" b="1" dirty="0" err="1">
                <a:solidFill>
                  <a:srgbClr val="FFC000"/>
                </a:solidFill>
                <a:latin typeface="Calibri" panose="020F0502020204030204" pitchFamily="34" charset="0"/>
              </a:rPr>
              <a:t>cefnogi</a:t>
            </a:r>
            <a:r>
              <a:rPr lang="en-GB" sz="2100" b="1" dirty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rgbClr val="FFC000"/>
                </a:solidFill>
                <a:latin typeface="Calibri" panose="020F0502020204030204" pitchFamily="34" charset="0"/>
              </a:rPr>
              <a:t>parhaus</a:t>
            </a:r>
            <a:r>
              <a:rPr lang="en-GB" sz="2100" b="1" dirty="0">
                <a:solidFill>
                  <a:srgbClr val="FFC000"/>
                </a:solidFill>
                <a:latin typeface="Calibri" panose="020F0502020204030204" pitchFamily="34" charset="0"/>
              </a:rPr>
              <a:t>.</a:t>
            </a:r>
            <a:endParaRPr lang="en-GB" sz="21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GB" sz="2100" b="1" dirty="0" err="1">
                <a:solidFill>
                  <a:srgbClr val="00B050"/>
                </a:solidFill>
                <a:latin typeface="Calibri"/>
                <a:cs typeface="Calibri"/>
              </a:rPr>
              <a:t>Efallai</a:t>
            </a:r>
            <a:r>
              <a:rPr lang="en-GB" sz="2100" b="1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GB" sz="2100" b="1" dirty="0" err="1">
                <a:solidFill>
                  <a:srgbClr val="00B050"/>
                </a:solidFill>
                <a:latin typeface="Calibri"/>
                <a:cs typeface="Calibri"/>
              </a:rPr>
              <a:t>mai</a:t>
            </a:r>
            <a:r>
              <a:rPr lang="en-GB" sz="2100" b="1" dirty="0">
                <a:solidFill>
                  <a:srgbClr val="00B050"/>
                </a:solidFill>
                <a:latin typeface="Calibri"/>
                <a:cs typeface="Calibri"/>
              </a:rPr>
              <a:t> dim </a:t>
            </a:r>
            <a:r>
              <a:rPr lang="en-GB" sz="2100" b="1" dirty="0" err="1">
                <a:solidFill>
                  <a:srgbClr val="00B050"/>
                </a:solidFill>
                <a:latin typeface="Calibri"/>
                <a:cs typeface="Calibri"/>
              </a:rPr>
              <a:t>ond</a:t>
            </a:r>
            <a:r>
              <a:rPr lang="en-GB" sz="2100" b="1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GB" sz="2100" b="1" dirty="0" err="1">
                <a:solidFill>
                  <a:srgbClr val="00B050"/>
                </a:solidFill>
                <a:latin typeface="Calibri"/>
                <a:cs typeface="Calibri"/>
              </a:rPr>
              <a:t>cefnogaeth</a:t>
            </a:r>
            <a:r>
              <a:rPr lang="en-GB" sz="2100" b="1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GB" sz="2100" b="1" dirty="0" err="1">
                <a:solidFill>
                  <a:srgbClr val="00B050"/>
                </a:solidFill>
                <a:latin typeface="Calibri"/>
                <a:cs typeface="Calibri"/>
              </a:rPr>
              <a:t>yn</a:t>
            </a:r>
            <a:r>
              <a:rPr lang="en-GB" sz="2100" b="1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GB" sz="2100" b="1" dirty="0" err="1">
                <a:solidFill>
                  <a:srgbClr val="00B050"/>
                </a:solidFill>
                <a:latin typeface="Calibri"/>
                <a:cs typeface="Calibri"/>
              </a:rPr>
              <a:t>ystod</a:t>
            </a:r>
            <a:r>
              <a:rPr lang="en-GB" sz="2100" b="1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GB" sz="2100" b="1" dirty="0" err="1">
                <a:solidFill>
                  <a:srgbClr val="00B050"/>
                </a:solidFill>
                <a:latin typeface="Calibri"/>
                <a:cs typeface="Calibri"/>
              </a:rPr>
              <a:t>amseroedd</a:t>
            </a:r>
            <a:r>
              <a:rPr lang="en-GB" sz="2100" b="1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GB" sz="2100" b="1" dirty="0" err="1">
                <a:solidFill>
                  <a:srgbClr val="00B050"/>
                </a:solidFill>
                <a:latin typeface="Calibri"/>
                <a:cs typeface="Calibri"/>
              </a:rPr>
              <a:t>anodd</a:t>
            </a:r>
            <a:r>
              <a:rPr lang="en-GB" sz="2100" b="1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GB" sz="2100" b="1" dirty="0" err="1">
                <a:solidFill>
                  <a:srgbClr val="00B050"/>
                </a:solidFill>
                <a:latin typeface="Calibri"/>
                <a:cs typeface="Calibri"/>
              </a:rPr>
              <a:t>fydd</a:t>
            </a:r>
            <a:r>
              <a:rPr lang="en-GB" sz="2100" b="1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GB" sz="2100" b="1" dirty="0" err="1">
                <a:solidFill>
                  <a:srgbClr val="00B050"/>
                </a:solidFill>
                <a:latin typeface="Calibri"/>
                <a:cs typeface="Calibri"/>
              </a:rPr>
              <a:t>ei</a:t>
            </a:r>
            <a:r>
              <a:rPr lang="en-GB" sz="2100" b="1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GB" sz="2100" b="1" dirty="0" err="1">
                <a:solidFill>
                  <a:srgbClr val="00B050"/>
                </a:solidFill>
                <a:latin typeface="Calibri"/>
                <a:cs typeface="Calibri"/>
              </a:rPr>
              <a:t>angen</a:t>
            </a:r>
            <a:r>
              <a:rPr lang="en-GB" sz="2100" b="1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GB" sz="2100" b="1" dirty="0" err="1">
                <a:solidFill>
                  <a:srgbClr val="00B050"/>
                </a:solidFill>
                <a:latin typeface="Calibri"/>
                <a:cs typeface="Calibri"/>
              </a:rPr>
              <a:t>ar</a:t>
            </a:r>
            <a:r>
              <a:rPr lang="en-GB" sz="2100" b="1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GB" sz="2100" b="1" dirty="0" err="1">
                <a:solidFill>
                  <a:srgbClr val="00B050"/>
                </a:solidFill>
                <a:latin typeface="Calibri"/>
                <a:cs typeface="Calibri"/>
              </a:rPr>
              <a:t>eraill</a:t>
            </a:r>
            <a:r>
              <a:rPr lang="en-GB" sz="2100" b="1" dirty="0">
                <a:solidFill>
                  <a:srgbClr val="00B050"/>
                </a:solidFill>
                <a:latin typeface="Calibri"/>
                <a:cs typeface="Calibri"/>
              </a:rPr>
              <a:t>.</a:t>
            </a:r>
          </a:p>
          <a:p>
            <a:pPr marL="0" indent="0" algn="ctr">
              <a:buNone/>
            </a:pPr>
            <a:r>
              <a:rPr lang="en-GB" sz="2100" b="1" dirty="0" err="1">
                <a:solidFill>
                  <a:srgbClr val="0070C0"/>
                </a:solidFill>
                <a:latin typeface="Calibri" panose="020F0502020204030204" pitchFamily="34" charset="0"/>
              </a:rPr>
              <a:t>Diolch</a:t>
            </a:r>
            <a:r>
              <a:rPr lang="en-GB" sz="2100" b="1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rgbClr val="0070C0"/>
                </a:solidFill>
                <a:latin typeface="Calibri" panose="020F0502020204030204" pitchFamily="34" charset="0"/>
              </a:rPr>
              <a:t>i</a:t>
            </a:r>
            <a:r>
              <a:rPr lang="en-GB" sz="2100" b="1" dirty="0">
                <a:solidFill>
                  <a:srgbClr val="0070C0"/>
                </a:solidFill>
                <a:latin typeface="Calibri" panose="020F0502020204030204" pitchFamily="34" charset="0"/>
              </a:rPr>
              <a:t> chi am </a:t>
            </a:r>
            <a:r>
              <a:rPr lang="en-GB" sz="2100" b="1" dirty="0" err="1">
                <a:solidFill>
                  <a:srgbClr val="0070C0"/>
                </a:solidFill>
                <a:latin typeface="Calibri" panose="020F0502020204030204" pitchFamily="34" charset="0"/>
              </a:rPr>
              <a:t>roi</a:t>
            </a:r>
            <a:r>
              <a:rPr lang="en-GB" sz="2100" b="1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rgbClr val="0070C0"/>
                </a:solidFill>
                <a:latin typeface="Calibri" panose="020F0502020204030204" pitchFamily="34" charset="0"/>
              </a:rPr>
              <a:t>o’ch</a:t>
            </a:r>
            <a:r>
              <a:rPr lang="en-GB" sz="2100" b="1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rgbClr val="0070C0"/>
                </a:solidFill>
                <a:latin typeface="Calibri" panose="020F0502020204030204" pitchFamily="34" charset="0"/>
              </a:rPr>
              <a:t>amser</a:t>
            </a:r>
            <a:r>
              <a:rPr lang="en-GB" sz="2100" b="1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rgbClr val="0070C0"/>
                </a:solidFill>
                <a:latin typeface="Calibri" panose="020F0502020204030204" pitchFamily="34" charset="0"/>
              </a:rPr>
              <a:t>i</a:t>
            </a:r>
            <a:r>
              <a:rPr lang="en-GB" sz="2100" b="1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rgbClr val="0070C0"/>
                </a:solidFill>
                <a:latin typeface="Calibri" panose="020F0502020204030204" pitchFamily="34" charset="0"/>
              </a:rPr>
              <a:t>ddatblygu’ch</a:t>
            </a:r>
            <a:r>
              <a:rPr lang="en-GB" sz="2100" b="1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rgbClr val="0070C0"/>
                </a:solidFill>
                <a:latin typeface="Calibri" panose="020F0502020204030204" pitchFamily="34" charset="0"/>
              </a:rPr>
              <a:t>ymwybyddiaeth</a:t>
            </a:r>
            <a:r>
              <a:rPr lang="en-GB" sz="2100" b="1" dirty="0">
                <a:solidFill>
                  <a:srgbClr val="0070C0"/>
                </a:solidFill>
                <a:latin typeface="Calibri" panose="020F0502020204030204" pitchFamily="34" charset="0"/>
              </a:rPr>
              <a:t> o </a:t>
            </a:r>
            <a:r>
              <a:rPr lang="en-GB" sz="2100" b="1" dirty="0" err="1">
                <a:solidFill>
                  <a:srgbClr val="0070C0"/>
                </a:solidFill>
                <a:latin typeface="Calibri" panose="020F0502020204030204" pitchFamily="34" charset="0"/>
              </a:rPr>
              <a:t>awtistiaeth</a:t>
            </a:r>
            <a:r>
              <a:rPr lang="en-GB" sz="2100" b="1" dirty="0">
                <a:solidFill>
                  <a:srgbClr val="0070C0"/>
                </a:solidFill>
                <a:latin typeface="Calibri" panose="020F0502020204030204" pitchFamily="34" charset="0"/>
              </a:rPr>
              <a:t>. </a:t>
            </a:r>
          </a:p>
          <a:p>
            <a:pPr marL="0" indent="0" algn="ctr">
              <a:buNone/>
            </a:pPr>
            <a:endParaRPr lang="en-GB" sz="21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GB" sz="21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Cofiwch</a:t>
            </a: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gael</a:t>
            </a: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mynediad</a:t>
            </a: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 at y </a:t>
            </a:r>
            <a:r>
              <a:rPr lang="en-GB" sz="21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cynllun</a:t>
            </a: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ardystio</a:t>
            </a: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GB" sz="21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ar</a:t>
            </a: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en-GB" sz="2100" b="1" dirty="0">
                <a:solidFill>
                  <a:schemeClr val="accent2"/>
                </a:solidFill>
                <a:latin typeface="Calibri" panose="020F0502020204030204" pitchFamily="34" charset="0"/>
              </a:rPr>
              <a:t>AwitistiaethCymru.org</a:t>
            </a:r>
          </a:p>
        </p:txBody>
      </p:sp>
    </p:spTree>
    <p:extLst>
      <p:ext uri="{BB962C8B-B14F-4D97-AF65-F5344CB8AC3E}">
        <p14:creationId xmlns:p14="http://schemas.microsoft.com/office/powerpoint/2010/main" val="413395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1" y="2410917"/>
            <a:ext cx="87741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Mae </a:t>
            </a:r>
            <a:r>
              <a:rPr lang="en-US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mwy</a:t>
            </a:r>
            <a:r>
              <a:rPr lang="en-US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o </a:t>
            </a:r>
            <a:r>
              <a:rPr lang="en-US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wybodaeth</a:t>
            </a:r>
            <a:r>
              <a:rPr lang="en-US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a </a:t>
            </a:r>
            <a:r>
              <a:rPr lang="en-US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dolenni</a:t>
            </a:r>
            <a:r>
              <a:rPr lang="en-US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cyswllt</a:t>
            </a:r>
            <a:r>
              <a:rPr lang="en-US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i</a:t>
            </a:r>
            <a:r>
              <a:rPr lang="en-US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adnoddau</a:t>
            </a:r>
            <a:r>
              <a:rPr lang="en-US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eraill</a:t>
            </a:r>
            <a:r>
              <a:rPr lang="en-US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ar</a:t>
            </a:r>
            <a:r>
              <a:rPr lang="en-US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gael</a:t>
            </a:r>
            <a:r>
              <a:rPr lang="en-US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ar</a:t>
            </a:r>
            <a:r>
              <a:rPr lang="en-US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wefan</a:t>
            </a:r>
            <a:r>
              <a:rPr lang="en-US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: </a:t>
            </a:r>
            <a:endParaRPr lang="en-US" sz="2000" b="1" dirty="0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742" y="5691803"/>
            <a:ext cx="623728" cy="6486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4268" y="5704766"/>
            <a:ext cx="613916" cy="5148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237" y="4759986"/>
            <a:ext cx="558800" cy="6477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13647" y="5771653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AutismWales</a:t>
            </a:r>
            <a:endParaRPr lang="en-US" sz="2000" b="1" dirty="0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3647" y="4868392"/>
            <a:ext cx="83164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accent6"/>
                </a:solidFill>
                <a:latin typeface="Calibri" panose="020F0502020204030204" pitchFamily="34" charset="0"/>
              </a:rPr>
              <a:t>neu e-</a:t>
            </a:r>
            <a:r>
              <a:rPr lang="en-US" sz="22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bostiwch</a:t>
            </a:r>
            <a:r>
              <a:rPr lang="en-US" sz="22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ymholiadau</a:t>
            </a:r>
            <a:r>
              <a:rPr lang="en-US" sz="2200" b="1" dirty="0">
                <a:solidFill>
                  <a:schemeClr val="accent6"/>
                </a:solidFill>
                <a:latin typeface="Calibri" panose="020F0502020204030204" pitchFamily="34" charset="0"/>
              </a:rPr>
              <a:t> at AwitistiaethCymru@WLGA.gov.uk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28184" y="5771653"/>
            <a:ext cx="2459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@AutismWales</a:t>
            </a:r>
            <a:endParaRPr lang="en-US" sz="2000" b="1" dirty="0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D89034-A617-4E13-A9E5-FFE41E722048}"/>
              </a:ext>
            </a:extLst>
          </p:cNvPr>
          <p:cNvSpPr/>
          <p:nvPr/>
        </p:nvSpPr>
        <p:spPr>
          <a:xfrm>
            <a:off x="192538" y="1302921"/>
            <a:ext cx="876870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100" dirty="0">
                <a:hlinkClick r:id="rId6"/>
              </a:rPr>
              <a:t>AutismWales.org/</a:t>
            </a:r>
            <a:r>
              <a:rPr lang="en-GB" sz="2100" dirty="0">
                <a:hlinkClick r:id="rId7"/>
              </a:rPr>
              <a:t>cy/gwasanaethau-cymunedol/rwyn-gweithio-gyda-phobl-ifanc-oedolion-ym-maes-iechyd-a-gofal-cymdeithasol/pecyn-cymorth-clinigwyr-oedolion/</a:t>
            </a:r>
            <a:endParaRPr lang="en-GB" sz="2100" dirty="0">
              <a:solidFill>
                <a:srgbClr val="1A62A2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614537C-EDF9-4123-A9DD-61D116B26880}"/>
              </a:ext>
            </a:extLst>
          </p:cNvPr>
          <p:cNvSpPr txBox="1"/>
          <p:nvPr/>
        </p:nvSpPr>
        <p:spPr>
          <a:xfrm>
            <a:off x="185864" y="828738"/>
            <a:ext cx="87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Am </a:t>
            </a:r>
            <a:r>
              <a:rPr lang="en-US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wybodaeth</a:t>
            </a:r>
            <a:r>
              <a:rPr lang="en-US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am </a:t>
            </a:r>
            <a:r>
              <a:rPr lang="en-US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ARWYDDION</a:t>
            </a:r>
            <a:r>
              <a:rPr lang="en-US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o </a:t>
            </a:r>
            <a:r>
              <a:rPr lang="en-US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awtistiaeth</a:t>
            </a:r>
            <a:r>
              <a:rPr lang="en-US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, </a:t>
            </a:r>
            <a:r>
              <a:rPr lang="en-US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ewch</a:t>
            </a:r>
            <a:r>
              <a:rPr lang="en-US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i:</a:t>
            </a:r>
            <a:endParaRPr lang="en-US" sz="2000" b="1" dirty="0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4A73FC0-3841-4FAA-BF1F-C01ED461129C}"/>
              </a:ext>
            </a:extLst>
          </p:cNvPr>
          <p:cNvGrpSpPr/>
          <p:nvPr/>
        </p:nvGrpSpPr>
        <p:grpSpPr>
          <a:xfrm>
            <a:off x="0" y="0"/>
            <a:ext cx="2771800" cy="569657"/>
            <a:chOff x="0" y="0"/>
            <a:chExt cx="2339752" cy="569657"/>
          </a:xfrm>
        </p:grpSpPr>
        <p:sp>
          <p:nvSpPr>
            <p:cNvPr id="20" name="Rounded Rectangle 6">
              <a:extLst>
                <a:ext uri="{FF2B5EF4-FFF2-40B4-BE49-F238E27FC236}">
                  <a16:creationId xmlns:a16="http://schemas.microsoft.com/office/drawing/2014/main" id="{272D68C1-DA18-4888-803C-D3E3A4D1DE72}"/>
                </a:ext>
              </a:extLst>
            </p:cNvPr>
            <p:cNvSpPr/>
            <p:nvPr/>
          </p:nvSpPr>
          <p:spPr>
            <a:xfrm>
              <a:off x="0" y="0"/>
              <a:ext cx="2339752" cy="569657"/>
            </a:xfrm>
            <a:prstGeom prst="roundRect">
              <a:avLst>
                <a:gd name="adj" fmla="val 10000"/>
              </a:avLst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21" name="Title 2">
              <a:extLst>
                <a:ext uri="{FF2B5EF4-FFF2-40B4-BE49-F238E27FC236}">
                  <a16:creationId xmlns:a16="http://schemas.microsoft.com/office/drawing/2014/main" id="{0058604F-FC68-4BCA-8176-B892524BA2CE}"/>
                </a:ext>
              </a:extLst>
            </p:cNvPr>
            <p:cNvSpPr txBox="1">
              <a:spLocks/>
            </p:cNvSpPr>
            <p:nvPr/>
          </p:nvSpPr>
          <p:spPr>
            <a:xfrm>
              <a:off x="0" y="48590"/>
              <a:ext cx="2339752" cy="521067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b="1" kern="1200">
                  <a:solidFill>
                    <a:srgbClr val="0070C0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GB" sz="2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23000"/>
                      </a:prstClr>
                    </a:outerShdw>
                  </a:effectLst>
                  <a:latin typeface="Calibri" panose="020F0502020204030204" pitchFamily="34" charset="0"/>
                </a:rPr>
                <a:t>Mwy</a:t>
              </a:r>
              <a:r>
                <a:rPr lang="en-GB" sz="2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23000"/>
                      </a:prstClr>
                    </a:outerShdw>
                  </a:effectLst>
                  <a:latin typeface="Calibri" panose="020F0502020204030204" pitchFamily="34" charset="0"/>
                </a:rPr>
                <a:t> o </a:t>
              </a:r>
              <a:r>
                <a:rPr lang="en-GB" sz="2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23000"/>
                      </a:prstClr>
                    </a:outerShdw>
                  </a:effectLst>
                  <a:latin typeface="Calibri" panose="020F0502020204030204" pitchFamily="34" charset="0"/>
                </a:rPr>
                <a:t>wybodaeth</a:t>
              </a:r>
              <a:endParaRPr lang="en-GB" sz="2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23000"/>
                    </a:prstClr>
                  </a:outerShdw>
                </a:effectLst>
                <a:latin typeface="Calibri" panose="020F0502020204030204" pitchFamily="34" charset="0"/>
              </a:endParaRPr>
            </a:p>
            <a:p>
              <a:pPr algn="l"/>
              <a:endParaRPr lang="en-GB" sz="2400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164D4CF5-7D42-4476-85C9-743D382C9BC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249" y="3260539"/>
            <a:ext cx="4881356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02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908720"/>
            <a:ext cx="8229600" cy="54260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spcBef>
                <a:spcPts val="500"/>
              </a:spcBef>
              <a:buNone/>
            </a:pPr>
            <a:endParaRPr lang="en-GB" sz="2000" b="1" dirty="0">
              <a:solidFill>
                <a:schemeClr val="accent6"/>
              </a:solidFill>
              <a:latin typeface="Calibri" panose="020F0502020204030204" pitchFamily="34" charset="0"/>
              <a:ea typeface="Century Gothic" charset="0"/>
              <a:cs typeface="Century Gothic" charset="0"/>
            </a:endParaRPr>
          </a:p>
          <a:p>
            <a:pPr marL="0" indent="0" algn="ctr">
              <a:spcBef>
                <a:spcPts val="500"/>
              </a:spcBef>
              <a:buNone/>
            </a:pP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Mae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Awtistiaeth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yn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‘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anabledd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cudd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’,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sy’n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golygu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nad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yw’n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hawdd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sylweddoli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bod y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cyflwr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ar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rywun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. 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Os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oes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rhywun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yn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dangos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strapen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arddwrn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,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cerdyn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neu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arbedwr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sgrin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ar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eu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teclyn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symudol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,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mae’n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golygu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bod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ganddynt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awtistiaeth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a’u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bod am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i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chi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wybod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hynny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fel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y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gallwch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eu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cefnogi</a:t>
            </a:r>
            <a:r>
              <a:rPr lang="en-GB" sz="2000" b="1" dirty="0">
                <a:solidFill>
                  <a:schemeClr val="accent6"/>
                </a:solidFill>
                <a:latin typeface="Calibri"/>
                <a:ea typeface="Century Gothic" charset="0"/>
                <a:cs typeface="Century Gothic" charset="0"/>
              </a:rPr>
              <a:t>:</a:t>
            </a:r>
            <a:endParaRPr lang="en-GB" sz="2000" b="1" dirty="0">
              <a:solidFill>
                <a:schemeClr val="accent6"/>
              </a:solidFill>
              <a:latin typeface="Calibri" panose="020F0502020204030204" pitchFamily="34" charset="0"/>
              <a:ea typeface="Century Gothic" charset="0"/>
              <a:cs typeface="Century Gothic" charset="0"/>
            </a:endParaRPr>
          </a:p>
          <a:p>
            <a:pPr marL="0" indent="0" algn="ctr">
              <a:spcBef>
                <a:spcPts val="500"/>
              </a:spcBef>
              <a:buNone/>
            </a:pPr>
            <a:endParaRPr lang="en-GB" sz="2000" b="1" dirty="0">
              <a:solidFill>
                <a:schemeClr val="accent6"/>
              </a:solidFill>
              <a:latin typeface="Calibri" panose="020F0502020204030204" pitchFamily="34" charset="0"/>
              <a:ea typeface="Century Gothic" charset="0"/>
              <a:cs typeface="Century Gothic" charset="0"/>
            </a:endParaRPr>
          </a:p>
          <a:p>
            <a:pPr marL="0" indent="0" algn="ctr">
              <a:spcBef>
                <a:spcPts val="500"/>
              </a:spcBef>
              <a:buNone/>
            </a:pPr>
            <a:endParaRPr lang="en-GB" sz="2000" b="1" dirty="0">
              <a:solidFill>
                <a:schemeClr val="accent6"/>
              </a:solidFill>
              <a:latin typeface="Calibri" panose="020F0502020204030204" pitchFamily="34" charset="0"/>
              <a:ea typeface="Century Gothic" charset="0"/>
              <a:cs typeface="Century Gothic" charset="0"/>
            </a:endParaRPr>
          </a:p>
          <a:p>
            <a:pPr marL="0" indent="0" algn="ctr">
              <a:spcBef>
                <a:spcPts val="500"/>
              </a:spcBef>
              <a:buNone/>
            </a:pP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Yn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aml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mae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pobl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awtistig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yn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cael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anhawster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cael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mynediad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at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weithgareddau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cymunedol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,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cyfleusterau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hamdden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a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gwasanaethau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eraill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.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Trwy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gael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gwell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dealltwriaeth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o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awtistiaeth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,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mae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gan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bawb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rym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i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newid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bywydau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. 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Darperir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y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wybodaeth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ganlynol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i’ch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helpu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i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gael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gwell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dealltwriaeth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o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awtistiaeth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ac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i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awgrymu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ffyrdd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o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gefnogi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pobl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awtistig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.</a:t>
            </a:r>
          </a:p>
          <a:p>
            <a:pPr marL="0" indent="0" algn="ctr">
              <a:spcBef>
                <a:spcPts val="500"/>
              </a:spcBef>
              <a:buNone/>
            </a:pPr>
            <a:endParaRPr lang="en-GB" sz="2000" b="1" dirty="0">
              <a:solidFill>
                <a:schemeClr val="accent6"/>
              </a:solidFill>
              <a:latin typeface="Calibri" panose="020F0502020204030204" pitchFamily="34" charset="0"/>
              <a:ea typeface="Century Gothic" charset="0"/>
              <a:cs typeface="Century Gothic" charset="0"/>
            </a:endParaRPr>
          </a:p>
          <a:p>
            <a:pPr marL="0" indent="0" algn="ctr">
              <a:spcBef>
                <a:spcPts val="500"/>
              </a:spcBef>
              <a:buNone/>
            </a:pP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Am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fwy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o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wybodaeth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am y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cynllun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'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Weli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di fi?’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ewch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i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wefan</a:t>
            </a:r>
            <a:r>
              <a:rPr lang="en-GB" sz="20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:</a:t>
            </a:r>
          </a:p>
          <a:p>
            <a:pPr marL="0" indent="0" algn="ctr">
              <a:spcBef>
                <a:spcPts val="500"/>
              </a:spcBef>
              <a:buNone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AutismWales.org/cy/rwyn-awtistig/adnoddau-i-chi/weli-di-fi/</a:t>
            </a:r>
            <a:endParaRPr lang="en-GB" sz="2000" b="1" dirty="0">
              <a:solidFill>
                <a:srgbClr val="1A62A2"/>
              </a:solidFill>
              <a:latin typeface="Calibri" panose="020F0502020204030204" pitchFamily="34" charset="0"/>
              <a:ea typeface="Tahoma" charset="0"/>
              <a:cs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5703" t="28468" r="3932" b="42823"/>
          <a:stretch/>
        </p:blipFill>
        <p:spPr>
          <a:xfrm>
            <a:off x="1813475" y="2662408"/>
            <a:ext cx="5508612" cy="4320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12BDCF48-C9DB-41B8-8762-53705E4C5952}"/>
              </a:ext>
            </a:extLst>
          </p:cNvPr>
          <p:cNvGrpSpPr/>
          <p:nvPr/>
        </p:nvGrpSpPr>
        <p:grpSpPr>
          <a:xfrm>
            <a:off x="0" y="0"/>
            <a:ext cx="2339752" cy="569657"/>
            <a:chOff x="0" y="0"/>
            <a:chExt cx="2339752" cy="569657"/>
          </a:xfrm>
        </p:grpSpPr>
        <p:sp>
          <p:nvSpPr>
            <p:cNvPr id="4" name="Rounded Rectangle 6">
              <a:extLst>
                <a:ext uri="{FF2B5EF4-FFF2-40B4-BE49-F238E27FC236}">
                  <a16:creationId xmlns:a16="http://schemas.microsoft.com/office/drawing/2014/main" id="{3C91BE49-A5CE-4324-A4DE-30F6910487ED}"/>
                </a:ext>
              </a:extLst>
            </p:cNvPr>
            <p:cNvSpPr/>
            <p:nvPr/>
          </p:nvSpPr>
          <p:spPr>
            <a:xfrm>
              <a:off x="0" y="0"/>
              <a:ext cx="2339752" cy="569657"/>
            </a:xfrm>
            <a:prstGeom prst="roundRect">
              <a:avLst>
                <a:gd name="adj" fmla="val 10000"/>
              </a:avLst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6" name="Title 2">
              <a:extLst>
                <a:ext uri="{FF2B5EF4-FFF2-40B4-BE49-F238E27FC236}">
                  <a16:creationId xmlns:a16="http://schemas.microsoft.com/office/drawing/2014/main" id="{7AF9189D-81B4-464F-90A6-836869F15702}"/>
                </a:ext>
              </a:extLst>
            </p:cNvPr>
            <p:cNvSpPr txBox="1">
              <a:spLocks/>
            </p:cNvSpPr>
            <p:nvPr/>
          </p:nvSpPr>
          <p:spPr>
            <a:xfrm>
              <a:off x="0" y="48590"/>
              <a:ext cx="2339752" cy="521067"/>
            </a:xfrm>
            <a:prstGeom prst="rect">
              <a:avLst/>
            </a:prstGeom>
          </p:spPr>
          <p:txBody>
            <a:bodyPr>
              <a:normAutofit fontScale="775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b="1" kern="1200">
                  <a:solidFill>
                    <a:srgbClr val="0070C0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GB" sz="2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23000"/>
                      </a:prstClr>
                    </a:outerShdw>
                  </a:effectLst>
                  <a:latin typeface="Calibri" panose="020F0502020204030204" pitchFamily="34" charset="0"/>
                </a:rPr>
                <a:t>Beth </a:t>
              </a:r>
              <a:r>
                <a:rPr lang="en-GB" sz="2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23000"/>
                      </a:prstClr>
                    </a:outerShdw>
                  </a:effectLst>
                  <a:latin typeface="Calibri" panose="020F0502020204030204" pitchFamily="34" charset="0"/>
                </a:rPr>
                <a:t>yw</a:t>
              </a:r>
              <a:r>
                <a:rPr lang="en-GB" sz="2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23000"/>
                      </a:prstClr>
                    </a:outerShdw>
                  </a:effectLst>
                  <a:latin typeface="Calibri" panose="020F0502020204030204" pitchFamily="34" charset="0"/>
                </a:rPr>
                <a:t> </a:t>
              </a:r>
              <a:r>
                <a:rPr lang="en-GB" sz="2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23000"/>
                      </a:prstClr>
                    </a:outerShdw>
                  </a:effectLst>
                  <a:latin typeface="Calibri" panose="020F0502020204030204" pitchFamily="34" charset="0"/>
                </a:rPr>
                <a:t>Awtistiaeth</a:t>
              </a:r>
              <a:r>
                <a:rPr lang="en-GB" sz="2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23000"/>
                      </a:prstClr>
                    </a:outerShdw>
                  </a:effectLst>
                  <a:latin typeface="Calibri" panose="020F0502020204030204" pitchFamily="34" charset="0"/>
                </a:rPr>
                <a:t>?</a:t>
              </a:r>
            </a:p>
            <a:p>
              <a:pPr algn="l"/>
              <a:endParaRPr lang="en-GB" sz="2400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6352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96" y="764704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500"/>
              </a:spcBef>
            </a:pPr>
            <a:r>
              <a:rPr lang="en-GB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Mae </a:t>
            </a:r>
            <a:r>
              <a:rPr lang="en-GB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awtistiaeth</a:t>
            </a:r>
            <a:r>
              <a:rPr lang="en-GB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yn</a:t>
            </a:r>
            <a:r>
              <a:rPr lang="en-GB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cael</a:t>
            </a:r>
            <a:r>
              <a:rPr lang="en-GB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ei</a:t>
            </a:r>
            <a:r>
              <a:rPr lang="en-GB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alw</a:t>
            </a:r>
            <a:r>
              <a:rPr lang="en-GB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yn</a:t>
            </a:r>
            <a:r>
              <a:rPr lang="en-GB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enwau</a:t>
            </a:r>
            <a:r>
              <a:rPr lang="en-GB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eraill</a:t>
            </a:r>
            <a:r>
              <a:rPr lang="en-GB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hefyd</a:t>
            </a:r>
            <a:r>
              <a:rPr lang="en-GB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, </a:t>
            </a:r>
            <a:r>
              <a:rPr lang="en-GB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gan</a:t>
            </a:r>
            <a:r>
              <a:rPr lang="en-GB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gynnwys</a:t>
            </a:r>
            <a:r>
              <a:rPr lang="en-GB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:</a:t>
            </a:r>
          </a:p>
        </p:txBody>
      </p:sp>
      <p:sp>
        <p:nvSpPr>
          <p:cNvPr id="6" name="Freeform 7">
            <a:extLst>
              <a:ext uri="{FF2B5EF4-FFF2-40B4-BE49-F238E27FC236}">
                <a16:creationId xmlns:a16="http://schemas.microsoft.com/office/drawing/2014/main" id="{02314F0A-DC43-4AD8-8C48-0E680502EBF8}"/>
              </a:ext>
            </a:extLst>
          </p:cNvPr>
          <p:cNvSpPr/>
          <p:nvPr/>
        </p:nvSpPr>
        <p:spPr>
          <a:xfrm>
            <a:off x="362595" y="1844824"/>
            <a:ext cx="4579564" cy="381868"/>
          </a:xfrm>
          <a:custGeom>
            <a:avLst/>
            <a:gdLst>
              <a:gd name="connsiteX0" fmla="*/ 0 w 2838372"/>
              <a:gd name="connsiteY0" fmla="*/ 106074 h 636433"/>
              <a:gd name="connsiteX1" fmla="*/ 106074 w 2838372"/>
              <a:gd name="connsiteY1" fmla="*/ 0 h 636433"/>
              <a:gd name="connsiteX2" fmla="*/ 2732298 w 2838372"/>
              <a:gd name="connsiteY2" fmla="*/ 0 h 636433"/>
              <a:gd name="connsiteX3" fmla="*/ 2838372 w 2838372"/>
              <a:gd name="connsiteY3" fmla="*/ 106074 h 636433"/>
              <a:gd name="connsiteX4" fmla="*/ 2838372 w 2838372"/>
              <a:gd name="connsiteY4" fmla="*/ 530359 h 636433"/>
              <a:gd name="connsiteX5" fmla="*/ 2732298 w 2838372"/>
              <a:gd name="connsiteY5" fmla="*/ 636433 h 636433"/>
              <a:gd name="connsiteX6" fmla="*/ 106074 w 2838372"/>
              <a:gd name="connsiteY6" fmla="*/ 636433 h 636433"/>
              <a:gd name="connsiteX7" fmla="*/ 0 w 2838372"/>
              <a:gd name="connsiteY7" fmla="*/ 530359 h 636433"/>
              <a:gd name="connsiteX8" fmla="*/ 0 w 2838372"/>
              <a:gd name="connsiteY8" fmla="*/ 106074 h 636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38372" h="636433">
                <a:moveTo>
                  <a:pt x="0" y="106074"/>
                </a:moveTo>
                <a:cubicBezTo>
                  <a:pt x="0" y="47491"/>
                  <a:pt x="47491" y="0"/>
                  <a:pt x="106074" y="0"/>
                </a:cubicBezTo>
                <a:lnTo>
                  <a:pt x="2732298" y="0"/>
                </a:lnTo>
                <a:cubicBezTo>
                  <a:pt x="2790881" y="0"/>
                  <a:pt x="2838372" y="47491"/>
                  <a:pt x="2838372" y="106074"/>
                </a:cubicBezTo>
                <a:lnTo>
                  <a:pt x="2838372" y="530359"/>
                </a:lnTo>
                <a:cubicBezTo>
                  <a:pt x="2838372" y="588942"/>
                  <a:pt x="2790881" y="636433"/>
                  <a:pt x="2732298" y="636433"/>
                </a:cubicBezTo>
                <a:lnTo>
                  <a:pt x="106074" y="636433"/>
                </a:lnTo>
                <a:cubicBezTo>
                  <a:pt x="47491" y="636433"/>
                  <a:pt x="0" y="588942"/>
                  <a:pt x="0" y="530359"/>
                </a:cubicBezTo>
                <a:lnTo>
                  <a:pt x="0" y="106074"/>
                </a:lnTo>
                <a:close/>
              </a:path>
            </a:pathLst>
          </a:custGeom>
          <a:noFill/>
          <a:ln>
            <a:noFill/>
          </a:ln>
          <a:effectLst>
            <a:outerShdw blurRad="50800" dist="38100" dir="2700000" algn="tl" rotWithShape="0">
              <a:prstClr val="black">
                <a:alpha val="23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114741" tIns="69021" rIns="114741" bIns="6902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 err="1">
                <a:solidFill>
                  <a:schemeClr val="accent6"/>
                </a:solidFill>
              </a:rPr>
              <a:t>Anhwylder</a:t>
            </a:r>
            <a:r>
              <a:rPr lang="en-GB" sz="4000" b="1" dirty="0">
                <a:solidFill>
                  <a:schemeClr val="accent6"/>
                </a:solidFill>
              </a:rPr>
              <a:t> </a:t>
            </a:r>
            <a:r>
              <a:rPr lang="en-GB" sz="4000" b="1" dirty="0" err="1">
                <a:solidFill>
                  <a:schemeClr val="accent6"/>
                </a:solidFill>
              </a:rPr>
              <a:t>yn</a:t>
            </a:r>
            <a:r>
              <a:rPr lang="en-GB" sz="4000" b="1" dirty="0">
                <a:solidFill>
                  <a:schemeClr val="accent6"/>
                </a:solidFill>
              </a:rPr>
              <a:t> y </a:t>
            </a:r>
            <a:r>
              <a:rPr lang="en-GB" sz="4000" b="1" dirty="0" err="1">
                <a:solidFill>
                  <a:schemeClr val="accent6"/>
                </a:solidFill>
              </a:rPr>
              <a:t>Sbectrwm</a:t>
            </a:r>
            <a:r>
              <a:rPr lang="en-GB" sz="4000" b="1" dirty="0">
                <a:solidFill>
                  <a:schemeClr val="accent6"/>
                </a:solidFill>
              </a:rPr>
              <a:t> </a:t>
            </a:r>
            <a:r>
              <a:rPr lang="en-GB" sz="4000" b="1" dirty="0" err="1">
                <a:solidFill>
                  <a:schemeClr val="accent6"/>
                </a:solidFill>
              </a:rPr>
              <a:t>Awtistig</a:t>
            </a:r>
            <a:r>
              <a:rPr lang="en-GB" sz="4000" b="1" dirty="0">
                <a:solidFill>
                  <a:schemeClr val="accent6"/>
                </a:solidFill>
              </a:rPr>
              <a:t> (</a:t>
            </a:r>
            <a:r>
              <a:rPr lang="en-GB" sz="4000" b="1" dirty="0" err="1">
                <a:solidFill>
                  <a:schemeClr val="accent6"/>
                </a:solidFill>
              </a:rPr>
              <a:t>ASD</a:t>
            </a:r>
            <a:r>
              <a:rPr lang="en-GB" sz="4000" b="1" dirty="0">
                <a:solidFill>
                  <a:schemeClr val="accent6"/>
                </a:solidFill>
              </a:rPr>
              <a:t>)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45630829-F4AC-460B-88FC-FE23FB6B4BC7}"/>
              </a:ext>
            </a:extLst>
          </p:cNvPr>
          <p:cNvSpPr/>
          <p:nvPr/>
        </p:nvSpPr>
        <p:spPr>
          <a:xfrm>
            <a:off x="4644007" y="5305820"/>
            <a:ext cx="4640740" cy="395493"/>
          </a:xfrm>
          <a:custGeom>
            <a:avLst/>
            <a:gdLst>
              <a:gd name="connsiteX0" fmla="*/ 0 w 2838372"/>
              <a:gd name="connsiteY0" fmla="*/ 106074 h 636433"/>
              <a:gd name="connsiteX1" fmla="*/ 106074 w 2838372"/>
              <a:gd name="connsiteY1" fmla="*/ 0 h 636433"/>
              <a:gd name="connsiteX2" fmla="*/ 2732298 w 2838372"/>
              <a:gd name="connsiteY2" fmla="*/ 0 h 636433"/>
              <a:gd name="connsiteX3" fmla="*/ 2838372 w 2838372"/>
              <a:gd name="connsiteY3" fmla="*/ 106074 h 636433"/>
              <a:gd name="connsiteX4" fmla="*/ 2838372 w 2838372"/>
              <a:gd name="connsiteY4" fmla="*/ 530359 h 636433"/>
              <a:gd name="connsiteX5" fmla="*/ 2732298 w 2838372"/>
              <a:gd name="connsiteY5" fmla="*/ 636433 h 636433"/>
              <a:gd name="connsiteX6" fmla="*/ 106074 w 2838372"/>
              <a:gd name="connsiteY6" fmla="*/ 636433 h 636433"/>
              <a:gd name="connsiteX7" fmla="*/ 0 w 2838372"/>
              <a:gd name="connsiteY7" fmla="*/ 530359 h 636433"/>
              <a:gd name="connsiteX8" fmla="*/ 0 w 2838372"/>
              <a:gd name="connsiteY8" fmla="*/ 106074 h 636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38372" h="636433">
                <a:moveTo>
                  <a:pt x="0" y="106074"/>
                </a:moveTo>
                <a:cubicBezTo>
                  <a:pt x="0" y="47491"/>
                  <a:pt x="47491" y="0"/>
                  <a:pt x="106074" y="0"/>
                </a:cubicBezTo>
                <a:lnTo>
                  <a:pt x="2732298" y="0"/>
                </a:lnTo>
                <a:cubicBezTo>
                  <a:pt x="2790881" y="0"/>
                  <a:pt x="2838372" y="47491"/>
                  <a:pt x="2838372" y="106074"/>
                </a:cubicBezTo>
                <a:lnTo>
                  <a:pt x="2838372" y="530359"/>
                </a:lnTo>
                <a:cubicBezTo>
                  <a:pt x="2838372" y="588942"/>
                  <a:pt x="2790881" y="636433"/>
                  <a:pt x="2732298" y="636433"/>
                </a:cubicBezTo>
                <a:lnTo>
                  <a:pt x="106074" y="636433"/>
                </a:lnTo>
                <a:cubicBezTo>
                  <a:pt x="47491" y="636433"/>
                  <a:pt x="0" y="588942"/>
                  <a:pt x="0" y="530359"/>
                </a:cubicBezTo>
                <a:lnTo>
                  <a:pt x="0" y="106074"/>
                </a:lnTo>
                <a:close/>
              </a:path>
            </a:pathLst>
          </a:custGeom>
          <a:noFill/>
          <a:ln>
            <a:noFill/>
          </a:ln>
          <a:effectLst>
            <a:outerShdw blurRad="50800" dist="38100" dir="2700000" algn="tl" rotWithShape="0">
              <a:prstClr val="black">
                <a:alpha val="23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114741" tIns="69021" rIns="114741" bIns="6902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 err="1">
                <a:solidFill>
                  <a:srgbClr val="D40429"/>
                </a:solidFill>
              </a:rPr>
              <a:t>Anhwylder</a:t>
            </a:r>
            <a:r>
              <a:rPr lang="en-GB" sz="4000" b="1" dirty="0">
                <a:solidFill>
                  <a:srgbClr val="D40429"/>
                </a:solidFill>
              </a:rPr>
              <a:t> </a:t>
            </a:r>
            <a:r>
              <a:rPr lang="en-GB" sz="4000" b="1" dirty="0" err="1">
                <a:solidFill>
                  <a:srgbClr val="D40429"/>
                </a:solidFill>
              </a:rPr>
              <a:t>Datblygu</a:t>
            </a:r>
            <a:r>
              <a:rPr lang="en-GB" sz="4000" b="1" dirty="0">
                <a:solidFill>
                  <a:srgbClr val="D40429"/>
                </a:solidFill>
              </a:rPr>
              <a:t> </a:t>
            </a:r>
            <a:r>
              <a:rPr lang="en-GB" sz="4000" b="1" dirty="0" err="1">
                <a:solidFill>
                  <a:srgbClr val="D40429"/>
                </a:solidFill>
              </a:rPr>
              <a:t>Treiddiol</a:t>
            </a:r>
            <a:endParaRPr lang="en-GB" sz="4000" b="1" dirty="0">
              <a:solidFill>
                <a:srgbClr val="D40429"/>
              </a:solidFill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5AEC9CF6-9D98-47D3-A1B3-CFA613BFF55B}"/>
              </a:ext>
            </a:extLst>
          </p:cNvPr>
          <p:cNvSpPr/>
          <p:nvPr/>
        </p:nvSpPr>
        <p:spPr>
          <a:xfrm>
            <a:off x="-98401" y="4032857"/>
            <a:ext cx="5040560" cy="377280"/>
          </a:xfrm>
          <a:custGeom>
            <a:avLst/>
            <a:gdLst>
              <a:gd name="connsiteX0" fmla="*/ 0 w 2838372"/>
              <a:gd name="connsiteY0" fmla="*/ 106074 h 636433"/>
              <a:gd name="connsiteX1" fmla="*/ 106074 w 2838372"/>
              <a:gd name="connsiteY1" fmla="*/ 0 h 636433"/>
              <a:gd name="connsiteX2" fmla="*/ 2732298 w 2838372"/>
              <a:gd name="connsiteY2" fmla="*/ 0 h 636433"/>
              <a:gd name="connsiteX3" fmla="*/ 2838372 w 2838372"/>
              <a:gd name="connsiteY3" fmla="*/ 106074 h 636433"/>
              <a:gd name="connsiteX4" fmla="*/ 2838372 w 2838372"/>
              <a:gd name="connsiteY4" fmla="*/ 530359 h 636433"/>
              <a:gd name="connsiteX5" fmla="*/ 2732298 w 2838372"/>
              <a:gd name="connsiteY5" fmla="*/ 636433 h 636433"/>
              <a:gd name="connsiteX6" fmla="*/ 106074 w 2838372"/>
              <a:gd name="connsiteY6" fmla="*/ 636433 h 636433"/>
              <a:gd name="connsiteX7" fmla="*/ 0 w 2838372"/>
              <a:gd name="connsiteY7" fmla="*/ 530359 h 636433"/>
              <a:gd name="connsiteX8" fmla="*/ 0 w 2838372"/>
              <a:gd name="connsiteY8" fmla="*/ 106074 h 636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38372" h="636433">
                <a:moveTo>
                  <a:pt x="0" y="106074"/>
                </a:moveTo>
                <a:cubicBezTo>
                  <a:pt x="0" y="47491"/>
                  <a:pt x="47491" y="0"/>
                  <a:pt x="106074" y="0"/>
                </a:cubicBezTo>
                <a:lnTo>
                  <a:pt x="2732298" y="0"/>
                </a:lnTo>
                <a:cubicBezTo>
                  <a:pt x="2790881" y="0"/>
                  <a:pt x="2838372" y="47491"/>
                  <a:pt x="2838372" y="106074"/>
                </a:cubicBezTo>
                <a:lnTo>
                  <a:pt x="2838372" y="530359"/>
                </a:lnTo>
                <a:cubicBezTo>
                  <a:pt x="2838372" y="588942"/>
                  <a:pt x="2790881" y="636433"/>
                  <a:pt x="2732298" y="636433"/>
                </a:cubicBezTo>
                <a:lnTo>
                  <a:pt x="106074" y="636433"/>
                </a:lnTo>
                <a:cubicBezTo>
                  <a:pt x="47491" y="636433"/>
                  <a:pt x="0" y="588942"/>
                  <a:pt x="0" y="530359"/>
                </a:cubicBezTo>
                <a:lnTo>
                  <a:pt x="0" y="106074"/>
                </a:lnTo>
                <a:close/>
              </a:path>
            </a:pathLst>
          </a:custGeom>
          <a:noFill/>
          <a:ln>
            <a:noFill/>
          </a:ln>
          <a:effectLst>
            <a:outerShdw blurRad="50800" dist="38100" dir="2700000" algn="tl" rotWithShape="0">
              <a:prstClr val="black">
                <a:alpha val="23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114741" tIns="69021" rIns="114741" bIns="6902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 err="1">
                <a:solidFill>
                  <a:srgbClr val="61AB38"/>
                </a:solidFill>
              </a:rPr>
              <a:t>Cyflwr</a:t>
            </a:r>
            <a:r>
              <a:rPr lang="en-GB" sz="4000" b="1" dirty="0">
                <a:solidFill>
                  <a:srgbClr val="61AB38"/>
                </a:solidFill>
              </a:rPr>
              <a:t> </a:t>
            </a:r>
            <a:r>
              <a:rPr lang="en-GB" sz="4000" b="1" dirty="0" err="1">
                <a:solidFill>
                  <a:srgbClr val="61AB38"/>
                </a:solidFill>
              </a:rPr>
              <a:t>Sbectrwm</a:t>
            </a:r>
            <a:r>
              <a:rPr lang="en-GB" sz="4000" b="1" dirty="0">
                <a:solidFill>
                  <a:srgbClr val="61AB38"/>
                </a:solidFill>
              </a:rPr>
              <a:t> </a:t>
            </a:r>
            <a:r>
              <a:rPr lang="en-GB" sz="4000" b="1" dirty="0" err="1">
                <a:solidFill>
                  <a:srgbClr val="61AB38"/>
                </a:solidFill>
              </a:rPr>
              <a:t>Awtistig</a:t>
            </a:r>
            <a:r>
              <a:rPr lang="en-GB" sz="4000" b="1" dirty="0">
                <a:solidFill>
                  <a:srgbClr val="61AB38"/>
                </a:solidFill>
              </a:rPr>
              <a:t> (ASC)</a:t>
            </a: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BBFC25E9-C8FE-43AA-8303-511DACF6839F}"/>
              </a:ext>
            </a:extLst>
          </p:cNvPr>
          <p:cNvSpPr/>
          <p:nvPr/>
        </p:nvSpPr>
        <p:spPr>
          <a:xfrm>
            <a:off x="5237047" y="2835696"/>
            <a:ext cx="3454659" cy="377280"/>
          </a:xfrm>
          <a:custGeom>
            <a:avLst/>
            <a:gdLst>
              <a:gd name="connsiteX0" fmla="*/ 0 w 2838372"/>
              <a:gd name="connsiteY0" fmla="*/ 106074 h 636433"/>
              <a:gd name="connsiteX1" fmla="*/ 106074 w 2838372"/>
              <a:gd name="connsiteY1" fmla="*/ 0 h 636433"/>
              <a:gd name="connsiteX2" fmla="*/ 2732298 w 2838372"/>
              <a:gd name="connsiteY2" fmla="*/ 0 h 636433"/>
              <a:gd name="connsiteX3" fmla="*/ 2838372 w 2838372"/>
              <a:gd name="connsiteY3" fmla="*/ 106074 h 636433"/>
              <a:gd name="connsiteX4" fmla="*/ 2838372 w 2838372"/>
              <a:gd name="connsiteY4" fmla="*/ 530359 h 636433"/>
              <a:gd name="connsiteX5" fmla="*/ 2732298 w 2838372"/>
              <a:gd name="connsiteY5" fmla="*/ 636433 h 636433"/>
              <a:gd name="connsiteX6" fmla="*/ 106074 w 2838372"/>
              <a:gd name="connsiteY6" fmla="*/ 636433 h 636433"/>
              <a:gd name="connsiteX7" fmla="*/ 0 w 2838372"/>
              <a:gd name="connsiteY7" fmla="*/ 530359 h 636433"/>
              <a:gd name="connsiteX8" fmla="*/ 0 w 2838372"/>
              <a:gd name="connsiteY8" fmla="*/ 106074 h 636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38372" h="636433">
                <a:moveTo>
                  <a:pt x="0" y="106074"/>
                </a:moveTo>
                <a:cubicBezTo>
                  <a:pt x="0" y="47491"/>
                  <a:pt x="47491" y="0"/>
                  <a:pt x="106074" y="0"/>
                </a:cubicBezTo>
                <a:lnTo>
                  <a:pt x="2732298" y="0"/>
                </a:lnTo>
                <a:cubicBezTo>
                  <a:pt x="2790881" y="0"/>
                  <a:pt x="2838372" y="47491"/>
                  <a:pt x="2838372" y="106074"/>
                </a:cubicBezTo>
                <a:lnTo>
                  <a:pt x="2838372" y="530359"/>
                </a:lnTo>
                <a:cubicBezTo>
                  <a:pt x="2838372" y="588942"/>
                  <a:pt x="2790881" y="636433"/>
                  <a:pt x="2732298" y="636433"/>
                </a:cubicBezTo>
                <a:lnTo>
                  <a:pt x="106074" y="636433"/>
                </a:lnTo>
                <a:cubicBezTo>
                  <a:pt x="47491" y="636433"/>
                  <a:pt x="0" y="588942"/>
                  <a:pt x="0" y="530359"/>
                </a:cubicBezTo>
                <a:lnTo>
                  <a:pt x="0" y="106074"/>
                </a:lnTo>
                <a:close/>
              </a:path>
            </a:pathLst>
          </a:custGeom>
          <a:noFill/>
          <a:ln>
            <a:noFill/>
          </a:ln>
          <a:effectLst>
            <a:outerShdw blurRad="50800" dist="38100" dir="2700000" algn="tl" rotWithShape="0">
              <a:prstClr val="black">
                <a:alpha val="23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114741" tIns="69021" rIns="114741" bIns="6902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 err="1">
                <a:solidFill>
                  <a:srgbClr val="DB9C2D"/>
                </a:solidFill>
              </a:rPr>
              <a:t>Syndrom</a:t>
            </a:r>
            <a:r>
              <a:rPr lang="en-GB" sz="4000" b="1" dirty="0">
                <a:solidFill>
                  <a:srgbClr val="DB9C2D"/>
                </a:solidFill>
              </a:rPr>
              <a:t> Asperger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DB3B90D-111F-4270-88E3-6838B8288400}"/>
              </a:ext>
            </a:extLst>
          </p:cNvPr>
          <p:cNvGrpSpPr/>
          <p:nvPr/>
        </p:nvGrpSpPr>
        <p:grpSpPr>
          <a:xfrm>
            <a:off x="0" y="0"/>
            <a:ext cx="2339752" cy="569657"/>
            <a:chOff x="0" y="0"/>
            <a:chExt cx="2339752" cy="569657"/>
          </a:xfrm>
        </p:grpSpPr>
        <p:sp>
          <p:nvSpPr>
            <p:cNvPr id="13" name="Rounded Rectangle 6">
              <a:extLst>
                <a:ext uri="{FF2B5EF4-FFF2-40B4-BE49-F238E27FC236}">
                  <a16:creationId xmlns:a16="http://schemas.microsoft.com/office/drawing/2014/main" id="{8E8B97D7-3038-4A84-BEF5-A619B16A912F}"/>
                </a:ext>
              </a:extLst>
            </p:cNvPr>
            <p:cNvSpPr/>
            <p:nvPr/>
          </p:nvSpPr>
          <p:spPr>
            <a:xfrm>
              <a:off x="0" y="0"/>
              <a:ext cx="2339752" cy="569657"/>
            </a:xfrm>
            <a:prstGeom prst="roundRect">
              <a:avLst>
                <a:gd name="adj" fmla="val 10000"/>
              </a:avLst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7" name="Title 2">
              <a:extLst>
                <a:ext uri="{FF2B5EF4-FFF2-40B4-BE49-F238E27FC236}">
                  <a16:creationId xmlns:a16="http://schemas.microsoft.com/office/drawing/2014/main" id="{23B94FAF-0501-4758-8923-443866E00C48}"/>
                </a:ext>
              </a:extLst>
            </p:cNvPr>
            <p:cNvSpPr txBox="1">
              <a:spLocks/>
            </p:cNvSpPr>
            <p:nvPr/>
          </p:nvSpPr>
          <p:spPr>
            <a:xfrm>
              <a:off x="0" y="48590"/>
              <a:ext cx="2339752" cy="521067"/>
            </a:xfrm>
            <a:prstGeom prst="rect">
              <a:avLst/>
            </a:prstGeom>
          </p:spPr>
          <p:txBody>
            <a:bodyPr>
              <a:normAutofit fontScale="775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b="1" kern="1200">
                  <a:solidFill>
                    <a:srgbClr val="0070C0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GB" sz="2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23000"/>
                      </a:prstClr>
                    </a:outerShdw>
                  </a:effectLst>
                  <a:latin typeface="Calibri" panose="020F0502020204030204" pitchFamily="34" charset="0"/>
                </a:rPr>
                <a:t>Beth </a:t>
              </a:r>
              <a:r>
                <a:rPr lang="en-GB" sz="2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23000"/>
                      </a:prstClr>
                    </a:outerShdw>
                  </a:effectLst>
                  <a:latin typeface="Calibri" panose="020F0502020204030204" pitchFamily="34" charset="0"/>
                </a:rPr>
                <a:t>yw</a:t>
              </a:r>
              <a:r>
                <a:rPr lang="en-GB" sz="2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23000"/>
                      </a:prstClr>
                    </a:outerShdw>
                  </a:effectLst>
                  <a:latin typeface="Calibri" panose="020F0502020204030204" pitchFamily="34" charset="0"/>
                </a:rPr>
                <a:t> </a:t>
              </a:r>
              <a:r>
                <a:rPr lang="en-GB" sz="2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23000"/>
                      </a:prstClr>
                    </a:outerShdw>
                  </a:effectLst>
                  <a:latin typeface="Calibri" panose="020F0502020204030204" pitchFamily="34" charset="0"/>
                </a:rPr>
                <a:t>Awtistiaeth</a:t>
              </a:r>
              <a:r>
                <a:rPr lang="en-GB" sz="2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23000"/>
                      </a:prstClr>
                    </a:outerShdw>
                  </a:effectLst>
                  <a:latin typeface="Calibri" panose="020F0502020204030204" pitchFamily="34" charset="0"/>
                </a:rPr>
                <a:t>?</a:t>
              </a:r>
            </a:p>
            <a:p>
              <a:pPr algn="l"/>
              <a:endParaRPr lang="en-GB" sz="2400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2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438068F-71D5-45AF-89C3-D5A299F35F08}"/>
              </a:ext>
            </a:extLst>
          </p:cNvPr>
          <p:cNvSpPr/>
          <p:nvPr/>
        </p:nvSpPr>
        <p:spPr>
          <a:xfrm>
            <a:off x="460821" y="3531205"/>
            <a:ext cx="8222351" cy="107721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12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defTabSz="889000">
              <a:spcBef>
                <a:spcPct val="0"/>
              </a:spcBef>
              <a:spcAft>
                <a:spcPct val="35000"/>
              </a:spcAft>
            </a:pPr>
            <a:r>
              <a:rPr lang="en-GB" sz="3200" b="1" dirty="0" err="1">
                <a:solidFill>
                  <a:schemeClr val="accent5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Amcangyfrifir</a:t>
            </a:r>
            <a:r>
              <a:rPr lang="en-GB" sz="3200" b="1" dirty="0">
                <a:solidFill>
                  <a:schemeClr val="accent5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bod </a:t>
            </a:r>
            <a:r>
              <a:rPr lang="en-GB" sz="3200" b="1" dirty="0" err="1">
                <a:solidFill>
                  <a:schemeClr val="accent5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gan</a:t>
            </a:r>
            <a:r>
              <a:rPr lang="en-GB" sz="3200" b="1" dirty="0">
                <a:solidFill>
                  <a:schemeClr val="accent5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1 o bob 100 o </a:t>
            </a:r>
            <a:r>
              <a:rPr lang="en-GB" sz="3200" b="1" dirty="0" err="1">
                <a:solidFill>
                  <a:schemeClr val="accent5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bobl</a:t>
            </a:r>
            <a:r>
              <a:rPr lang="en-GB" sz="3200" b="1" dirty="0">
                <a:solidFill>
                  <a:schemeClr val="accent5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chemeClr val="accent5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yn</a:t>
            </a:r>
            <a:r>
              <a:rPr lang="en-GB" sz="3200" b="1" dirty="0">
                <a:solidFill>
                  <a:schemeClr val="accent5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y DU </a:t>
            </a:r>
            <a:r>
              <a:rPr lang="en-GB" sz="3200" b="1" dirty="0" err="1">
                <a:solidFill>
                  <a:schemeClr val="accent5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Anhwylder</a:t>
            </a:r>
            <a:r>
              <a:rPr lang="en-GB" sz="3200" b="1" dirty="0">
                <a:solidFill>
                  <a:schemeClr val="accent5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chemeClr val="accent5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yn</a:t>
            </a:r>
            <a:r>
              <a:rPr lang="en-GB" sz="3200" b="1" dirty="0">
                <a:solidFill>
                  <a:schemeClr val="accent5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y </a:t>
            </a:r>
            <a:r>
              <a:rPr lang="en-GB" sz="3200" b="1" dirty="0" err="1">
                <a:solidFill>
                  <a:schemeClr val="accent5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Sbectrwm</a:t>
            </a:r>
            <a:r>
              <a:rPr lang="en-GB" sz="3200" b="1" dirty="0">
                <a:solidFill>
                  <a:schemeClr val="accent5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chemeClr val="accent5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Awtistig</a:t>
            </a:r>
            <a:r>
              <a:rPr lang="en-GB" sz="3200" b="1" dirty="0">
                <a:solidFill>
                  <a:schemeClr val="accent5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(</a:t>
            </a:r>
            <a:r>
              <a:rPr lang="en-GB" sz="3200" b="1" dirty="0" err="1">
                <a:solidFill>
                  <a:schemeClr val="accent5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ASD</a:t>
            </a:r>
            <a:r>
              <a:rPr lang="en-GB" sz="3200" b="1" dirty="0">
                <a:solidFill>
                  <a:schemeClr val="accent5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541BF4-01BB-4D39-8F48-F0569D89A5D9}"/>
              </a:ext>
            </a:extLst>
          </p:cNvPr>
          <p:cNvSpPr/>
          <p:nvPr/>
        </p:nvSpPr>
        <p:spPr>
          <a:xfrm>
            <a:off x="755576" y="2276872"/>
            <a:ext cx="7488832" cy="10772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12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defTabSz="889000">
              <a:spcBef>
                <a:spcPct val="0"/>
              </a:spcBef>
              <a:spcAft>
                <a:spcPct val="35000"/>
              </a:spcAft>
            </a:pPr>
            <a:r>
              <a:rPr lang="en-GB" sz="3200" b="1" dirty="0" err="1">
                <a:solidFill>
                  <a:schemeClr val="accent3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Ar</a:t>
            </a:r>
            <a:r>
              <a:rPr lang="en-GB" sz="3200" b="1" dirty="0">
                <a:solidFill>
                  <a:schemeClr val="accent3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chemeClr val="accent3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hyn</a:t>
            </a:r>
            <a:r>
              <a:rPr lang="en-GB" sz="3200" b="1" dirty="0">
                <a:solidFill>
                  <a:schemeClr val="accent3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o </a:t>
            </a:r>
            <a:r>
              <a:rPr lang="en-GB" sz="3200" b="1" dirty="0" err="1">
                <a:solidFill>
                  <a:schemeClr val="accent3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bryd</a:t>
            </a:r>
            <a:r>
              <a:rPr lang="en-GB" sz="3200" b="1" dirty="0">
                <a:solidFill>
                  <a:schemeClr val="accent3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chemeClr val="accent3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mae</a:t>
            </a:r>
            <a:r>
              <a:rPr lang="en-GB" sz="3200" b="1" dirty="0">
                <a:solidFill>
                  <a:schemeClr val="accent3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chemeClr val="accent3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mwy</a:t>
            </a:r>
            <a:r>
              <a:rPr lang="en-GB" sz="3200" b="1" dirty="0">
                <a:solidFill>
                  <a:schemeClr val="accent3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o </a:t>
            </a:r>
            <a:r>
              <a:rPr lang="en-GB" sz="3200" b="1" dirty="0" err="1">
                <a:solidFill>
                  <a:schemeClr val="accent3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wrywod</a:t>
            </a:r>
            <a:r>
              <a:rPr lang="en-GB" sz="3200" b="1" dirty="0">
                <a:solidFill>
                  <a:schemeClr val="accent3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chemeClr val="accent3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na</a:t>
            </a:r>
            <a:r>
              <a:rPr lang="en-GB" sz="3200" b="1" dirty="0">
                <a:solidFill>
                  <a:schemeClr val="accent3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chemeClr val="accent3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benywod</a:t>
            </a:r>
            <a:r>
              <a:rPr lang="en-GB" sz="3200" b="1" dirty="0">
                <a:solidFill>
                  <a:schemeClr val="accent3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chemeClr val="accent3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yn</a:t>
            </a:r>
            <a:r>
              <a:rPr lang="en-GB" sz="3200" b="1" dirty="0">
                <a:solidFill>
                  <a:schemeClr val="accent3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chemeClr val="accent3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cael</a:t>
            </a:r>
            <a:r>
              <a:rPr lang="en-GB" sz="3200" b="1" dirty="0">
                <a:solidFill>
                  <a:schemeClr val="accent3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diagnosis o </a:t>
            </a:r>
            <a:r>
              <a:rPr lang="en-GB" sz="3200" b="1" dirty="0" err="1">
                <a:solidFill>
                  <a:schemeClr val="accent3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awtistiaeth</a:t>
            </a:r>
            <a:endParaRPr lang="en-GB" sz="3200" b="1" dirty="0">
              <a:solidFill>
                <a:schemeClr val="accent3"/>
              </a:solidFill>
              <a:latin typeface="Calibri" panose="020F0502020204030204" pitchFamily="34" charset="0"/>
              <a:ea typeface="Century Gothic" charset="0"/>
              <a:cs typeface="Century Gothic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817D81-479C-4B63-8AEF-09FE2B6D4A3C}"/>
              </a:ext>
            </a:extLst>
          </p:cNvPr>
          <p:cNvSpPr/>
          <p:nvPr/>
        </p:nvSpPr>
        <p:spPr>
          <a:xfrm>
            <a:off x="1248005" y="980728"/>
            <a:ext cx="6647987" cy="10772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12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defTabSz="889000">
              <a:spcBef>
                <a:spcPct val="0"/>
              </a:spcBef>
              <a:spcAft>
                <a:spcPct val="35000"/>
              </a:spcAft>
            </a:pPr>
            <a:r>
              <a:rPr lang="en-GB" sz="3200" b="1" dirty="0">
                <a:solidFill>
                  <a:schemeClr val="accent2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Mae </a:t>
            </a:r>
            <a:r>
              <a:rPr lang="en-GB" sz="3200" b="1" dirty="0" err="1">
                <a:solidFill>
                  <a:schemeClr val="accent2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awtistiaeth</a:t>
            </a:r>
            <a:r>
              <a:rPr lang="en-GB" sz="3200" b="1" dirty="0">
                <a:solidFill>
                  <a:schemeClr val="accent2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chemeClr val="accent2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yn</a:t>
            </a:r>
            <a:r>
              <a:rPr lang="en-GB" sz="3200" b="1" dirty="0">
                <a:solidFill>
                  <a:schemeClr val="accent2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chemeClr val="accent2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gyflwr</a:t>
            </a:r>
            <a:r>
              <a:rPr lang="en-GB" sz="3200" b="1" dirty="0">
                <a:solidFill>
                  <a:schemeClr val="accent2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chemeClr val="accent2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oes</a:t>
            </a:r>
            <a:r>
              <a:rPr lang="en-GB" sz="3200" b="1" dirty="0">
                <a:solidFill>
                  <a:schemeClr val="accent2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ac </a:t>
            </a:r>
            <a:r>
              <a:rPr lang="en-GB" sz="3200" b="1" dirty="0" err="1">
                <a:solidFill>
                  <a:schemeClr val="accent2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mae’n</a:t>
            </a:r>
            <a:r>
              <a:rPr lang="en-GB" sz="3200" b="1" dirty="0">
                <a:solidFill>
                  <a:schemeClr val="accent2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chemeClr val="accent2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effeithio</a:t>
            </a:r>
            <a:r>
              <a:rPr lang="en-GB" sz="3200" b="1" dirty="0">
                <a:solidFill>
                  <a:schemeClr val="accent2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chemeClr val="accent2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ar</a:t>
            </a:r>
            <a:r>
              <a:rPr lang="en-GB" sz="3200" b="1" dirty="0">
                <a:solidFill>
                  <a:schemeClr val="accent2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chemeClr val="accent2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bobl</a:t>
            </a:r>
            <a:r>
              <a:rPr lang="en-GB" sz="3200" b="1" dirty="0">
                <a:solidFill>
                  <a:schemeClr val="accent2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o bob </a:t>
            </a:r>
            <a:r>
              <a:rPr lang="en-GB" sz="3200" b="1" dirty="0" err="1">
                <a:solidFill>
                  <a:schemeClr val="accent2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cefndir</a:t>
            </a:r>
            <a:endParaRPr lang="en-GB" sz="3200" b="1" dirty="0">
              <a:solidFill>
                <a:schemeClr val="accent2"/>
              </a:solidFill>
              <a:latin typeface="Calibri" panose="020F0502020204030204" pitchFamily="34" charset="0"/>
              <a:ea typeface="Century Gothic" charset="0"/>
              <a:cs typeface="Century Gothic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A9A889-DE99-4D4E-8FD0-248425877340}"/>
              </a:ext>
            </a:extLst>
          </p:cNvPr>
          <p:cNvSpPr/>
          <p:nvPr/>
        </p:nvSpPr>
        <p:spPr>
          <a:xfrm>
            <a:off x="0" y="4788441"/>
            <a:ext cx="8863191" cy="10772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12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defTabSz="889000">
              <a:spcBef>
                <a:spcPct val="0"/>
              </a:spcBef>
              <a:spcAft>
                <a:spcPct val="35000"/>
              </a:spcAft>
            </a:pPr>
            <a:r>
              <a:rPr lang="en-GB" sz="32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Mae </a:t>
            </a:r>
            <a:r>
              <a:rPr lang="en-GB" sz="32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llawer</a:t>
            </a:r>
            <a:r>
              <a:rPr lang="en-GB" sz="32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o </a:t>
            </a:r>
            <a:r>
              <a:rPr lang="en-GB" sz="32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bobl</a:t>
            </a:r>
            <a:r>
              <a:rPr lang="en-GB" sz="32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nad</a:t>
            </a:r>
            <a:r>
              <a:rPr lang="en-GB" sz="32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ydynt</a:t>
            </a:r>
            <a:r>
              <a:rPr lang="en-GB" sz="32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yn</a:t>
            </a:r>
            <a:r>
              <a:rPr lang="en-GB" sz="32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gwybod</a:t>
            </a:r>
            <a:r>
              <a:rPr lang="en-GB" sz="32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eu</a:t>
            </a:r>
            <a:r>
              <a:rPr lang="en-GB" sz="32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bod </a:t>
            </a:r>
            <a:r>
              <a:rPr lang="en-GB" sz="32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yn</a:t>
            </a:r>
            <a:r>
              <a:rPr lang="en-GB" sz="3200" b="1" dirty="0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chemeClr val="accent6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awtistig</a:t>
            </a:r>
            <a:endParaRPr lang="en-GB" sz="3200" b="1" dirty="0">
              <a:solidFill>
                <a:schemeClr val="accent6"/>
              </a:solidFill>
              <a:latin typeface="Calibri" panose="020F0502020204030204" pitchFamily="34" charset="0"/>
              <a:ea typeface="Century Gothic" charset="0"/>
              <a:cs typeface="Century Gothic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71EDE24-D6CF-4285-9028-86AF568F4909}"/>
              </a:ext>
            </a:extLst>
          </p:cNvPr>
          <p:cNvSpPr/>
          <p:nvPr/>
        </p:nvSpPr>
        <p:spPr>
          <a:xfrm>
            <a:off x="1190814" y="5865659"/>
            <a:ext cx="6762364" cy="5847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12000"/>
              </a:prstClr>
            </a:outerShdw>
          </a:effectLst>
        </p:spPr>
        <p:txBody>
          <a:bodyPr wrap="none">
            <a:spAutoFit/>
          </a:bodyPr>
          <a:lstStyle/>
          <a:p>
            <a:pPr lvl="0" algn="ctr" defTabSz="889000">
              <a:spcBef>
                <a:spcPct val="0"/>
              </a:spcBef>
              <a:spcAft>
                <a:spcPct val="35000"/>
              </a:spcAft>
            </a:pPr>
            <a:r>
              <a:rPr lang="en-GB" sz="3200" b="1" dirty="0">
                <a:solidFill>
                  <a:srgbClr val="C00000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Mae </a:t>
            </a:r>
            <a:r>
              <a:rPr lang="en-GB" sz="3200" b="1" dirty="0" err="1">
                <a:solidFill>
                  <a:srgbClr val="C00000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hyn</a:t>
            </a:r>
            <a:r>
              <a:rPr lang="en-GB" sz="3200" b="1" dirty="0">
                <a:solidFill>
                  <a:srgbClr val="C00000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rgbClr val="C00000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yn</a:t>
            </a:r>
            <a:r>
              <a:rPr lang="en-GB" sz="3200" b="1" dirty="0">
                <a:solidFill>
                  <a:srgbClr val="C00000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rgbClr val="C00000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wir</a:t>
            </a:r>
            <a:r>
              <a:rPr lang="en-GB" sz="3200" b="1" dirty="0">
                <a:solidFill>
                  <a:srgbClr val="C00000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rgbClr val="C00000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yn</a:t>
            </a:r>
            <a:r>
              <a:rPr lang="en-GB" sz="3200" b="1" dirty="0">
                <a:solidFill>
                  <a:srgbClr val="C00000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rgbClr val="C00000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enwedig</a:t>
            </a:r>
            <a:r>
              <a:rPr lang="en-GB" sz="3200" b="1" dirty="0">
                <a:solidFill>
                  <a:srgbClr val="C00000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rgbClr val="C00000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i</a:t>
            </a:r>
            <a:r>
              <a:rPr lang="en-GB" sz="3200" b="1" dirty="0">
                <a:solidFill>
                  <a:srgbClr val="C00000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  <a:r>
              <a:rPr lang="en-GB" sz="3200" b="1" dirty="0" err="1">
                <a:solidFill>
                  <a:srgbClr val="C00000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oedolion</a:t>
            </a:r>
            <a:r>
              <a:rPr lang="en-GB" sz="3200" b="1" dirty="0">
                <a:solidFill>
                  <a:srgbClr val="C00000"/>
                </a:solidFill>
                <a:latin typeface="Calibri" panose="020F0502020204030204" pitchFamily="34" charset="0"/>
                <a:ea typeface="Century Gothic" charset="0"/>
                <a:cs typeface="Century Gothic" charset="0"/>
              </a:rPr>
              <a:t>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E5724E7-5301-4D28-934C-993E8BFB9D1A}"/>
              </a:ext>
            </a:extLst>
          </p:cNvPr>
          <p:cNvGrpSpPr/>
          <p:nvPr/>
        </p:nvGrpSpPr>
        <p:grpSpPr>
          <a:xfrm>
            <a:off x="0" y="0"/>
            <a:ext cx="2339752" cy="569657"/>
            <a:chOff x="0" y="0"/>
            <a:chExt cx="2339752" cy="569657"/>
          </a:xfrm>
        </p:grpSpPr>
        <p:sp>
          <p:nvSpPr>
            <p:cNvPr id="17" name="Rounded Rectangle 6">
              <a:extLst>
                <a:ext uri="{FF2B5EF4-FFF2-40B4-BE49-F238E27FC236}">
                  <a16:creationId xmlns:a16="http://schemas.microsoft.com/office/drawing/2014/main" id="{7298662C-5202-4B0D-A999-778C660DB830}"/>
                </a:ext>
              </a:extLst>
            </p:cNvPr>
            <p:cNvSpPr/>
            <p:nvPr/>
          </p:nvSpPr>
          <p:spPr>
            <a:xfrm>
              <a:off x="0" y="0"/>
              <a:ext cx="2339752" cy="569657"/>
            </a:xfrm>
            <a:prstGeom prst="roundRect">
              <a:avLst>
                <a:gd name="adj" fmla="val 10000"/>
              </a:avLst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8" name="Title 2">
              <a:extLst>
                <a:ext uri="{FF2B5EF4-FFF2-40B4-BE49-F238E27FC236}">
                  <a16:creationId xmlns:a16="http://schemas.microsoft.com/office/drawing/2014/main" id="{39357DE5-AE27-47B0-8C6A-2FC5EFBC9FAE}"/>
                </a:ext>
              </a:extLst>
            </p:cNvPr>
            <p:cNvSpPr txBox="1">
              <a:spLocks/>
            </p:cNvSpPr>
            <p:nvPr/>
          </p:nvSpPr>
          <p:spPr>
            <a:xfrm>
              <a:off x="0" y="48590"/>
              <a:ext cx="2339752" cy="521067"/>
            </a:xfrm>
            <a:prstGeom prst="rect">
              <a:avLst/>
            </a:prstGeom>
          </p:spPr>
          <p:txBody>
            <a:bodyPr>
              <a:normAutofit fontScale="775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b="1" kern="1200">
                  <a:solidFill>
                    <a:srgbClr val="0070C0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GB" sz="2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23000"/>
                      </a:prstClr>
                    </a:outerShdw>
                  </a:effectLst>
                  <a:latin typeface="Calibri" panose="020F0502020204030204" pitchFamily="34" charset="0"/>
                </a:rPr>
                <a:t>Beth </a:t>
              </a:r>
              <a:r>
                <a:rPr lang="en-GB" sz="2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23000"/>
                      </a:prstClr>
                    </a:outerShdw>
                  </a:effectLst>
                  <a:latin typeface="Calibri" panose="020F0502020204030204" pitchFamily="34" charset="0"/>
                </a:rPr>
                <a:t>yw</a:t>
              </a:r>
              <a:r>
                <a:rPr lang="en-GB" sz="2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23000"/>
                      </a:prstClr>
                    </a:outerShdw>
                  </a:effectLst>
                  <a:latin typeface="Calibri" panose="020F0502020204030204" pitchFamily="34" charset="0"/>
                </a:rPr>
                <a:t> </a:t>
              </a:r>
              <a:r>
                <a:rPr lang="en-GB" sz="2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23000"/>
                      </a:prstClr>
                    </a:outerShdw>
                  </a:effectLst>
                  <a:latin typeface="Calibri" panose="020F0502020204030204" pitchFamily="34" charset="0"/>
                </a:rPr>
                <a:t>Awtistiaeth</a:t>
              </a:r>
              <a:r>
                <a:rPr lang="en-GB" sz="2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23000"/>
                      </a:prstClr>
                    </a:outerShdw>
                  </a:effectLst>
                  <a:latin typeface="Calibri" panose="020F0502020204030204" pitchFamily="34" charset="0"/>
                </a:rPr>
                <a:t>?</a:t>
              </a:r>
            </a:p>
            <a:p>
              <a:pPr algn="l"/>
              <a:endParaRPr lang="en-GB" sz="2400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0877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108148" y="692696"/>
            <a:ext cx="6689949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Mae </a:t>
            </a:r>
            <a:r>
              <a:rPr lang="en-GB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gan</a:t>
            </a:r>
            <a:r>
              <a:rPr lang="en-GB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bobl</a:t>
            </a:r>
            <a:r>
              <a:rPr lang="en-GB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awtistig</a:t>
            </a:r>
            <a:r>
              <a:rPr lang="en-GB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wahaniaethau</a:t>
            </a:r>
            <a:r>
              <a:rPr lang="en-GB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yn</a:t>
            </a:r>
            <a:r>
              <a:rPr lang="en-GB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y </a:t>
            </a:r>
            <a:r>
              <a:rPr lang="en-GB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meysydd</a:t>
            </a:r>
            <a:r>
              <a:rPr lang="en-GB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chemeClr val="accent6"/>
                </a:solidFill>
                <a:latin typeface="Calibri" panose="020F0502020204030204" pitchFamily="34" charset="0"/>
              </a:rPr>
              <a:t>canlynol</a:t>
            </a:r>
            <a:r>
              <a:rPr lang="en-GB" sz="2400" b="1" dirty="0">
                <a:solidFill>
                  <a:schemeClr val="accent6"/>
                </a:solidFill>
                <a:latin typeface="Calibri" panose="020F0502020204030204" pitchFamily="34" charset="0"/>
              </a:rPr>
              <a:t>:</a:t>
            </a:r>
            <a:endParaRPr lang="en-GB" sz="2000" b="1" dirty="0"/>
          </a:p>
          <a:p>
            <a:pPr>
              <a:spcBef>
                <a:spcPct val="50000"/>
              </a:spcBef>
            </a:pPr>
            <a:endParaRPr lang="en-GB" sz="2000" b="1" dirty="0"/>
          </a:p>
          <a:p>
            <a:pPr>
              <a:spcBef>
                <a:spcPct val="50000"/>
              </a:spcBef>
            </a:pPr>
            <a:endParaRPr lang="en-GB" sz="2000" b="1" dirty="0"/>
          </a:p>
          <a:p>
            <a:pPr>
              <a:spcBef>
                <a:spcPct val="50000"/>
              </a:spcBef>
            </a:pPr>
            <a:endParaRPr lang="en-GB" sz="2000" b="1" dirty="0"/>
          </a:p>
          <a:p>
            <a:pPr>
              <a:spcBef>
                <a:spcPct val="50000"/>
              </a:spcBef>
            </a:pPr>
            <a:endParaRPr lang="en-GB" sz="2000" b="1" dirty="0"/>
          </a:p>
          <a:p>
            <a:pPr>
              <a:spcBef>
                <a:spcPct val="50000"/>
              </a:spcBef>
            </a:pPr>
            <a:endParaRPr lang="en-GB" sz="2000" b="1" dirty="0"/>
          </a:p>
        </p:txBody>
      </p:sp>
      <p:grpSp>
        <p:nvGrpSpPr>
          <p:cNvPr id="6145" name="Group 6144">
            <a:extLst>
              <a:ext uri="{FF2B5EF4-FFF2-40B4-BE49-F238E27FC236}">
                <a16:creationId xmlns:a16="http://schemas.microsoft.com/office/drawing/2014/main" id="{988BBA73-25A5-4474-84A3-1FEF006F3465}"/>
              </a:ext>
            </a:extLst>
          </p:cNvPr>
          <p:cNvGrpSpPr/>
          <p:nvPr/>
        </p:nvGrpSpPr>
        <p:grpSpPr>
          <a:xfrm>
            <a:off x="899591" y="1508698"/>
            <a:ext cx="3575187" cy="2782076"/>
            <a:chOff x="212119" y="1508698"/>
            <a:chExt cx="3312368" cy="2782076"/>
          </a:xfrm>
        </p:grpSpPr>
        <p:sp>
          <p:nvSpPr>
            <p:cNvPr id="18" name="Text Box 8">
              <a:extLst>
                <a:ext uri="{FF2B5EF4-FFF2-40B4-BE49-F238E27FC236}">
                  <a16:creationId xmlns:a16="http://schemas.microsoft.com/office/drawing/2014/main" id="{8F8664AB-A59C-4638-B51F-B8087B5387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119" y="2721114"/>
              <a:ext cx="3312368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400" b="1" dirty="0" err="1">
                  <a:solidFill>
                    <a:schemeClr val="accent6"/>
                  </a:solidFill>
                  <a:latin typeface="Calibri" panose="020F0502020204030204" pitchFamily="34" charset="0"/>
                </a:rPr>
                <a:t>Cyfathrebu</a:t>
              </a:r>
              <a:r>
                <a:rPr lang="en-GB" sz="2400" b="1" dirty="0">
                  <a:solidFill>
                    <a:schemeClr val="accent6"/>
                  </a:solidFill>
                  <a:latin typeface="Calibri" panose="020F0502020204030204" pitchFamily="34" charset="0"/>
                </a:rPr>
                <a:t> </a:t>
              </a:r>
              <a:r>
                <a:rPr lang="en-GB" sz="2400" b="1" dirty="0" err="1">
                  <a:solidFill>
                    <a:schemeClr val="accent6"/>
                  </a:solidFill>
                  <a:latin typeface="Calibri" panose="020F0502020204030204" pitchFamily="34" charset="0"/>
                </a:rPr>
                <a:t>Cymdeithasol</a:t>
              </a:r>
              <a:r>
                <a:rPr lang="en-GB" sz="2400" b="1" dirty="0">
                  <a:solidFill>
                    <a:schemeClr val="accent6"/>
                  </a:solidFill>
                  <a:latin typeface="Calibri" panose="020F0502020204030204" pitchFamily="34" charset="0"/>
                </a:rPr>
                <a:t> a </a:t>
              </a:r>
              <a:r>
                <a:rPr lang="en-GB" sz="2400" b="1" dirty="0" err="1">
                  <a:solidFill>
                    <a:schemeClr val="accent6"/>
                  </a:solidFill>
                  <a:latin typeface="Calibri" panose="020F0502020204030204" pitchFamily="34" charset="0"/>
                </a:rPr>
                <a:t>Rhyngweithio</a:t>
              </a:r>
              <a:r>
                <a:rPr lang="en-GB" sz="2400" b="1" dirty="0">
                  <a:solidFill>
                    <a:schemeClr val="accent6"/>
                  </a:solidFill>
                  <a:latin typeface="Calibri" panose="020F0502020204030204" pitchFamily="34" charset="0"/>
                </a:rPr>
                <a:t> </a:t>
              </a:r>
              <a:r>
                <a:rPr lang="en-GB" sz="2400" b="1" dirty="0" err="1">
                  <a:solidFill>
                    <a:schemeClr val="accent6"/>
                  </a:solidFill>
                  <a:latin typeface="Calibri" panose="020F0502020204030204" pitchFamily="34" charset="0"/>
                </a:rPr>
                <a:t>Cymdeithasol</a:t>
              </a:r>
              <a:endParaRPr lang="en-GB" sz="2400" b="1" dirty="0">
                <a:solidFill>
                  <a:schemeClr val="accent6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55F48505-FE38-4010-8511-85CE15362088}"/>
                </a:ext>
              </a:extLst>
            </p:cNvPr>
            <p:cNvGrpSpPr/>
            <p:nvPr/>
          </p:nvGrpSpPr>
          <p:grpSpPr>
            <a:xfrm>
              <a:off x="470342" y="1508698"/>
              <a:ext cx="2808312" cy="1312347"/>
              <a:chOff x="539552" y="1684605"/>
              <a:chExt cx="2448419" cy="1047750"/>
            </a:xfrm>
          </p:grpSpPr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63F9DD1F-F898-47BC-A7E5-61CBF1D8116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9552" y="1709181"/>
                <a:ext cx="1168969" cy="870762"/>
              </a:xfrm>
              <a:prstGeom prst="rect">
                <a:avLst/>
              </a:prstGeom>
            </p:spPr>
          </p:pic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8896DA29-3212-4321-AD64-E734748827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40196" y="1684605"/>
                <a:ext cx="1247775" cy="1047750"/>
              </a:xfrm>
              <a:prstGeom prst="rect">
                <a:avLst/>
              </a:prstGeom>
            </p:spPr>
          </p:pic>
        </p:grpSp>
      </p:grpSp>
      <p:grpSp>
        <p:nvGrpSpPr>
          <p:cNvPr id="6148" name="Group 6147">
            <a:extLst>
              <a:ext uri="{FF2B5EF4-FFF2-40B4-BE49-F238E27FC236}">
                <a16:creationId xmlns:a16="http://schemas.microsoft.com/office/drawing/2014/main" id="{7000E434-0281-489B-BEF6-150E5B095D9B}"/>
              </a:ext>
            </a:extLst>
          </p:cNvPr>
          <p:cNvGrpSpPr/>
          <p:nvPr/>
        </p:nvGrpSpPr>
        <p:grpSpPr>
          <a:xfrm>
            <a:off x="6228828" y="4337578"/>
            <a:ext cx="3095700" cy="1963031"/>
            <a:chOff x="6228828" y="4337578"/>
            <a:chExt cx="3095700" cy="1963031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438CBFAF-B2A5-4960-9EF9-1284B55AE2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6446" t="14011" r="6446" b="3796"/>
            <a:stretch/>
          </p:blipFill>
          <p:spPr>
            <a:xfrm>
              <a:off x="6855304" y="4337578"/>
              <a:ext cx="1848215" cy="1020368"/>
            </a:xfrm>
            <a:prstGeom prst="rect">
              <a:avLst/>
            </a:prstGeom>
          </p:spPr>
        </p:pic>
        <p:sp>
          <p:nvSpPr>
            <p:cNvPr id="25" name="Text Box 8">
              <a:extLst>
                <a:ext uri="{FF2B5EF4-FFF2-40B4-BE49-F238E27FC236}">
                  <a16:creationId xmlns:a16="http://schemas.microsoft.com/office/drawing/2014/main" id="{9C411818-44C0-415D-AF07-B34F373766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28828" y="5469612"/>
              <a:ext cx="30957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400" b="1" dirty="0" err="1">
                  <a:solidFill>
                    <a:schemeClr val="accent6"/>
                  </a:solidFill>
                  <a:latin typeface="Calibri" panose="020F0502020204030204" pitchFamily="34" charset="0"/>
                </a:rPr>
                <a:t>Ymatebion</a:t>
              </a:r>
              <a:r>
                <a:rPr lang="en-GB" sz="2400" b="1" dirty="0">
                  <a:solidFill>
                    <a:schemeClr val="accent6"/>
                  </a:solidFill>
                  <a:latin typeface="Calibri" panose="020F0502020204030204" pitchFamily="34" charset="0"/>
                </a:rPr>
                <a:t> </a:t>
              </a:r>
              <a:r>
                <a:rPr lang="en-GB" sz="2400" b="1" dirty="0" err="1">
                  <a:solidFill>
                    <a:schemeClr val="accent6"/>
                  </a:solidFill>
                  <a:latin typeface="Calibri" panose="020F0502020204030204" pitchFamily="34" charset="0"/>
                </a:rPr>
                <a:t>synhwyraidd</a:t>
              </a:r>
              <a:r>
                <a:rPr lang="en-GB" sz="2400" b="1" dirty="0">
                  <a:solidFill>
                    <a:schemeClr val="accent6"/>
                  </a:solidFill>
                  <a:latin typeface="Calibri" panose="020F0502020204030204" pitchFamily="34" charset="0"/>
                </a:rPr>
                <a:t> </a:t>
              </a:r>
              <a:r>
                <a:rPr lang="en-GB" sz="2400" b="1" dirty="0" err="1">
                  <a:solidFill>
                    <a:schemeClr val="accent6"/>
                  </a:solidFill>
                  <a:latin typeface="Calibri" panose="020F0502020204030204" pitchFamily="34" charset="0"/>
                </a:rPr>
                <a:t>anarferol</a:t>
              </a:r>
              <a:r>
                <a:rPr lang="en-GB" sz="2400" b="1" dirty="0">
                  <a:solidFill>
                    <a:schemeClr val="accent6"/>
                  </a:solidFill>
                  <a:latin typeface="Calibri" panose="020F0502020204030204" pitchFamily="34" charset="0"/>
                </a:rPr>
                <a:t> </a:t>
              </a:r>
            </a:p>
          </p:txBody>
        </p:sp>
      </p:grpSp>
      <p:grpSp>
        <p:nvGrpSpPr>
          <p:cNvPr id="6147" name="Group 6146">
            <a:extLst>
              <a:ext uri="{FF2B5EF4-FFF2-40B4-BE49-F238E27FC236}">
                <a16:creationId xmlns:a16="http://schemas.microsoft.com/office/drawing/2014/main" id="{8730C08A-FFBE-41FA-8BA4-69F35B0D252C}"/>
              </a:ext>
            </a:extLst>
          </p:cNvPr>
          <p:cNvGrpSpPr/>
          <p:nvPr/>
        </p:nvGrpSpPr>
        <p:grpSpPr>
          <a:xfrm>
            <a:off x="3191563" y="3990761"/>
            <a:ext cx="3095700" cy="2548400"/>
            <a:chOff x="3204492" y="4181355"/>
            <a:chExt cx="3095700" cy="2548400"/>
          </a:xfrm>
        </p:grpSpPr>
        <p:sp>
          <p:nvSpPr>
            <p:cNvPr id="26" name="Text Box 8">
              <a:extLst>
                <a:ext uri="{FF2B5EF4-FFF2-40B4-BE49-F238E27FC236}">
                  <a16:creationId xmlns:a16="http://schemas.microsoft.com/office/drawing/2014/main" id="{AE8EC3DE-E566-4548-837E-41F10FAF26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4492" y="5529426"/>
              <a:ext cx="30957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400" b="1" dirty="0" err="1">
                  <a:solidFill>
                    <a:schemeClr val="accent6"/>
                  </a:solidFill>
                  <a:latin typeface="Calibri" panose="020F0502020204030204" pitchFamily="34" charset="0"/>
                </a:rPr>
                <a:t>Patrymau</a:t>
              </a:r>
              <a:r>
                <a:rPr lang="en-GB" sz="2400" b="1" dirty="0">
                  <a:solidFill>
                    <a:schemeClr val="accent6"/>
                  </a:solidFill>
                  <a:latin typeface="Calibri" panose="020F0502020204030204" pitchFamily="34" charset="0"/>
                </a:rPr>
                <a:t> </a:t>
              </a:r>
              <a:r>
                <a:rPr lang="en-GB" sz="2400" b="1" dirty="0" err="1">
                  <a:solidFill>
                    <a:schemeClr val="accent6"/>
                  </a:solidFill>
                  <a:latin typeface="Calibri" panose="020F0502020204030204" pitchFamily="34" charset="0"/>
                </a:rPr>
                <a:t>ymddygiad</a:t>
              </a:r>
              <a:r>
                <a:rPr lang="en-GB" sz="2400" b="1" dirty="0">
                  <a:solidFill>
                    <a:schemeClr val="accent6"/>
                  </a:solidFill>
                  <a:latin typeface="Calibri" panose="020F0502020204030204" pitchFamily="34" charset="0"/>
                </a:rPr>
                <a:t> </a:t>
              </a:r>
              <a:r>
                <a:rPr lang="en-GB" sz="2400" b="1" dirty="0" err="1">
                  <a:solidFill>
                    <a:schemeClr val="accent6"/>
                  </a:solidFill>
                  <a:latin typeface="Calibri" panose="020F0502020204030204" pitchFamily="34" charset="0"/>
                </a:rPr>
                <a:t>cyfyngedig</a:t>
              </a:r>
              <a:r>
                <a:rPr lang="en-GB" sz="2400" b="1" dirty="0">
                  <a:solidFill>
                    <a:schemeClr val="accent6"/>
                  </a:solidFill>
                  <a:latin typeface="Calibri" panose="020F0502020204030204" pitchFamily="34" charset="0"/>
                </a:rPr>
                <a:t>, </a:t>
              </a:r>
              <a:r>
                <a:rPr lang="en-GB" sz="2400" b="1" dirty="0" err="1">
                  <a:solidFill>
                    <a:schemeClr val="accent6"/>
                  </a:solidFill>
                  <a:latin typeface="Calibri" panose="020F0502020204030204" pitchFamily="34" charset="0"/>
                </a:rPr>
                <a:t>ailadroddus</a:t>
              </a:r>
              <a:endParaRPr lang="en-GB" sz="2400" b="1" dirty="0">
                <a:solidFill>
                  <a:schemeClr val="accent6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0D8FC9BB-44A6-4511-B51D-68748982D82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4209888">
              <a:off x="4180157" y="4181355"/>
              <a:ext cx="1332815" cy="1332815"/>
            </a:xfrm>
            <a:prstGeom prst="rect">
              <a:avLst/>
            </a:prstGeom>
          </p:spPr>
        </p:pic>
      </p:grpSp>
      <p:grpSp>
        <p:nvGrpSpPr>
          <p:cNvPr id="6149" name="Group 6148">
            <a:extLst>
              <a:ext uri="{FF2B5EF4-FFF2-40B4-BE49-F238E27FC236}">
                <a16:creationId xmlns:a16="http://schemas.microsoft.com/office/drawing/2014/main" id="{8BB5AEE3-4785-411C-88C4-0474D5DEA4D9}"/>
              </a:ext>
            </a:extLst>
          </p:cNvPr>
          <p:cNvGrpSpPr/>
          <p:nvPr/>
        </p:nvGrpSpPr>
        <p:grpSpPr>
          <a:xfrm>
            <a:off x="1583" y="3824885"/>
            <a:ext cx="3095700" cy="2978024"/>
            <a:chOff x="0" y="4121062"/>
            <a:chExt cx="3095700" cy="2978024"/>
          </a:xfrm>
        </p:grpSpPr>
        <p:sp>
          <p:nvSpPr>
            <p:cNvPr id="29" name="Text Box 8">
              <a:extLst>
                <a:ext uri="{FF2B5EF4-FFF2-40B4-BE49-F238E27FC236}">
                  <a16:creationId xmlns:a16="http://schemas.microsoft.com/office/drawing/2014/main" id="{7EA21163-F341-439A-BB4D-1365BA12FD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5529426"/>
              <a:ext cx="3095700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400" b="1" dirty="0" err="1">
                  <a:solidFill>
                    <a:schemeClr val="accent6"/>
                  </a:solidFill>
                  <a:latin typeface="Calibri" panose="020F0502020204030204" pitchFamily="34" charset="0"/>
                </a:rPr>
                <a:t>Diddordebau</a:t>
              </a:r>
              <a:r>
                <a:rPr lang="en-GB" sz="2400" b="1" dirty="0">
                  <a:solidFill>
                    <a:schemeClr val="accent6"/>
                  </a:solidFill>
                  <a:latin typeface="Calibri" panose="020F0502020204030204" pitchFamily="34" charset="0"/>
                </a:rPr>
                <a:t> </a:t>
              </a:r>
              <a:r>
                <a:rPr lang="en-GB" sz="2400" b="1" dirty="0" err="1">
                  <a:solidFill>
                    <a:schemeClr val="accent6"/>
                  </a:solidFill>
                  <a:latin typeface="Calibri" panose="020F0502020204030204" pitchFamily="34" charset="0"/>
                </a:rPr>
                <a:t>neu</a:t>
              </a:r>
              <a:r>
                <a:rPr lang="en-GB" sz="2400" b="1" dirty="0">
                  <a:solidFill>
                    <a:schemeClr val="accent6"/>
                  </a:solidFill>
                  <a:latin typeface="Calibri" panose="020F0502020204030204" pitchFamily="34" charset="0"/>
                </a:rPr>
                <a:t> </a:t>
              </a:r>
              <a:r>
                <a:rPr lang="en-GB" sz="2400" b="1" dirty="0" err="1">
                  <a:solidFill>
                    <a:schemeClr val="accent6"/>
                  </a:solidFill>
                  <a:latin typeface="Calibri" panose="020F0502020204030204" pitchFamily="34" charset="0"/>
                </a:rPr>
                <a:t>weithgareddau</a:t>
              </a:r>
              <a:r>
                <a:rPr lang="en-GB" sz="2400" b="1" dirty="0">
                  <a:solidFill>
                    <a:schemeClr val="accent6"/>
                  </a:solidFill>
                  <a:latin typeface="Calibri" panose="020F0502020204030204" pitchFamily="34" charset="0"/>
                </a:rPr>
                <a:t> </a:t>
              </a:r>
              <a:r>
                <a:rPr lang="en-GB" sz="2400" b="1" dirty="0" err="1">
                  <a:solidFill>
                    <a:schemeClr val="accent6"/>
                  </a:solidFill>
                  <a:latin typeface="Calibri" panose="020F0502020204030204" pitchFamily="34" charset="0"/>
                </a:rPr>
                <a:t>cyfyngedig</a:t>
              </a:r>
              <a:r>
                <a:rPr lang="en-GB" sz="2400" b="1" dirty="0">
                  <a:solidFill>
                    <a:schemeClr val="accent6"/>
                  </a:solidFill>
                  <a:latin typeface="Calibri" panose="020F0502020204030204" pitchFamily="34" charset="0"/>
                </a:rPr>
                <a:t>, </a:t>
              </a:r>
              <a:r>
                <a:rPr lang="en-GB" sz="2400" b="1" dirty="0" err="1">
                  <a:solidFill>
                    <a:schemeClr val="accent6"/>
                  </a:solidFill>
                  <a:latin typeface="Calibri" panose="020F0502020204030204" pitchFamily="34" charset="0"/>
                </a:rPr>
                <a:t>ailadroddus</a:t>
              </a:r>
              <a:endParaRPr lang="en-GB" sz="2400" b="1" dirty="0">
                <a:solidFill>
                  <a:schemeClr val="accent6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62DB842A-C805-4E52-B084-422201668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9592" y="4121062"/>
              <a:ext cx="1352440" cy="1352440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CE839DC-E987-4B99-9B07-FB04CE92EA1E}"/>
              </a:ext>
            </a:extLst>
          </p:cNvPr>
          <p:cNvGrpSpPr/>
          <p:nvPr/>
        </p:nvGrpSpPr>
        <p:grpSpPr>
          <a:xfrm>
            <a:off x="5004048" y="1462885"/>
            <a:ext cx="3095700" cy="2390471"/>
            <a:chOff x="5004048" y="1462885"/>
            <a:chExt cx="3095700" cy="2390471"/>
          </a:xfrm>
        </p:grpSpPr>
        <p:sp>
          <p:nvSpPr>
            <p:cNvPr id="22" name="Text Box 8">
              <a:extLst>
                <a:ext uri="{FF2B5EF4-FFF2-40B4-BE49-F238E27FC236}">
                  <a16:creationId xmlns:a16="http://schemas.microsoft.com/office/drawing/2014/main" id="{FC6032F4-BF49-43BD-9A58-4B3C856D6D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4048" y="2653027"/>
              <a:ext cx="30957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400" b="1" dirty="0" err="1">
                  <a:solidFill>
                    <a:schemeClr val="accent6"/>
                  </a:solidFill>
                  <a:latin typeface="Calibri" panose="020F0502020204030204" pitchFamily="34" charset="0"/>
                </a:rPr>
                <a:t>Dychymyg</a:t>
              </a:r>
              <a:r>
                <a:rPr lang="en-GB" sz="2400" b="1" dirty="0">
                  <a:solidFill>
                    <a:schemeClr val="accent6"/>
                  </a:solidFill>
                  <a:latin typeface="Calibri" panose="020F0502020204030204" pitchFamily="34" charset="0"/>
                </a:rPr>
                <a:t> </a:t>
              </a:r>
              <a:r>
                <a:rPr lang="en-GB" sz="2400" b="1" dirty="0" err="1">
                  <a:solidFill>
                    <a:schemeClr val="accent6"/>
                  </a:solidFill>
                  <a:latin typeface="Calibri" panose="020F0502020204030204" pitchFamily="34" charset="0"/>
                </a:rPr>
                <a:t>Cymdeithasol</a:t>
              </a:r>
              <a:r>
                <a:rPr lang="en-GB" sz="2400" b="1" dirty="0">
                  <a:solidFill>
                    <a:schemeClr val="accent6"/>
                  </a:solidFill>
                  <a:latin typeface="Calibri" panose="020F0502020204030204" pitchFamily="34" charset="0"/>
                </a:rPr>
                <a:t> a </a:t>
              </a:r>
              <a:r>
                <a:rPr lang="en-GB" sz="2400" b="1" dirty="0" err="1">
                  <a:solidFill>
                    <a:schemeClr val="accent6"/>
                  </a:solidFill>
                  <a:latin typeface="Calibri" panose="020F0502020204030204" pitchFamily="34" charset="0"/>
                </a:rPr>
                <a:t>Hyblygrwydd</a:t>
              </a:r>
              <a:r>
                <a:rPr lang="en-GB" sz="2400" b="1" dirty="0">
                  <a:solidFill>
                    <a:schemeClr val="accent6"/>
                  </a:solidFill>
                  <a:latin typeface="Calibri" panose="020F0502020204030204" pitchFamily="34" charset="0"/>
                </a:rPr>
                <a:t> </a:t>
              </a:r>
              <a:r>
                <a:rPr lang="en-GB" sz="2400" b="1" dirty="0" err="1">
                  <a:solidFill>
                    <a:schemeClr val="accent6"/>
                  </a:solidFill>
                  <a:latin typeface="Calibri" panose="020F0502020204030204" pitchFamily="34" charset="0"/>
                </a:rPr>
                <a:t>Meddwl</a:t>
              </a:r>
              <a:endParaRPr lang="en-GB" sz="2400" b="1" dirty="0">
                <a:solidFill>
                  <a:schemeClr val="accent6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" name="Thought Bubble: Cloud 1">
              <a:extLst>
                <a:ext uri="{FF2B5EF4-FFF2-40B4-BE49-F238E27FC236}">
                  <a16:creationId xmlns:a16="http://schemas.microsoft.com/office/drawing/2014/main" id="{4897701A-56B1-45F3-8AE3-5DDF770A927B}"/>
                </a:ext>
              </a:extLst>
            </p:cNvPr>
            <p:cNvSpPr/>
            <p:nvPr/>
          </p:nvSpPr>
          <p:spPr>
            <a:xfrm>
              <a:off x="5940152" y="1462885"/>
              <a:ext cx="1512168" cy="1024227"/>
            </a:xfrm>
            <a:prstGeom prst="cloudCallout">
              <a:avLst>
                <a:gd name="adj1" fmla="val -61146"/>
                <a:gd name="adj2" fmla="val 5785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FDA0BB0-6DFB-4706-823C-D211DF90312D}"/>
              </a:ext>
            </a:extLst>
          </p:cNvPr>
          <p:cNvGrpSpPr/>
          <p:nvPr/>
        </p:nvGrpSpPr>
        <p:grpSpPr>
          <a:xfrm>
            <a:off x="0" y="0"/>
            <a:ext cx="2339752" cy="569657"/>
            <a:chOff x="0" y="0"/>
            <a:chExt cx="2339752" cy="569657"/>
          </a:xfrm>
        </p:grpSpPr>
        <p:sp>
          <p:nvSpPr>
            <p:cNvPr id="34" name="Rounded Rectangle 6">
              <a:extLst>
                <a:ext uri="{FF2B5EF4-FFF2-40B4-BE49-F238E27FC236}">
                  <a16:creationId xmlns:a16="http://schemas.microsoft.com/office/drawing/2014/main" id="{2C7500F2-7FBF-4509-8B9E-7C749828685B}"/>
                </a:ext>
              </a:extLst>
            </p:cNvPr>
            <p:cNvSpPr/>
            <p:nvPr/>
          </p:nvSpPr>
          <p:spPr>
            <a:xfrm>
              <a:off x="0" y="0"/>
              <a:ext cx="2339752" cy="569657"/>
            </a:xfrm>
            <a:prstGeom prst="roundRect">
              <a:avLst>
                <a:gd name="adj" fmla="val 10000"/>
              </a:avLst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35" name="Title 2">
              <a:extLst>
                <a:ext uri="{FF2B5EF4-FFF2-40B4-BE49-F238E27FC236}">
                  <a16:creationId xmlns:a16="http://schemas.microsoft.com/office/drawing/2014/main" id="{D60504AD-647F-44B0-9D67-1F928155147A}"/>
                </a:ext>
              </a:extLst>
            </p:cNvPr>
            <p:cNvSpPr txBox="1">
              <a:spLocks/>
            </p:cNvSpPr>
            <p:nvPr/>
          </p:nvSpPr>
          <p:spPr>
            <a:xfrm>
              <a:off x="0" y="48590"/>
              <a:ext cx="2339752" cy="521067"/>
            </a:xfrm>
            <a:prstGeom prst="rect">
              <a:avLst/>
            </a:prstGeom>
          </p:spPr>
          <p:txBody>
            <a:bodyPr>
              <a:normAutofit fontScale="775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b="1" kern="1200">
                  <a:solidFill>
                    <a:srgbClr val="0070C0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GB" sz="2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23000"/>
                      </a:prstClr>
                    </a:outerShdw>
                  </a:effectLst>
                  <a:latin typeface="Calibri" panose="020F0502020204030204" pitchFamily="34" charset="0"/>
                </a:rPr>
                <a:t>Beth </a:t>
              </a:r>
              <a:r>
                <a:rPr lang="en-GB" sz="2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23000"/>
                      </a:prstClr>
                    </a:outerShdw>
                  </a:effectLst>
                  <a:latin typeface="Calibri" panose="020F0502020204030204" pitchFamily="34" charset="0"/>
                </a:rPr>
                <a:t>yw</a:t>
              </a:r>
              <a:r>
                <a:rPr lang="en-GB" sz="2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23000"/>
                      </a:prstClr>
                    </a:outerShdw>
                  </a:effectLst>
                  <a:latin typeface="Calibri" panose="020F0502020204030204" pitchFamily="34" charset="0"/>
                </a:rPr>
                <a:t> </a:t>
              </a:r>
              <a:r>
                <a:rPr lang="en-GB" sz="2400" dirty="0" err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23000"/>
                      </a:prstClr>
                    </a:outerShdw>
                  </a:effectLst>
                  <a:latin typeface="Calibri" panose="020F0502020204030204" pitchFamily="34" charset="0"/>
                </a:rPr>
                <a:t>Awtistiaeth</a:t>
              </a:r>
              <a:r>
                <a:rPr lang="en-GB" sz="2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23000"/>
                      </a:prstClr>
                    </a:outerShdw>
                  </a:effectLst>
                  <a:latin typeface="Calibri" panose="020F0502020204030204" pitchFamily="34" charset="0"/>
                </a:rPr>
                <a:t>?</a:t>
              </a:r>
            </a:p>
            <a:p>
              <a:pPr algn="l"/>
              <a:endParaRPr lang="en-GB" sz="2400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5951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58981" y="1052736"/>
            <a:ext cx="8703940" cy="57861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Gall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yr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anawsterau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hyn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amharu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ar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y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ffordd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y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mae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unigolion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yn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gweithredu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ym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mhob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rhan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o’u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bywydau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,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ond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mae'r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graddau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y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cânt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eu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heffeithio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ac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effaith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hynny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ar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fywyd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bob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dydd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yn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amrywio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o un person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i’r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llall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.  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Cliciwch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ar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y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ddolen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gyswllt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isod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i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wylio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ffilm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fer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sy’n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dilyn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tri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unigolyn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awtistig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- Amara Tamblyn, Rhiannon Lloyd-Williams ac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Osian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Harries –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wrth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iddyn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nhw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edrych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ar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beth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mae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awtistiaeth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yn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ei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olygu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iddyn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nhw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,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gan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gynnwys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: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cyfathrebu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cymdeithasol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;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patrymau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ac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arferion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;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profiad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synhwyraidd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; a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sut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i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wella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pethau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.  Mae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hefyd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yn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cynnwys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llais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proffesiynol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Dr Elin Walker Jones,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Seicolegydd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Ymgynghorol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.</a:t>
            </a:r>
            <a:endParaRPr lang="en-GB" sz="1600" dirty="0">
              <a:solidFill>
                <a:schemeClr val="accent6"/>
              </a:solidFill>
              <a:latin typeface="Calibri" panose="020F0502020204030204" pitchFamily="34" charset="0"/>
            </a:endParaRPr>
          </a:p>
          <a:p>
            <a:pPr algn="ctr"/>
            <a:endParaRPr lang="en-GB" sz="16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600" dirty="0">
              <a:solidFill>
                <a:schemeClr val="accent6"/>
              </a:solidFill>
              <a:latin typeface="Calibri" panose="020F0502020204030204" pitchFamily="34" charset="0"/>
            </a:endParaRPr>
          </a:p>
          <a:p>
            <a:pPr algn="ctr"/>
            <a:endParaRPr lang="en-GB" sz="1600" dirty="0">
              <a:solidFill>
                <a:schemeClr val="accent6"/>
              </a:solidFill>
              <a:latin typeface="Calibri"/>
              <a:cs typeface="Calibri"/>
            </a:endParaRPr>
          </a:p>
          <a:p>
            <a:pPr algn="ctr"/>
            <a:endParaRPr lang="en-GB" sz="1600" dirty="0">
              <a:solidFill>
                <a:schemeClr val="accent6"/>
              </a:solidFill>
              <a:latin typeface="Calibri"/>
              <a:cs typeface="Calibri"/>
            </a:endParaRPr>
          </a:p>
          <a:p>
            <a:pPr algn="ctr"/>
            <a:r>
              <a:rPr lang="en-GB" sz="1600" dirty="0">
                <a:solidFill>
                  <a:schemeClr val="accent6"/>
                </a:solidFill>
                <a:latin typeface="Calibri" panose="020F0502020204030204" pitchFamily="34" charset="0"/>
              </a:rPr>
              <a:t>   </a:t>
            </a:r>
          </a:p>
          <a:p>
            <a:endParaRPr lang="en-GB" sz="1600" dirty="0">
              <a:solidFill>
                <a:schemeClr val="accent6"/>
              </a:solidFill>
              <a:latin typeface="Calibri"/>
              <a:cs typeface="Calibri"/>
            </a:endParaRPr>
          </a:p>
          <a:p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Yn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yr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adnodd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hwn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rydym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wedi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canolbwyntio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ar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sut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y gall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yr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anawsterau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hyn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effeithio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ar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allu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unigolyn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i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chwilio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am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swydd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,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cael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swydd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a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chadw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GB" sz="1600" dirty="0" err="1">
                <a:solidFill>
                  <a:schemeClr val="accent6"/>
                </a:solidFill>
                <a:latin typeface="Calibri"/>
                <a:cs typeface="Calibri"/>
              </a:rPr>
              <a:t>swydd</a:t>
            </a:r>
            <a:r>
              <a:rPr lang="en-GB" sz="1600" dirty="0">
                <a:solidFill>
                  <a:schemeClr val="accent6"/>
                </a:solidFill>
                <a:latin typeface="Calibri"/>
                <a:cs typeface="Calibri"/>
              </a:rPr>
              <a:t>. </a:t>
            </a:r>
            <a:endParaRPr lang="en-GB" sz="1600" dirty="0">
              <a:solidFill>
                <a:schemeClr val="accent6"/>
              </a:solidFill>
              <a:latin typeface="Calibri" panose="020F0502020204030204" pitchFamily="34" charset="0"/>
            </a:endParaRPr>
          </a:p>
          <a:p>
            <a:pPr algn="ctr"/>
            <a:endParaRPr lang="en-GB" sz="1600" dirty="0">
              <a:solidFill>
                <a:schemeClr val="accent6"/>
              </a:solidFill>
              <a:latin typeface="Calibri" panose="020F0502020204030204" pitchFamily="34" charset="0"/>
              <a:cs typeface="Calibri"/>
            </a:endParaRPr>
          </a:p>
          <a:p>
            <a:pPr algn="ctr"/>
            <a:endParaRPr lang="en-GB" sz="16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6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6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6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6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6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600" dirty="0">
              <a:solidFill>
                <a:srgbClr val="1A61A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ounded Rectangle 6">
            <a:extLst>
              <a:ext uri="{FF2B5EF4-FFF2-40B4-BE49-F238E27FC236}">
                <a16:creationId xmlns:a16="http://schemas.microsoft.com/office/drawing/2014/main" id="{AC7EDC01-DAAD-4F9D-BCB8-18F645503CEE}"/>
              </a:ext>
            </a:extLst>
          </p:cNvPr>
          <p:cNvSpPr/>
          <p:nvPr/>
        </p:nvSpPr>
        <p:spPr>
          <a:xfrm>
            <a:off x="0" y="0"/>
            <a:ext cx="2339752" cy="569657"/>
          </a:xfrm>
          <a:prstGeom prst="roundRect">
            <a:avLst>
              <a:gd name="adj" fmla="val 10000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CAF497-28CE-4A7A-97E6-CEAFBEB7FC2A}"/>
              </a:ext>
            </a:extLst>
          </p:cNvPr>
          <p:cNvSpPr txBox="1">
            <a:spLocks/>
          </p:cNvSpPr>
          <p:nvPr/>
        </p:nvSpPr>
        <p:spPr>
          <a:xfrm>
            <a:off x="0" y="48590"/>
            <a:ext cx="2339752" cy="521067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23000"/>
                    </a:prstClr>
                  </a:outerShdw>
                </a:effectLst>
                <a:latin typeface="Calibri" panose="020F0502020204030204" pitchFamily="34" charset="0"/>
              </a:rPr>
              <a:t>Beth </a:t>
            </a:r>
            <a:r>
              <a:rPr lang="en-GB" sz="2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23000"/>
                    </a:prstClr>
                  </a:outerShdw>
                </a:effectLst>
                <a:latin typeface="Calibri" panose="020F0502020204030204" pitchFamily="34" charset="0"/>
              </a:rPr>
              <a:t>yw</a:t>
            </a:r>
            <a:r>
              <a:rPr lang="en-GB" sz="2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23000"/>
                    </a:prst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23000"/>
                    </a:prstClr>
                  </a:outerShdw>
                </a:effectLst>
                <a:latin typeface="Calibri" panose="020F0502020204030204" pitchFamily="34" charset="0"/>
              </a:rPr>
              <a:t>Awtistiaeth</a:t>
            </a:r>
            <a:r>
              <a:rPr lang="en-GB" sz="2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23000"/>
                    </a:prstClr>
                  </a:outerShdw>
                </a:effectLst>
                <a:latin typeface="Calibri" panose="020F0502020204030204" pitchFamily="34" charset="0"/>
              </a:rPr>
              <a:t>?</a:t>
            </a:r>
          </a:p>
          <a:p>
            <a:pPr algn="l"/>
            <a:endParaRPr lang="en-GB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16032" y="4725144"/>
            <a:ext cx="8712968" cy="151216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Mae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nifer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o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bobl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awtistig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yn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awyddus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i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weithio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ac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ennill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sgiliau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,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priodoleddau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a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gwybodaeth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y gall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cyflogwyr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elwa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ohonynt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.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Dywedir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bod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gan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bobl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ag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awtistiaeth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nifer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o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nodweddion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a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allai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fod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o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fudd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i’r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gweithle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,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ond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mae’n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bosibl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y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bydd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angen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cefnogaeth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ychwanegol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ar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rai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bobl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awtistig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i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gael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swyddi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addas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511660" y="2780928"/>
            <a:ext cx="6120680" cy="10081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Er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mwyn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cael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ymwybyddiaeth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sylfaenol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o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awtistiaeth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,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edrychwch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yn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gyntaf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en-GB" dirty="0" err="1">
                <a:solidFill>
                  <a:schemeClr val="accent6"/>
                </a:solidFill>
                <a:latin typeface="Calibri" panose="020F0502020204030204" pitchFamily="34" charset="0"/>
              </a:rPr>
              <a:t>ar</a:t>
            </a:r>
            <a:r>
              <a:rPr lang="en-GB" dirty="0">
                <a:solidFill>
                  <a:schemeClr val="accent6"/>
                </a:solidFill>
                <a:latin typeface="Calibri" panose="020F0502020204030204" pitchFamily="34" charset="0"/>
              </a:rPr>
              <a:t>: </a:t>
            </a:r>
          </a:p>
          <a:p>
            <a:pPr algn="ctr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AutismWales.org/cy/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rhieni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-a-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gofalwyr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/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beth-yw-awtistiaeth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/</a:t>
            </a:r>
            <a:endParaRPr lang="en-GB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908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32204639"/>
              </p:ext>
            </p:extLst>
          </p:nvPr>
        </p:nvGraphicFramePr>
        <p:xfrm>
          <a:off x="1524000" y="1397000"/>
          <a:ext cx="6096000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755576" y="683433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Nodweddion nifer o bobl awtistig: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5" name="Rounded Rectangle 6">
            <a:extLst>
              <a:ext uri="{FF2B5EF4-FFF2-40B4-BE49-F238E27FC236}">
                <a16:creationId xmlns:a16="http://schemas.microsoft.com/office/drawing/2014/main" id="{9897BBD6-CB8C-4864-AEB0-D62753C16896}"/>
              </a:ext>
            </a:extLst>
          </p:cNvPr>
          <p:cNvSpPr/>
          <p:nvPr/>
        </p:nvSpPr>
        <p:spPr>
          <a:xfrm>
            <a:off x="0" y="0"/>
            <a:ext cx="2339752" cy="569657"/>
          </a:xfrm>
          <a:prstGeom prst="roundRect">
            <a:avLst>
              <a:gd name="adj" fmla="val 10000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1FD97019-2287-4FCE-850E-4815110B5ACF}"/>
              </a:ext>
            </a:extLst>
          </p:cNvPr>
          <p:cNvSpPr txBox="1">
            <a:spLocks/>
          </p:cNvSpPr>
          <p:nvPr/>
        </p:nvSpPr>
        <p:spPr>
          <a:xfrm>
            <a:off x="0" y="48590"/>
            <a:ext cx="2339752" cy="521067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23000"/>
                    </a:prstClr>
                  </a:outerShdw>
                </a:effectLst>
                <a:latin typeface="Calibri" panose="020F0502020204030204" pitchFamily="34" charset="0"/>
              </a:rPr>
              <a:t>Beth </a:t>
            </a:r>
            <a:r>
              <a:rPr lang="en-GB" sz="2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23000"/>
                    </a:prstClr>
                  </a:outerShdw>
                </a:effectLst>
                <a:latin typeface="Calibri" panose="020F0502020204030204" pitchFamily="34" charset="0"/>
              </a:rPr>
              <a:t>yw</a:t>
            </a:r>
            <a:r>
              <a:rPr lang="en-GB" sz="2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23000"/>
                    </a:prst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23000"/>
                    </a:prstClr>
                  </a:outerShdw>
                </a:effectLst>
                <a:latin typeface="Calibri" panose="020F0502020204030204" pitchFamily="34" charset="0"/>
              </a:rPr>
              <a:t>Awtistiaeth</a:t>
            </a:r>
            <a:r>
              <a:rPr lang="en-GB" sz="2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23000"/>
                    </a:prstClr>
                  </a:outerShdw>
                </a:effectLst>
                <a:latin typeface="Calibri" panose="020F0502020204030204" pitchFamily="34" charset="0"/>
              </a:rPr>
              <a:t>?</a:t>
            </a:r>
          </a:p>
          <a:p>
            <a:pPr algn="l"/>
            <a:endParaRPr lang="en-GB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756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5516" y="836712"/>
            <a:ext cx="8712968" cy="523220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2000" dirty="0" err="1">
                <a:latin typeface="Calibri"/>
                <a:cs typeface="Calibri"/>
              </a:rPr>
              <a:t>Dylech</a:t>
            </a:r>
            <a:r>
              <a:rPr lang="en-GB" sz="2000" dirty="0">
                <a:latin typeface="Calibri"/>
                <a:cs typeface="Calibri"/>
              </a:rPr>
              <a:t> </a:t>
            </a:r>
            <a:r>
              <a:rPr lang="en-GB" sz="2000" dirty="0" err="1">
                <a:latin typeface="Calibri"/>
                <a:cs typeface="Calibri"/>
              </a:rPr>
              <a:t>ystyried</a:t>
            </a:r>
            <a:r>
              <a:rPr lang="en-GB" sz="2000" dirty="0">
                <a:latin typeface="Calibri"/>
                <a:cs typeface="Calibri"/>
              </a:rPr>
              <a:t> </a:t>
            </a:r>
            <a:r>
              <a:rPr lang="en-GB" sz="2000" dirty="0" err="1">
                <a:latin typeface="Calibri"/>
                <a:cs typeface="Calibri"/>
              </a:rPr>
              <a:t>yr</a:t>
            </a:r>
            <a:r>
              <a:rPr lang="en-GB" sz="2000" dirty="0">
                <a:latin typeface="Calibri"/>
                <a:cs typeface="Calibri"/>
              </a:rPr>
              <a:t> </a:t>
            </a:r>
            <a:r>
              <a:rPr lang="en-GB" sz="2000" dirty="0" err="1">
                <a:latin typeface="Calibri"/>
                <a:cs typeface="Calibri"/>
              </a:rPr>
              <a:t>anawsterau</a:t>
            </a:r>
            <a:r>
              <a:rPr lang="en-GB" sz="2000" dirty="0">
                <a:latin typeface="Calibri"/>
                <a:cs typeface="Calibri"/>
              </a:rPr>
              <a:t> y gall </a:t>
            </a:r>
            <a:r>
              <a:rPr lang="en-GB" sz="2000" dirty="0" err="1">
                <a:latin typeface="Calibri"/>
                <a:cs typeface="Calibri"/>
              </a:rPr>
              <a:t>pobl</a:t>
            </a:r>
            <a:r>
              <a:rPr lang="en-GB" sz="2000" dirty="0">
                <a:latin typeface="Calibri"/>
                <a:cs typeface="Calibri"/>
              </a:rPr>
              <a:t> </a:t>
            </a:r>
            <a:r>
              <a:rPr lang="en-GB" sz="2000" dirty="0" err="1">
                <a:latin typeface="Calibri"/>
                <a:cs typeface="Calibri"/>
              </a:rPr>
              <a:t>awtistig</a:t>
            </a:r>
            <a:r>
              <a:rPr lang="en-GB" sz="2000" dirty="0">
                <a:latin typeface="Calibri"/>
                <a:cs typeface="Calibri"/>
              </a:rPr>
              <a:t> </a:t>
            </a:r>
            <a:r>
              <a:rPr lang="en-GB" sz="2000" dirty="0" err="1">
                <a:latin typeface="Calibri"/>
                <a:cs typeface="Calibri"/>
              </a:rPr>
              <a:t>eu</a:t>
            </a:r>
            <a:r>
              <a:rPr lang="en-GB" sz="2000" dirty="0">
                <a:latin typeface="Calibri"/>
                <a:cs typeface="Calibri"/>
              </a:rPr>
              <a:t> </a:t>
            </a:r>
            <a:r>
              <a:rPr lang="en-GB" sz="2000" dirty="0" err="1">
                <a:latin typeface="Calibri"/>
                <a:cs typeface="Calibri"/>
              </a:rPr>
              <a:t>cael</a:t>
            </a:r>
            <a:r>
              <a:rPr lang="en-GB" sz="2000" dirty="0">
                <a:latin typeface="Calibri"/>
                <a:cs typeface="Calibri"/>
              </a:rPr>
              <a:t> </a:t>
            </a:r>
            <a:r>
              <a:rPr lang="en-GB" sz="2000" dirty="0" err="1">
                <a:latin typeface="Calibri"/>
                <a:cs typeface="Calibri"/>
              </a:rPr>
              <a:t>yn</a:t>
            </a:r>
            <a:r>
              <a:rPr lang="en-GB" sz="2000" dirty="0">
                <a:latin typeface="Calibri"/>
                <a:cs typeface="Calibri"/>
              </a:rPr>
              <a:t> y </a:t>
            </a:r>
            <a:r>
              <a:rPr lang="en-GB" sz="2000" dirty="0" err="1">
                <a:latin typeface="Calibri"/>
                <a:cs typeface="Calibri"/>
              </a:rPr>
              <a:t>meysydd</a:t>
            </a:r>
            <a:r>
              <a:rPr lang="en-GB" sz="2000" dirty="0">
                <a:latin typeface="Calibri"/>
                <a:cs typeface="Calibri"/>
              </a:rPr>
              <a:t> </a:t>
            </a:r>
            <a:r>
              <a:rPr lang="en-GB" sz="2000" dirty="0" err="1">
                <a:latin typeface="Calibri"/>
                <a:cs typeface="Calibri"/>
              </a:rPr>
              <a:t>canlynol</a:t>
            </a:r>
            <a:r>
              <a:rPr lang="en-GB" sz="2000" dirty="0">
                <a:latin typeface="Calibri"/>
                <a:cs typeface="Calibri"/>
              </a:rPr>
              <a:t>:</a:t>
            </a:r>
          </a:p>
          <a:p>
            <a:r>
              <a:rPr lang="en-GB" sz="2000" dirty="0">
                <a:latin typeface="Calibri"/>
                <a:cs typeface="Calibri"/>
              </a:rPr>
              <a:t> </a:t>
            </a:r>
            <a:endParaRPr lang="en-GB" sz="20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Cyfarfodydd</a:t>
            </a:r>
            <a:r>
              <a:rPr lang="en-GB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 ac </a:t>
            </a:r>
            <a:r>
              <a:rPr lang="en-GB" sz="20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apwyntiadau</a:t>
            </a:r>
            <a:endParaRPr lang="en-GB" sz="20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err="1">
                <a:solidFill>
                  <a:srgbClr val="D5963C"/>
                </a:solidFill>
                <a:latin typeface="Calibri" panose="020F0502020204030204" pitchFamily="34" charset="0"/>
              </a:rPr>
              <a:t>Materion</a:t>
            </a:r>
            <a:r>
              <a:rPr lang="en-GB" sz="2000" b="1" dirty="0">
                <a:solidFill>
                  <a:srgbClr val="D5963C"/>
                </a:solidFill>
                <a:latin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D5963C"/>
                </a:solidFill>
                <a:latin typeface="Calibri" panose="020F0502020204030204" pitchFamily="34" charset="0"/>
              </a:rPr>
              <a:t>penodol</a:t>
            </a:r>
            <a:r>
              <a:rPr lang="en-GB" sz="2000" b="1" dirty="0">
                <a:solidFill>
                  <a:srgbClr val="D5963C"/>
                </a:solidFill>
                <a:latin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D5963C"/>
                </a:solidFill>
                <a:latin typeface="Calibri" panose="020F0502020204030204" pitchFamily="34" charset="0"/>
              </a:rPr>
              <a:t>yn</a:t>
            </a:r>
            <a:r>
              <a:rPr lang="en-GB" sz="2000" b="1" dirty="0">
                <a:solidFill>
                  <a:srgbClr val="D5963C"/>
                </a:solidFill>
                <a:latin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D5963C"/>
                </a:solidFill>
                <a:latin typeface="Calibri" panose="020F0502020204030204" pitchFamily="34" charset="0"/>
              </a:rPr>
              <a:t>ymwneud</a:t>
            </a:r>
            <a:r>
              <a:rPr lang="en-GB" sz="2000" b="1" dirty="0">
                <a:solidFill>
                  <a:srgbClr val="D5963C"/>
                </a:solidFill>
                <a:latin typeface="Calibri" panose="020F0502020204030204" pitchFamily="34" charset="0"/>
              </a:rPr>
              <a:t> â </a:t>
            </a:r>
            <a:r>
              <a:rPr lang="en-GB" sz="2000" b="1" dirty="0" err="1">
                <a:solidFill>
                  <a:srgbClr val="D5963C"/>
                </a:solidFill>
                <a:latin typeface="Calibri" panose="020F0502020204030204" pitchFamily="34" charset="0"/>
              </a:rPr>
              <a:t>gwaith</a:t>
            </a:r>
            <a:endParaRPr lang="en-GB" sz="2000" b="1" dirty="0">
              <a:solidFill>
                <a:srgbClr val="D5963C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err="1">
                <a:solidFill>
                  <a:srgbClr val="DAD821"/>
                </a:solidFill>
                <a:latin typeface="Calibri" panose="020F0502020204030204" pitchFamily="34" charset="0"/>
              </a:rPr>
              <a:t>Diffinio</a:t>
            </a:r>
            <a:r>
              <a:rPr lang="en-GB" sz="2000" b="1" dirty="0">
                <a:solidFill>
                  <a:srgbClr val="DAD821"/>
                </a:solidFill>
                <a:latin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DAD821"/>
                </a:solidFill>
                <a:latin typeface="Calibri" panose="020F0502020204030204" pitchFamily="34" charset="0"/>
              </a:rPr>
              <a:t>hanfodion</a:t>
            </a:r>
            <a:r>
              <a:rPr lang="en-GB" sz="2000" b="1" dirty="0">
                <a:solidFill>
                  <a:srgbClr val="DAD821"/>
                </a:solidFill>
                <a:latin typeface="Calibri" panose="020F0502020204030204" pitchFamily="34" charset="0"/>
              </a:rPr>
              <a:t> a </a:t>
            </a:r>
            <a:r>
              <a:rPr lang="en-GB" sz="2000" b="1" dirty="0" err="1">
                <a:solidFill>
                  <a:srgbClr val="DAD821"/>
                </a:solidFill>
                <a:latin typeface="Calibri" panose="020F0502020204030204" pitchFamily="34" charset="0"/>
              </a:rPr>
              <a:t>dewisiadau</a:t>
            </a:r>
            <a:r>
              <a:rPr lang="en-GB" sz="2000" b="1" dirty="0">
                <a:solidFill>
                  <a:srgbClr val="DAD821"/>
                </a:solidFill>
                <a:latin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DAD821"/>
                </a:solidFill>
                <a:latin typeface="Calibri" panose="020F0502020204030204" pitchFamily="34" charset="0"/>
              </a:rPr>
              <a:t>cyflogaeth</a:t>
            </a:r>
            <a:endParaRPr lang="en-GB" sz="2000" b="1" dirty="0">
              <a:solidFill>
                <a:srgbClr val="DAD821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err="1">
                <a:solidFill>
                  <a:srgbClr val="70A43E"/>
                </a:solidFill>
                <a:latin typeface="Calibri" panose="020F0502020204030204" pitchFamily="34" charset="0"/>
              </a:rPr>
              <a:t>Chwilio</a:t>
            </a:r>
            <a:r>
              <a:rPr lang="en-GB" sz="2000" b="1" dirty="0">
                <a:solidFill>
                  <a:srgbClr val="70A43E"/>
                </a:solidFill>
                <a:latin typeface="Calibri" panose="020F0502020204030204" pitchFamily="34" charset="0"/>
              </a:rPr>
              <a:t> am </a:t>
            </a:r>
            <a:r>
              <a:rPr lang="en-GB" sz="2000" b="1" dirty="0" err="1">
                <a:solidFill>
                  <a:srgbClr val="70A43E"/>
                </a:solidFill>
                <a:latin typeface="Calibri" panose="020F0502020204030204" pitchFamily="34" charset="0"/>
              </a:rPr>
              <a:t>swyddi</a:t>
            </a:r>
            <a:endParaRPr lang="en-GB" sz="2000" b="1" dirty="0">
              <a:solidFill>
                <a:srgbClr val="70A43E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err="1">
                <a:solidFill>
                  <a:srgbClr val="0070C0"/>
                </a:solidFill>
                <a:latin typeface="Calibri" panose="020F0502020204030204" pitchFamily="34" charset="0"/>
              </a:rPr>
              <a:t>Gwneud</a:t>
            </a:r>
            <a:r>
              <a:rPr lang="en-GB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0070C0"/>
                </a:solidFill>
                <a:latin typeface="Calibri" panose="020F0502020204030204" pitchFamily="34" charset="0"/>
              </a:rPr>
              <a:t>cais</a:t>
            </a:r>
            <a:r>
              <a:rPr lang="en-GB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> am </a:t>
            </a:r>
            <a:r>
              <a:rPr lang="en-GB" sz="2000" b="1" dirty="0" err="1">
                <a:solidFill>
                  <a:srgbClr val="0070C0"/>
                </a:solidFill>
                <a:latin typeface="Calibri" panose="020F0502020204030204" pitchFamily="34" charset="0"/>
              </a:rPr>
              <a:t>swyddi</a:t>
            </a:r>
            <a:endParaRPr lang="en-GB" sz="20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Cyfweliadau</a:t>
            </a:r>
            <a:r>
              <a:rPr lang="en-GB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swyddi</a:t>
            </a:r>
            <a:endParaRPr lang="en-GB" sz="20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endParaRPr lang="en-GB" sz="2000" dirty="0">
              <a:latin typeface="Calibri" panose="020F0502020204030204" pitchFamily="34" charset="0"/>
            </a:endParaRPr>
          </a:p>
          <a:p>
            <a:r>
              <a:rPr lang="cy-GB" sz="2000" dirty="0">
                <a:latin typeface="Calibri"/>
                <a:cs typeface="Calibri"/>
              </a:rPr>
              <a:t>a chynnig syniadau ynglŷn â beth </a:t>
            </a:r>
            <a:r>
              <a:rPr lang="cy-GB" sz="2000" dirty="0" err="1">
                <a:latin typeface="Calibri"/>
                <a:cs typeface="Calibri"/>
              </a:rPr>
              <a:t>allai</a:t>
            </a:r>
            <a:r>
              <a:rPr lang="cy-GB" sz="2000" dirty="0">
                <a:latin typeface="Calibri"/>
                <a:cs typeface="Calibri"/>
              </a:rPr>
              <a:t> eu helpu gyda’r materion hyn.  Trwy </a:t>
            </a:r>
            <a:r>
              <a:rPr lang="cy-GB" sz="2000" dirty="0" err="1">
                <a:latin typeface="Calibri"/>
                <a:cs typeface="Calibri"/>
              </a:rPr>
              <a:t>godi’ch</a:t>
            </a:r>
            <a:r>
              <a:rPr lang="cy-GB" sz="2000" dirty="0">
                <a:latin typeface="Calibri"/>
                <a:cs typeface="Calibri"/>
              </a:rPr>
              <a:t> ymwybyddiaeth eich hun, addasu eich dulliau cyfathrebu a chyflwyno strwythur, gallwch chi gefnogi person awtistig i gyflawni eu potensial mewn cyflogaeth.</a:t>
            </a:r>
          </a:p>
          <a:p>
            <a:endParaRPr lang="en-GB" dirty="0">
              <a:latin typeface="Calibri" panose="020F0502020204030204" pitchFamily="34" charset="0"/>
            </a:endParaRPr>
          </a:p>
          <a:p>
            <a:pPr lvl="2"/>
            <a:r>
              <a:rPr lang="en-GB" sz="2000" dirty="0">
                <a:latin typeface="Calibri" panose="020F0502020204030204" pitchFamily="34" charset="0"/>
              </a:rPr>
              <a:t>Mae </a:t>
            </a:r>
            <a:r>
              <a:rPr lang="en-GB" sz="2000" dirty="0" err="1">
                <a:latin typeface="Calibri" panose="020F0502020204030204" pitchFamily="34" charset="0"/>
              </a:rPr>
              <a:t>cyfres</a:t>
            </a:r>
            <a:r>
              <a:rPr lang="en-GB" sz="2000" dirty="0">
                <a:latin typeface="Calibri" panose="020F0502020204030204" pitchFamily="34" charset="0"/>
              </a:rPr>
              <a:t> o offer </a:t>
            </a:r>
            <a:r>
              <a:rPr lang="en-GB" sz="2000" dirty="0" err="1">
                <a:latin typeface="Calibri" panose="020F0502020204030204" pitchFamily="34" charset="0"/>
              </a:rPr>
              <a:t>ar</a:t>
            </a:r>
            <a:r>
              <a:rPr lang="en-GB" sz="2000" dirty="0">
                <a:latin typeface="Calibri" panose="020F0502020204030204" pitchFamily="34" charset="0"/>
              </a:rPr>
              <a:t> </a:t>
            </a:r>
            <a:r>
              <a:rPr lang="en-GB" sz="2000" dirty="0" err="1">
                <a:latin typeface="Calibri" panose="020F0502020204030204" pitchFamily="34" charset="0"/>
              </a:rPr>
              <a:t>gael</a:t>
            </a:r>
            <a:r>
              <a:rPr lang="en-GB" sz="2000" dirty="0">
                <a:latin typeface="Calibri" panose="020F0502020204030204" pitchFamily="34" charset="0"/>
              </a:rPr>
              <a:t> i </a:t>
            </a:r>
            <a:r>
              <a:rPr lang="en-GB" sz="2000" dirty="0" err="1">
                <a:latin typeface="Calibri" panose="020F0502020204030204" pitchFamily="34" charset="0"/>
              </a:rPr>
              <a:t>gyd-fynd</a:t>
            </a:r>
            <a:r>
              <a:rPr lang="en-GB" sz="2000" dirty="0">
                <a:latin typeface="Calibri" panose="020F0502020204030204" pitchFamily="34" charset="0"/>
              </a:rPr>
              <a:t> </a:t>
            </a:r>
            <a:r>
              <a:rPr lang="en-GB" sz="2000" dirty="0" err="1">
                <a:latin typeface="Calibri" panose="020F0502020204030204" pitchFamily="34" charset="0"/>
              </a:rPr>
              <a:t>â’r</a:t>
            </a:r>
            <a:r>
              <a:rPr lang="en-GB" sz="2000" dirty="0">
                <a:latin typeface="Calibri" panose="020F0502020204030204" pitchFamily="34" charset="0"/>
              </a:rPr>
              <a:t> </a:t>
            </a:r>
            <a:r>
              <a:rPr lang="en-GB" sz="2000" dirty="0" err="1">
                <a:latin typeface="Calibri" panose="020F0502020204030204" pitchFamily="34" charset="0"/>
              </a:rPr>
              <a:t>adnodd</a:t>
            </a:r>
            <a:r>
              <a:rPr lang="en-GB" sz="2000" dirty="0">
                <a:latin typeface="Calibri" panose="020F0502020204030204" pitchFamily="34" charset="0"/>
              </a:rPr>
              <a:t> </a:t>
            </a:r>
            <a:r>
              <a:rPr lang="en-GB" sz="2000" dirty="0" err="1">
                <a:latin typeface="Calibri" panose="020F0502020204030204" pitchFamily="34" charset="0"/>
              </a:rPr>
              <a:t>hwn</a:t>
            </a:r>
            <a:r>
              <a:rPr lang="en-GB" sz="2000" dirty="0">
                <a:latin typeface="Calibri" panose="020F0502020204030204" pitchFamily="34" charset="0"/>
              </a:rPr>
              <a:t> </a:t>
            </a:r>
            <a:r>
              <a:rPr lang="en-GB" sz="2000" dirty="0" err="1">
                <a:latin typeface="Calibri" panose="020F0502020204030204" pitchFamily="34" charset="0"/>
              </a:rPr>
              <a:t>ar</a:t>
            </a:r>
            <a:r>
              <a:rPr lang="en-GB" sz="2000" dirty="0">
                <a:latin typeface="Calibri" panose="020F0502020204030204" pitchFamily="34" charset="0"/>
              </a:rPr>
              <a:t>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AutismWales.org/cy/cyflogaeth/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rwyn-cefnogi-pobl-awtistig-syn-ceisio-cyflogaeth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/</a:t>
            </a:r>
            <a:endParaRPr lang="en-GB" dirty="0">
              <a:latin typeface="Calibri" panose="020F0502020204030204" pitchFamily="34" charset="0"/>
            </a:endParaRPr>
          </a:p>
          <a:p>
            <a:pPr lvl="2"/>
            <a:r>
              <a:rPr lang="en-GB" sz="2000" dirty="0">
                <a:latin typeface="Calibri" panose="020F0502020204030204" pitchFamily="34" charset="0"/>
              </a:rPr>
              <a:t>Mae </a:t>
            </a:r>
            <a:r>
              <a:rPr lang="en-GB" sz="2000" dirty="0" err="1">
                <a:latin typeface="Calibri" panose="020F0502020204030204" pitchFamily="34" charset="0"/>
              </a:rPr>
              <a:t>mwy</a:t>
            </a:r>
            <a:r>
              <a:rPr lang="en-GB" sz="2000" dirty="0">
                <a:latin typeface="Calibri" panose="020F0502020204030204" pitchFamily="34" charset="0"/>
              </a:rPr>
              <a:t> o </a:t>
            </a:r>
            <a:r>
              <a:rPr lang="en-GB" sz="2000" dirty="0" err="1">
                <a:latin typeface="Calibri" panose="020F0502020204030204" pitchFamily="34" charset="0"/>
              </a:rPr>
              <a:t>adnoddau</a:t>
            </a:r>
            <a:r>
              <a:rPr lang="en-GB" sz="2000" dirty="0">
                <a:latin typeface="Calibri" panose="020F0502020204030204" pitchFamily="34" charset="0"/>
              </a:rPr>
              <a:t> </a:t>
            </a:r>
            <a:r>
              <a:rPr lang="en-GB" sz="2000" dirty="0" err="1">
                <a:latin typeface="Calibri" panose="020F0502020204030204" pitchFamily="34" charset="0"/>
              </a:rPr>
              <a:t>ar</a:t>
            </a:r>
            <a:r>
              <a:rPr lang="en-GB" sz="2000" dirty="0">
                <a:latin typeface="Calibri" panose="020F0502020204030204" pitchFamily="34" charset="0"/>
              </a:rPr>
              <a:t> </a:t>
            </a:r>
            <a:r>
              <a:rPr lang="en-GB" sz="2000" dirty="0" err="1">
                <a:latin typeface="Calibri" panose="020F0502020204030204" pitchFamily="34" charset="0"/>
              </a:rPr>
              <a:t>gael</a:t>
            </a:r>
            <a:r>
              <a:rPr lang="en-GB" sz="2000" dirty="0">
                <a:latin typeface="Calibri" panose="020F0502020204030204" pitchFamily="34" charset="0"/>
              </a:rPr>
              <a:t> </a:t>
            </a:r>
            <a:r>
              <a:rPr lang="en-GB" sz="2000" dirty="0" err="1">
                <a:latin typeface="Calibri" panose="020F0502020204030204" pitchFamily="34" charset="0"/>
              </a:rPr>
              <a:t>hefyd</a:t>
            </a:r>
            <a:r>
              <a:rPr lang="en-GB" sz="2000" dirty="0">
                <a:latin typeface="Calibri" panose="020F0502020204030204" pitchFamily="34" charset="0"/>
              </a:rPr>
              <a:t> </a:t>
            </a:r>
            <a:r>
              <a:rPr lang="en-GB" sz="2000" dirty="0" err="1">
                <a:latin typeface="Calibri" panose="020F0502020204030204" pitchFamily="34" charset="0"/>
              </a:rPr>
              <a:t>ar</a:t>
            </a:r>
            <a:r>
              <a:rPr lang="en-GB" sz="2000" dirty="0">
                <a:latin typeface="Calibri" panose="020F0502020204030204" pitchFamily="34" charset="0"/>
              </a:rPr>
              <a:t> </a:t>
            </a:r>
          </a:p>
          <a:p>
            <a:pPr lvl="2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AutismWales.org/cy/addysg/rwyn-ddarparwr-dysgu-yn-y-gwaith/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32-Point Star 2"/>
          <p:cNvSpPr/>
          <p:nvPr/>
        </p:nvSpPr>
        <p:spPr>
          <a:xfrm>
            <a:off x="215516" y="5013176"/>
            <a:ext cx="864096" cy="864096"/>
          </a:xfrm>
          <a:prstGeom prst="star32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744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339280"/>
              </p:ext>
            </p:extLst>
          </p:nvPr>
        </p:nvGraphicFramePr>
        <p:xfrm>
          <a:off x="251520" y="1052736"/>
          <a:ext cx="8640958" cy="535800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562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66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917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7231">
                <a:tc>
                  <a:txBody>
                    <a:bodyPr/>
                    <a:lstStyle/>
                    <a:p>
                      <a:endParaRPr lang="en-GB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Problemau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posibl</a:t>
                      </a:r>
                      <a:endParaRPr lang="en-GB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Datrysiadau</a:t>
                      </a:r>
                      <a:endParaRPr lang="en-GB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231">
                <a:tc>
                  <a:txBody>
                    <a:bodyPr/>
                    <a:lstStyle/>
                    <a:p>
                      <a:r>
                        <a:rPr lang="en-GB" sz="1600" baseline="0" dirty="0" err="1">
                          <a:solidFill>
                            <a:schemeClr val="tx1"/>
                          </a:solidFill>
                        </a:rPr>
                        <a:t>Anawsterau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dirty="0" err="1">
                          <a:solidFill>
                            <a:schemeClr val="tx1"/>
                          </a:solidFill>
                        </a:rPr>
                        <a:t>cyfathrebu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dirty="0" err="1">
                          <a:solidFill>
                            <a:schemeClr val="tx1"/>
                          </a:solidFill>
                        </a:rPr>
                        <a:t>cymdeithasol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Mae’n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bosibl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y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bydd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pobl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awtistig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yn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cael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anawsterau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wrth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geisio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defnyddio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a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deall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elfennau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o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gyfathrebu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cymdeithasol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. Mae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lefel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ac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ystod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yr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anawsterau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yn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amrywio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o un person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i’r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llall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Er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y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bydd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rhai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pobl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awtistig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yn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ymddangos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fel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pe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baent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yn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gallu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defnyddio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dulliau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cyfathrebu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cymdeithasol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ar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lefel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uchel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mae’n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bosibl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y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bydd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lefel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eu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dealltwriaeth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yn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gyfyngedig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. 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Gan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hynny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mae’n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bwysig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peidio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â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phenderfynu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ar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lefel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dealltwriaeth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rhywun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yn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seiliedig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ar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y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sgiliau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iaith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a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chyfathrebu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y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maent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yn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eu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defnyddio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Gall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materion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cyfathrebu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cymdeithasol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achosi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problemau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wrth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roi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gwybodaeth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bobl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awtistig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a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chael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gwybodaeth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ganddynt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>
                          <a:effectLst/>
                        </a:rPr>
                        <a:t>Osgoi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defnyddio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trosiadau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idiomau</a:t>
                      </a:r>
                      <a:r>
                        <a:rPr lang="en-GB" sz="1200" dirty="0">
                          <a:effectLst/>
                        </a:rPr>
                        <a:t> a </a:t>
                      </a:r>
                      <a:r>
                        <a:rPr lang="en-GB" sz="1200" dirty="0" err="1">
                          <a:effectLst/>
                        </a:rPr>
                        <a:t>chyffelybiaethau</a:t>
                      </a:r>
                      <a:endParaRPr lang="en-GB" sz="1200" dirty="0">
                        <a:effectLst/>
                      </a:endParaRPr>
                    </a:p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>
                          <a:effectLst/>
                        </a:rPr>
                        <a:t>Cadw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cyfarwyddiadau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yn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gryno</a:t>
                      </a:r>
                      <a:endParaRPr lang="en-GB" sz="1200" dirty="0">
                        <a:effectLst/>
                      </a:endParaRPr>
                    </a:p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>
                          <a:effectLst/>
                        </a:rPr>
                        <a:t>Osgoi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defnyddio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brawddegau</a:t>
                      </a:r>
                      <a:r>
                        <a:rPr lang="en-GB" sz="1200" dirty="0">
                          <a:effectLst/>
                        </a:rPr>
                        <a:t> di-</a:t>
                      </a:r>
                      <a:r>
                        <a:rPr lang="en-GB" sz="1200" dirty="0" err="1">
                          <a:effectLst/>
                        </a:rPr>
                        <a:t>angen</a:t>
                      </a:r>
                      <a:endParaRPr lang="en-GB" sz="1200" dirty="0">
                        <a:effectLst/>
                      </a:endParaRPr>
                    </a:p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>
                          <a:effectLst/>
                        </a:rPr>
                        <a:t>Cadw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patrwm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llais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digynnwrf</a:t>
                      </a:r>
                      <a:r>
                        <a:rPr lang="en-GB" sz="1200" dirty="0">
                          <a:effectLst/>
                        </a:rPr>
                        <a:t> a </a:t>
                      </a:r>
                      <a:r>
                        <a:rPr lang="en-GB" sz="1200" dirty="0" err="1">
                          <a:effectLst/>
                        </a:rPr>
                        <a:t>chyson</a:t>
                      </a:r>
                      <a:endParaRPr lang="en-GB" sz="1200" dirty="0">
                        <a:effectLst/>
                      </a:endParaRPr>
                    </a:p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>
                          <a:effectLst/>
                        </a:rPr>
                        <a:t>Defnyddio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lluniau</a:t>
                      </a:r>
                      <a:r>
                        <a:rPr lang="en-GB" sz="1200" dirty="0">
                          <a:effectLst/>
                        </a:rPr>
                        <a:t> a </a:t>
                      </a:r>
                      <a:r>
                        <a:rPr lang="en-GB" sz="1200" dirty="0" err="1">
                          <a:effectLst/>
                        </a:rPr>
                        <a:t>gwybodaeth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ysgrifenedig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gefnogi’ch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dulliau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cyfathrebu</a:t>
                      </a:r>
                      <a:endParaRPr lang="en-GB" sz="1200" dirty="0">
                        <a:effectLst/>
                      </a:endParaRPr>
                    </a:p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>
                          <a:effectLst/>
                        </a:rPr>
                        <a:t>Gwirio</a:t>
                      </a:r>
                      <a:r>
                        <a:rPr lang="en-GB" sz="1200" dirty="0">
                          <a:effectLst/>
                        </a:rPr>
                        <a:t> a </a:t>
                      </a:r>
                      <a:r>
                        <a:rPr lang="en-GB" sz="1200" dirty="0" err="1">
                          <a:effectLst/>
                        </a:rPr>
                        <a:t>yw’r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unigolyn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wedi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deall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yr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hyn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yr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ydych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wedi’i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ddweud</a:t>
                      </a:r>
                      <a:endParaRPr lang="en-GB" sz="1200" dirty="0">
                        <a:effectLst/>
                      </a:endParaRPr>
                    </a:p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>
                          <a:effectLst/>
                        </a:rPr>
                        <a:t>Cofio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nad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yw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diffyg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cyswllt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llygad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yn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golygu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nad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yw’r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unigolyn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awtistig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yn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talu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sylw</a:t>
                      </a:r>
                      <a:endParaRPr lang="en-GB" sz="1200" dirty="0">
                        <a:effectLst/>
                      </a:endParaRPr>
                    </a:p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>
                          <a:effectLst/>
                        </a:rPr>
                        <a:t>Peidio</a:t>
                      </a:r>
                      <a:r>
                        <a:rPr lang="en-GB" sz="1200" dirty="0">
                          <a:effectLst/>
                        </a:rPr>
                        <a:t> â </a:t>
                      </a:r>
                      <a:r>
                        <a:rPr lang="en-GB" sz="1200" dirty="0" err="1">
                          <a:effectLst/>
                        </a:rPr>
                        <a:t>gorfodi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unigolyn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awtistig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gadw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cyswllt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llygad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gyda</a:t>
                      </a:r>
                      <a:r>
                        <a:rPr lang="en-GB" sz="1200" dirty="0">
                          <a:effectLst/>
                        </a:rPr>
                        <a:t> chi</a:t>
                      </a:r>
                    </a:p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>
                          <a:effectLst/>
                        </a:rPr>
                        <a:t>Eistedd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wrth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ymyl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unigolyn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awtistig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yn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hytrach</a:t>
                      </a:r>
                      <a:r>
                        <a:rPr lang="en-GB" sz="1200" dirty="0">
                          <a:effectLst/>
                        </a:rPr>
                        <a:t> nag </a:t>
                      </a:r>
                      <a:r>
                        <a:rPr lang="en-GB" sz="1200" dirty="0" err="1">
                          <a:effectLst/>
                        </a:rPr>
                        <a:t>o’i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flaen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wrth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siarad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gydag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ef</a:t>
                      </a:r>
                      <a:r>
                        <a:rPr lang="en-GB" sz="1200" dirty="0">
                          <a:effectLst/>
                        </a:rPr>
                        <a:t>/hi </a:t>
                      </a:r>
                      <a:r>
                        <a:rPr lang="en-GB" sz="1200" dirty="0" err="1">
                          <a:effectLst/>
                        </a:rPr>
                        <a:t>oherwydd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yn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aml</a:t>
                      </a:r>
                      <a:r>
                        <a:rPr lang="en-GB" sz="1200" dirty="0">
                          <a:effectLst/>
                        </a:rPr>
                        <a:t> gall </a:t>
                      </a:r>
                      <a:r>
                        <a:rPr lang="en-GB" sz="1200" dirty="0" err="1">
                          <a:effectLst/>
                        </a:rPr>
                        <a:t>hyn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helpu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gyda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phroblemau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cyswllt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llygad</a:t>
                      </a:r>
                      <a:endParaRPr lang="en-GB" sz="1200" dirty="0">
                        <a:effectLst/>
                      </a:endParaRPr>
                    </a:p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>
                          <a:effectLst/>
                        </a:rPr>
                        <a:t>Dweud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enw’r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unigolyn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cyn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siarad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gydag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ef</a:t>
                      </a:r>
                      <a:r>
                        <a:rPr lang="en-GB" sz="1200" dirty="0">
                          <a:effectLst/>
                        </a:rPr>
                        <a:t>/hi, </a:t>
                      </a:r>
                      <a:r>
                        <a:rPr lang="en-GB" sz="1200" dirty="0" err="1">
                          <a:effectLst/>
                        </a:rPr>
                        <a:t>yn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enwedig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mewn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sefyllfa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grŵp</a:t>
                      </a:r>
                      <a:endParaRPr lang="en-GB" sz="1200" dirty="0">
                        <a:effectLst/>
                      </a:endParaRPr>
                    </a:p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>
                          <a:effectLst/>
                        </a:rPr>
                        <a:t>Peidio</a:t>
                      </a:r>
                      <a:r>
                        <a:rPr lang="en-GB" sz="1200" dirty="0">
                          <a:effectLst/>
                        </a:rPr>
                        <a:t> â </a:t>
                      </a:r>
                      <a:r>
                        <a:rPr lang="en-GB" sz="1200" dirty="0" err="1">
                          <a:effectLst/>
                        </a:rPr>
                        <a:t>thybio</a:t>
                      </a:r>
                      <a:r>
                        <a:rPr lang="en-GB" sz="1200" dirty="0">
                          <a:effectLst/>
                        </a:rPr>
                        <a:t> bod </a:t>
                      </a:r>
                      <a:r>
                        <a:rPr lang="en-GB" sz="1200" dirty="0" err="1">
                          <a:effectLst/>
                        </a:rPr>
                        <a:t>mynegiad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wyneb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unigolyn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awtistig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yn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adlewyrchu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ei</a:t>
                      </a:r>
                      <a:r>
                        <a:rPr lang="en-GB" sz="1200" dirty="0">
                          <a:effectLst/>
                        </a:rPr>
                        <a:t> (g)</a:t>
                      </a:r>
                      <a:r>
                        <a:rPr lang="en-GB" sz="1200" dirty="0" err="1">
                          <a:effectLst/>
                        </a:rPr>
                        <a:t>wir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deimladau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</a:p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>
                          <a:effectLst/>
                        </a:rPr>
                        <a:t>Osgoi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defnyddio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mynegiadau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wyneb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iaith</a:t>
                      </a:r>
                      <a:r>
                        <a:rPr lang="en-GB" sz="1200" dirty="0">
                          <a:effectLst/>
                        </a:rPr>
                        <a:t> y </a:t>
                      </a:r>
                      <a:r>
                        <a:rPr lang="en-GB" sz="1200" dirty="0" err="1">
                          <a:effectLst/>
                        </a:rPr>
                        <a:t>corff</a:t>
                      </a:r>
                      <a:r>
                        <a:rPr lang="en-GB" sz="1200" dirty="0">
                          <a:effectLst/>
                        </a:rPr>
                        <a:t> ac </a:t>
                      </a:r>
                      <a:r>
                        <a:rPr lang="en-GB" sz="1200" dirty="0" err="1">
                          <a:effectLst/>
                        </a:rPr>
                        <a:t>ystumiau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bwysleisio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pwynt</a:t>
                      </a:r>
                      <a:endParaRPr lang="en-GB" sz="1200" dirty="0">
                        <a:effectLst/>
                      </a:endParaRPr>
                    </a:p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>
                          <a:effectLst/>
                        </a:rPr>
                        <a:t>Osgoi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defnyddio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coegni</a:t>
                      </a:r>
                      <a:endParaRPr lang="en-GB" sz="1200" dirty="0">
                        <a:effectLst/>
                      </a:endParaRPr>
                    </a:p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>
                          <a:effectLst/>
                        </a:rPr>
                        <a:t>Dweud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beth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ydych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yn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feddwl</a:t>
                      </a:r>
                      <a:r>
                        <a:rPr lang="en-GB" sz="1200" dirty="0">
                          <a:effectLst/>
                        </a:rPr>
                        <a:t> a </a:t>
                      </a:r>
                      <a:r>
                        <a:rPr lang="en-GB" sz="1200" dirty="0" err="1">
                          <a:effectLst/>
                        </a:rPr>
                        <a:t>meddwl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beth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ydych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yn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ddweud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defnyddio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iaith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glir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gyfathrebu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yn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hytrach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na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dibynnu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ar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ddulliau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cyfathrebu</a:t>
                      </a:r>
                      <a:r>
                        <a:rPr lang="en-GB" sz="1200" dirty="0">
                          <a:effectLst/>
                        </a:rPr>
                        <a:t> di-</a:t>
                      </a:r>
                      <a:r>
                        <a:rPr lang="en-GB" sz="1200" dirty="0" err="1">
                          <a:effectLst/>
                        </a:rPr>
                        <a:t>lafar</a:t>
                      </a:r>
                      <a:endParaRPr lang="en-GB" sz="12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51520" y="0"/>
            <a:ext cx="851763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400" dirty="0" err="1">
                <a:solidFill>
                  <a:srgbClr val="FF0000"/>
                </a:solidFill>
                <a:latin typeface="Calibri" panose="020F0502020204030204" pitchFamily="34" charset="0"/>
              </a:rPr>
              <a:t>Cyfarfodydd</a:t>
            </a:r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</a:rPr>
              <a:t> ac </a:t>
            </a:r>
            <a:r>
              <a:rPr lang="en-GB" sz="2400" dirty="0" err="1">
                <a:solidFill>
                  <a:srgbClr val="FF0000"/>
                </a:solidFill>
                <a:latin typeface="Calibri" panose="020F0502020204030204" pitchFamily="34" charset="0"/>
              </a:rPr>
              <a:t>apwyntiadau</a:t>
            </a:r>
            <a:endParaRPr lang="en-GB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705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ainbow matcher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932092"/>
      </a:accent1>
      <a:accent2>
        <a:srgbClr val="D31F29"/>
      </a:accent2>
      <a:accent3>
        <a:srgbClr val="D5953C"/>
      </a:accent3>
      <a:accent4>
        <a:srgbClr val="D9D721"/>
      </a:accent4>
      <a:accent5>
        <a:srgbClr val="70A33E"/>
      </a:accent5>
      <a:accent6>
        <a:srgbClr val="1A61A2"/>
      </a:accent6>
      <a:hlink>
        <a:srgbClr val="1A61A2"/>
      </a:hlink>
      <a:folHlink>
        <a:srgbClr val="70A33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A652FBAE78D346A790DAA5308633FC" ma:contentTypeVersion="18" ma:contentTypeDescription="Create a new document." ma:contentTypeScope="" ma:versionID="5819e9c50b8f52ef2e4ca98df5cc387b">
  <xsd:schema xmlns:xsd="http://www.w3.org/2001/XMLSchema" xmlns:xs="http://www.w3.org/2001/XMLSchema" xmlns:p="http://schemas.microsoft.com/office/2006/metadata/properties" xmlns:ns2="4c4b4a05-e67f-41ba-841a-d2b86b8dea1a" xmlns:ns3="6c50f7f4-66d8-485e-84df-f704837f8ff2" targetNamespace="http://schemas.microsoft.com/office/2006/metadata/properties" ma:root="true" ma:fieldsID="0284f3d1af0ab482250e4302df903757" ns2:_="" ns3:_="">
    <xsd:import namespace="4c4b4a05-e67f-41ba-841a-d2b86b8dea1a"/>
    <xsd:import namespace="6c50f7f4-66d8-485e-84df-f704837f8f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_x0041_SD1" minOccurs="0"/>
                <xsd:element ref="ns2:_x0041_SD2" minOccurs="0"/>
                <xsd:element ref="ns2:ASD_x0020_3" minOccurs="0"/>
                <xsd:element ref="ns2:ASD_x0020_4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Statu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b4a05-e67f-41ba-841a-d2b86b8dea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_x0041_SD1" ma:index="10" nillable="true" ma:displayName="ASD1" ma:internalName="_x0041_SD1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don't know"/>
                    <xsd:enumeration value="delete"/>
                    <xsd:enumeration value="area or region doc"/>
                    <xsd:enumeration value="assessment and diagnosis children"/>
                    <xsd:enumeration value="autism bill"/>
                    <xsd:enumeration value="best practice"/>
                    <xsd:enumeration value="CMS"/>
                    <xsd:enumeration value="employment"/>
                    <xsd:enumeration value="finance"/>
                    <xsd:enumeration value="image"/>
                    <xsd:enumeration value="integrated autism service"/>
                    <xsd:enumeration value="LIN"/>
                    <xsd:enumeration value="NOMS"/>
                    <xsd:enumeration value="team docs"/>
                    <xsd:enumeration value="training/ presentation"/>
                    <xsd:enumeration value="translation"/>
                    <xsd:enumeration value="research"/>
                    <xsd:enumeration value="website"/>
                    <xsd:enumeration value="WG official docs"/>
                  </xsd:restriction>
                </xsd:simpleType>
              </xsd:element>
            </xsd:sequence>
          </xsd:extension>
        </xsd:complexContent>
      </xsd:complexType>
    </xsd:element>
    <xsd:element name="_x0041_SD2" ma:index="11" nillable="true" ma:displayName="ASD2" ma:description="area or health board" ma:internalName="_x0041_SD2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BMU HB"/>
                    <xsd:enumeration value="Aneurin Bevan"/>
                    <xsd:enumeration value="Anglesey"/>
                    <xsd:enumeration value="Betsi Cadwallader"/>
                    <xsd:enumeration value="Blaenau Gwent"/>
                    <xsd:enumeration value="Bridgend"/>
                    <xsd:enumeration value="Caerphilly"/>
                    <xsd:enumeration value="Cardiff"/>
                    <xsd:enumeration value="Cardiff Vale HB"/>
                    <xsd:enumeration value="Carms"/>
                    <xsd:enumeration value="Ceredigion"/>
                    <xsd:enumeration value="Conwy"/>
                    <xsd:enumeration value="Cwm Taf"/>
                    <xsd:enumeration value="Denbighshire"/>
                    <xsd:enumeration value="Flintshire"/>
                    <xsd:enumeration value="Gwynedd"/>
                    <xsd:enumeration value="Hywel Dda"/>
                    <xsd:enumeration value="Merthyr"/>
                    <xsd:enumeration value="Monmouthshire"/>
                    <xsd:enumeration value="Newport"/>
                    <xsd:enumeration value="NPT"/>
                    <xsd:enumeration value="Pembs"/>
                    <xsd:enumeration value="Powys"/>
                    <xsd:enumeration value="Powys HB"/>
                    <xsd:enumeration value="RCT"/>
                    <xsd:enumeration value="Swansea"/>
                    <xsd:enumeration value="Torfaen"/>
                    <xsd:enumeration value="VoG"/>
                    <xsd:enumeration value="WG"/>
                    <xsd:enumeration value="WLGA"/>
                    <xsd:enumeration value="Wrexham"/>
                  </xsd:restriction>
                </xsd:simpleType>
              </xsd:element>
            </xsd:sequence>
          </xsd:extension>
        </xsd:complexContent>
      </xsd:complexType>
    </xsd:element>
    <xsd:element name="ASD_x0020_3" ma:index="12" nillable="true" ma:displayName="ASD 3" ma:description="schemes and web areas" ma:internalName="ASD_x0020_3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SD aware"/>
                    <xsd:enumeration value="can you see me"/>
                    <xsd:enumeration value="Clinician toolkit ADHD child"/>
                    <xsd:enumeration value="Clinician toolkit ASD adult"/>
                    <xsd:enumeration value="Clinician toolkit ASD child"/>
                    <xsd:enumeration value="CMS"/>
                    <xsd:enumeration value="emergency services"/>
                    <xsd:enumeration value="further education"/>
                    <xsd:enumeration value="growing with autism"/>
                    <xsd:enumeration value="health and social care"/>
                    <xsd:enumeration value="housing"/>
                    <xsd:enumeration value="IAS"/>
                    <xsd:enumeration value="LA pages"/>
                    <xsd:enumeration value="learning with autism"/>
                    <xsd:enumeration value="leisure"/>
                    <xsd:enumeration value="living with autism"/>
                    <xsd:enumeration value="Mental Health"/>
                    <xsd:enumeration value="Practitioner toolkit ADHD adult"/>
                    <xsd:enumeration value="Practitioner toolkit ASD Adult"/>
                    <xsd:enumeration value="Practitioner toolkit ASD child"/>
                    <xsd:enumeration value="secure area"/>
                    <xsd:enumeration value="service directory"/>
                    <xsd:enumeration value="Strategy area"/>
                    <xsd:enumeration value="training directory"/>
                    <xsd:enumeration value="working with autism"/>
                  </xsd:restriction>
                </xsd:simpleType>
              </xsd:element>
            </xsd:sequence>
          </xsd:extension>
        </xsd:complexContent>
      </xsd:complexType>
    </xsd:element>
    <xsd:element name="ASD_x0020_4" ma:index="13" nillable="true" ma:displayName="ASD 4" ma:description="IAS sub categories" ma:internalName="ASD_x0020_4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data collection"/>
                    <xsd:enumeration value="ISPs"/>
                    <xsd:enumeration value="newsletters"/>
                    <xsd:enumeration value="presentations"/>
                    <xsd:enumeration value="reporting"/>
                    <xsd:enumeration value="template documents"/>
                  </xsd:restriction>
                </xsd:simpleType>
              </xsd:element>
            </xsd:sequence>
          </xsd:extension>
        </xsd:complexContent>
      </xsd:complex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Status" ma:index="18" nillable="true" ma:displayName="ASD 5" ma:format="Dropdown" ma:internalName="Status">
      <xsd:simpleType>
        <xsd:restriction base="dms:Choice">
          <xsd:enumeration value="Draft"/>
          <xsd:enumeration value="Final"/>
        </xsd:restriction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4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0f7f4-66d8-485e-84df-f704837f8ff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SD_x0020_4 xmlns="4c4b4a05-e67f-41ba-841a-d2b86b8dea1a"/>
    <ASD_x0020_3 xmlns="4c4b4a05-e67f-41ba-841a-d2b86b8dea1a"/>
    <_x0041_SD1 xmlns="4c4b4a05-e67f-41ba-841a-d2b86b8dea1a"/>
    <_x0041_SD2 xmlns="4c4b4a05-e67f-41ba-841a-d2b86b8dea1a"/>
    <Status xmlns="4c4b4a05-e67f-41ba-841a-d2b86b8dea1a" xsi:nil="true"/>
    <SharedWithUsers xmlns="6c50f7f4-66d8-485e-84df-f704837f8ff2">
      <UserInfo>
        <DisplayName>Frances Rees</DisplayName>
        <AccountId>304</AccountId>
        <AccountType/>
      </UserInfo>
      <UserInfo>
        <DisplayName>Tracy Hinton</DisplayName>
        <AccountId>54</AccountId>
        <AccountType/>
      </UserInfo>
      <UserInfo>
        <DisplayName>Sioned Thomas</DisplayName>
        <AccountId>303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9A3621C4-910F-42C2-AD94-5C2675134C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4b4a05-e67f-41ba-841a-d2b86b8dea1a"/>
    <ds:schemaRef ds:uri="6c50f7f4-66d8-485e-84df-f704837f8f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A7AE1E-F3D5-4A95-90A9-DE81DFAD938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4c4b4a05-e67f-41ba-841a-d2b86b8dea1a"/>
    <ds:schemaRef ds:uri="http://purl.org/dc/elements/1.1/"/>
    <ds:schemaRef ds:uri="http://schemas.microsoft.com/office/2006/metadata/properties"/>
    <ds:schemaRef ds:uri="6c50f7f4-66d8-485e-84df-f704837f8ff2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6E27D77-EAA7-49DF-A1AB-349876E189E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F16DAA6-92C5-41D9-98C6-92B4A0CAE3E8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12918</TotalTime>
  <Words>2966</Words>
  <Application>Microsoft Office PowerPoint</Application>
  <PresentationFormat>On-screen Show (4:3)</PresentationFormat>
  <Paragraphs>253</Paragraphs>
  <Slides>18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Cynorthwyo pobl awtistig i gael swyddi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Materion gwaith penodol i’w hystyried ar gyfer pobl awtistig</vt:lpstr>
      <vt:lpstr>Diffinio hanfodion a dewisiadau cyflogaeth</vt:lpstr>
      <vt:lpstr>Chwilio am swydd</vt:lpstr>
      <vt:lpstr>Gwneud cais am swyddi</vt:lpstr>
      <vt:lpstr>Cyfweliadau swyddi</vt:lpstr>
      <vt:lpstr>Cyfweliadau swyddi - parhad…….</vt:lpstr>
      <vt:lpstr>Yn olaf…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johanna</dc:creator>
  <cp:lastModifiedBy>Tracy</cp:lastModifiedBy>
  <cp:revision>605</cp:revision>
  <cp:lastPrinted>2019-07-25T09:10:07Z</cp:lastPrinted>
  <dcterms:created xsi:type="dcterms:W3CDTF">2015-01-12T09:34:45Z</dcterms:created>
  <dcterms:modified xsi:type="dcterms:W3CDTF">2020-09-25T15:58:23Z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0x0101007DA652FBAE78D346A790DAA5308633FC</vt:lpwstr>
  </property>
  <property fmtid="{D5CDD505-2E9C-101B-9397-08002B2CF9AE}" pid="3" name="NXPowerLiteLastOptimized">
    <vt:lpwstr>1357233</vt:lpwstr>
  </property>
  <property fmtid="{D5CDD505-2E9C-101B-9397-08002B2CF9AE}" pid="4" name="NXPowerLiteSettings">
    <vt:lpwstr>C7000400038000</vt:lpwstr>
  </property>
  <property fmtid="{D5CDD505-2E9C-101B-9397-08002B2CF9AE}" pid="5" name="NXPowerLiteVersion">
    <vt:lpwstr>S8.2.3</vt:lpwstr>
  </property>
  <property fmtid="{D5CDD505-2E9C-101B-9397-08002B2CF9AE}" pid="6" name="SW-DOC-ID">
    <vt:lpwstr>cdabe2d513264b3bb75027232c76cf5e</vt:lpwstr>
  </property>
  <property fmtid="{D5CDD505-2E9C-101B-9397-08002B2CF9AE}" pid="7" name="SW-CLASSIFICATION-ID">
    <vt:lpwstr>OfficialLabel</vt:lpwstr>
  </property>
  <property fmtid="{D5CDD505-2E9C-101B-9397-08002B2CF9AE}" pid="8" name="SW-CLASSIFIED-BY">
    <vt:lpwstr>fiona.williams@conwy.gov.uk</vt:lpwstr>
  </property>
  <property fmtid="{D5CDD505-2E9C-101B-9397-08002B2CF9AE}" pid="9" name="SW-CLASSIFICATION-DATE">
    <vt:lpwstr>2020-08-24T08:46:39.5461293Z</vt:lpwstr>
  </property>
  <property fmtid="{D5CDD505-2E9C-101B-9397-08002B2CF9AE}" pid="10" name="SW-META-DATA">
    <vt:lpwstr>!!!EGSTAMP:6153e670-182e-4ac4-86db-6bc520f0a05b:OfficialLabel;S=0;DESCRIPTION=Non-Sensitive!!!</vt:lpwstr>
  </property>
  <property fmtid="{D5CDD505-2E9C-101B-9397-08002B2CF9AE}" pid="11" name="SW-CLASSIFY-HEADER">
    <vt:lpwstr/>
  </property>
  <property fmtid="{D5CDD505-2E9C-101B-9397-08002B2CF9AE}" pid="12" name="SW-CLASSIFY-FOOTER">
    <vt:lpwstr/>
  </property>
  <property fmtid="{D5CDD505-2E9C-101B-9397-08002B2CF9AE}" pid="13" name="SW-CLASSIFY-WATERMARK">
    <vt:lpwstr/>
  </property>
</Properties>
</file>