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345" r:id="rId3"/>
    <p:sldId id="511" r:id="rId4"/>
    <p:sldId id="512" r:id="rId5"/>
    <p:sldId id="330" r:id="rId6"/>
    <p:sldId id="504" r:id="rId7"/>
    <p:sldId id="392" r:id="rId8"/>
    <p:sldId id="515" r:id="rId9"/>
    <p:sldId id="514" r:id="rId10"/>
    <p:sldId id="517" r:id="rId11"/>
    <p:sldId id="505" r:id="rId12"/>
    <p:sldId id="518" r:id="rId13"/>
    <p:sldId id="519" r:id="rId14"/>
    <p:sldId id="284" r:id="rId15"/>
    <p:sldId id="503" r:id="rId16"/>
    <p:sldId id="341" r:id="rId17"/>
    <p:sldId id="5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4315F-BAAD-4D99-BACC-2F9D7067C907}" v="16" dt="2020-12-02T15:38:02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713" autoAdjust="0"/>
    <p:restoredTop sz="96357" autoAdjust="0"/>
  </p:normalViewPr>
  <p:slideViewPr>
    <p:cSldViewPr>
      <p:cViewPr varScale="1">
        <p:scale>
          <a:sx n="81" d="100"/>
          <a:sy n="81" d="100"/>
        </p:scale>
        <p:origin x="1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3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phenbeyer\Downloads\Employers%20feedback%2027.11.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Employer</a:t>
            </a:r>
            <a:r>
              <a:rPr lang="en-GB" baseline="0" dirty="0"/>
              <a:t> satisfaction with key areas of work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Satisfaction!$J$7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Satisfaction!$J$8:$J$15</c:f>
              <c:numCache>
                <c:formatCode>###0.0</c:formatCode>
                <c:ptCount val="8"/>
                <c:pt idx="0">
                  <c:v>194</c:v>
                </c:pt>
                <c:pt idx="1">
                  <c:v>150</c:v>
                </c:pt>
                <c:pt idx="2" formatCode="###0">
                  <c:v>173</c:v>
                </c:pt>
                <c:pt idx="3" formatCode="###0">
                  <c:v>265</c:v>
                </c:pt>
                <c:pt idx="4" formatCode="###0">
                  <c:v>285</c:v>
                </c:pt>
                <c:pt idx="5" formatCode="###0">
                  <c:v>146</c:v>
                </c:pt>
                <c:pt idx="6" formatCode="###0">
                  <c:v>151</c:v>
                </c:pt>
                <c:pt idx="7" formatCode="###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E-E849-82FC-04C9A8647E24}"/>
            </c:ext>
          </c:extLst>
        </c:ser>
        <c:ser>
          <c:idx val="1"/>
          <c:order val="1"/>
          <c:tx>
            <c:strRef>
              <c:f>Satisfaction!$K$7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Satisfaction!$K$8:$K$15</c:f>
              <c:numCache>
                <c:formatCode>###0</c:formatCode>
                <c:ptCount val="8"/>
                <c:pt idx="0" formatCode="###0.0">
                  <c:v>174</c:v>
                </c:pt>
                <c:pt idx="1">
                  <c:v>193</c:v>
                </c:pt>
                <c:pt idx="2">
                  <c:v>167</c:v>
                </c:pt>
                <c:pt idx="3">
                  <c:v>99</c:v>
                </c:pt>
                <c:pt idx="4">
                  <c:v>84</c:v>
                </c:pt>
                <c:pt idx="5">
                  <c:v>168</c:v>
                </c:pt>
                <c:pt idx="6">
                  <c:v>181</c:v>
                </c:pt>
                <c:pt idx="7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E-E849-82FC-04C9A8647E24}"/>
            </c:ext>
          </c:extLst>
        </c:ser>
        <c:ser>
          <c:idx val="2"/>
          <c:order val="2"/>
          <c:tx>
            <c:strRef>
              <c:f>Satisfaction!$L$7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Satisfaction!$L$8:$L$15</c:f>
              <c:numCache>
                <c:formatCode>###0</c:formatCode>
                <c:ptCount val="8"/>
                <c:pt idx="0" formatCode="###0.0">
                  <c:v>19</c:v>
                </c:pt>
                <c:pt idx="1">
                  <c:v>43</c:v>
                </c:pt>
                <c:pt idx="2">
                  <c:v>31</c:v>
                </c:pt>
                <c:pt idx="3">
                  <c:v>14</c:v>
                </c:pt>
                <c:pt idx="4">
                  <c:v>14</c:v>
                </c:pt>
                <c:pt idx="5">
                  <c:v>65</c:v>
                </c:pt>
                <c:pt idx="6">
                  <c:v>46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5E-E849-82FC-04C9A8647E24}"/>
            </c:ext>
          </c:extLst>
        </c:ser>
        <c:ser>
          <c:idx val="3"/>
          <c:order val="3"/>
          <c:tx>
            <c:strRef>
              <c:f>Satisfaction!$M$7</c:f>
              <c:strCache>
                <c:ptCount val="1"/>
                <c:pt idx="0">
                  <c:v>Disatisfied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Satisfaction!$M$8:$M$15</c:f>
              <c:numCache>
                <c:formatCode>###0</c:formatCode>
                <c:ptCount val="8"/>
                <c:pt idx="0">
                  <c:v>2</c:v>
                </c:pt>
                <c:pt idx="1">
                  <c:v>4</c:v>
                </c:pt>
                <c:pt idx="2">
                  <c:v>14</c:v>
                </c:pt>
                <c:pt idx="3">
                  <c:v>11</c:v>
                </c:pt>
                <c:pt idx="4">
                  <c:v>5</c:v>
                </c:pt>
                <c:pt idx="5">
                  <c:v>9</c:v>
                </c:pt>
                <c:pt idx="6">
                  <c:v>9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5E-E849-82FC-04C9A8647E24}"/>
            </c:ext>
          </c:extLst>
        </c:ser>
        <c:ser>
          <c:idx val="4"/>
          <c:order val="4"/>
          <c:tx>
            <c:strRef>
              <c:f>Satisfaction!$N$7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Satisfaction!$I$8:$I$15</c:f>
              <c:strCache>
                <c:ptCount val="8"/>
                <c:pt idx="0">
                  <c:v>Following safety rules</c:v>
                </c:pt>
                <c:pt idx="1">
                  <c:v>Working skills </c:v>
                </c:pt>
                <c:pt idx="2">
                  <c:v>Follow given instruction</c:v>
                </c:pt>
                <c:pt idx="3">
                  <c:v>Attendance record</c:v>
                </c:pt>
                <c:pt idx="4">
                  <c:v>Punctuality</c:v>
                </c:pt>
                <c:pt idx="5">
                  <c:v>Quantity of work</c:v>
                </c:pt>
                <c:pt idx="6">
                  <c:v>Quality of work</c:v>
                </c:pt>
                <c:pt idx="7">
                  <c:v>  Initiative</c:v>
                </c:pt>
              </c:strCache>
            </c:strRef>
          </c:cat>
          <c:val>
            <c:numRef>
              <c:f>Satisfaction!$N$8:$N$15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 formatCode="###0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###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5E-E849-82FC-04C9A8647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0377487"/>
        <c:axId val="1280379167"/>
      </c:barChart>
      <c:catAx>
        <c:axId val="1280377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379167"/>
        <c:crosses val="autoZero"/>
        <c:auto val="1"/>
        <c:lblAlgn val="ctr"/>
        <c:lblOffset val="100"/>
        <c:noMultiLvlLbl val="0"/>
      </c:catAx>
      <c:valAx>
        <c:axId val="1280379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Employers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37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E711A-43BA-574D-B644-8CF882FE3AF3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FAC2B-60B2-6344-8478-EEE2C57E3D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7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4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5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6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12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0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16" charset="0"/>
              <a:ea typeface="Arial" pitchFamily="-116" charset="0"/>
              <a:cs typeface="Arial" pitchFamily="-116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A870F-9007-49A0-9190-25AC0C7D5F94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4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DAFBA-789D-3046-84DB-857FBEDF70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4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1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1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86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CF1CB-93FD-034E-8EE7-4361B632F153}" type="slidenum">
              <a:rPr lang="en-GB" altLang="x-none"/>
              <a:pPr/>
              <a:t>7</a:t>
            </a:fld>
            <a:endParaRPr lang="en-GB" altLang="x-none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114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73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AC2B-60B2-6344-8478-EEE2C57E3D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C0BE4A-5BF4-49DC-B647-26FCDFA40FA3}" type="datetimeFigureOut">
              <a:rPr lang="en-GB" smtClean="0"/>
              <a:t>03/12/2020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526B42F-3D12-4DB0-8ED1-147A347A25B6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en.wikipedia.org/wiki/COVID-19_pandemic_in_Ghan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2C@cardiff.ac.uk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mailto:Beyer@cardiff.ac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2.png"/><Relationship Id="rId4" Type="http://schemas.openxmlformats.org/officeDocument/2006/relationships/image" Target="../media/image10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684" y="1338432"/>
            <a:ext cx="7848600" cy="1927225"/>
          </a:xfrm>
        </p:spPr>
        <p:txBody>
          <a:bodyPr/>
          <a:lstStyle/>
          <a:p>
            <a:br>
              <a:rPr lang="en-GB" sz="3200" dirty="0"/>
            </a:br>
            <a:r>
              <a:rPr lang="en-GB" sz="3600" dirty="0"/>
              <a:t>Supported employment in wales: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684" y="3930963"/>
            <a:ext cx="7860958" cy="2588096"/>
          </a:xfrm>
        </p:spPr>
        <p:txBody>
          <a:bodyPr>
            <a:normAutofit/>
          </a:bodyPr>
          <a:lstStyle/>
          <a:p>
            <a:pPr algn="ctr"/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2000" dirty="0"/>
              <a:t>Dr. Elisa Vigna &amp; Dr. Stephen Beyer</a:t>
            </a:r>
          </a:p>
          <a:p>
            <a:r>
              <a:rPr lang="en-GB" sz="2000" i="1" dirty="0"/>
              <a:t>National Centre for Mental Health</a:t>
            </a:r>
          </a:p>
          <a:p>
            <a:r>
              <a:rPr lang="en-GB" sz="2000" i="1" dirty="0"/>
              <a:t>Cardiff University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30" y="438395"/>
            <a:ext cx="1158341" cy="1118398"/>
          </a:xfrm>
          <a:prstGeom prst="rect">
            <a:avLst/>
          </a:prstGeom>
        </p:spPr>
      </p:pic>
      <p:pic>
        <p:nvPicPr>
          <p:cNvPr id="10" name="Picture 9" descr="Macintosh HD:Users:stephenbeyer:Library:Containers:com.apple.mail:Data:Library:Mail Downloads:45DC2E77-3973-4984-904B-58581E836064:ncmh-2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4" y="686715"/>
            <a:ext cx="1800200" cy="71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F719E-2268-8544-B87D-7D34C767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73097"/>
            <a:ext cx="657359" cy="9012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A7060D-99AD-4F50-AE74-9FEE6BF3E8E9}"/>
              </a:ext>
            </a:extLst>
          </p:cNvPr>
          <p:cNvSpPr txBox="1"/>
          <p:nvPr/>
        </p:nvSpPr>
        <p:spPr>
          <a:xfrm>
            <a:off x="436481" y="3592343"/>
            <a:ext cx="7680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sz="3200" b="0" i="0" u="none" strike="noStrike" kern="1200" cap="all" spc="-10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emerging issues in challenging </a:t>
            </a:r>
          </a:p>
          <a:p>
            <a:r>
              <a:rPr kumimoji="0" lang="en-GB" sz="3200" b="0" i="0" u="none" strike="noStrike" kern="1200" cap="all" spc="-10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times for supported employment</a:t>
            </a:r>
          </a:p>
          <a:p>
            <a:r>
              <a:rPr kumimoji="0" lang="en-GB" sz="3200" b="0" i="0" u="none" strike="noStrike" kern="1200" cap="all" spc="-10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providers and employers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111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FB2BA2-B032-FD41-B3DD-93AF9870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COVID-19 issues for employers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1134D-B9A9-D34C-A2B0-599F9AAF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Survival! </a:t>
            </a:r>
          </a:p>
          <a:p>
            <a:pPr lvl="1"/>
            <a:r>
              <a:rPr lang="en-GB" dirty="0"/>
              <a:t>Particularly in certain Sectors</a:t>
            </a:r>
          </a:p>
          <a:p>
            <a:r>
              <a:rPr lang="en-GB" dirty="0"/>
              <a:t>Uncertainty</a:t>
            </a:r>
          </a:p>
          <a:p>
            <a:pPr lvl="1"/>
            <a:r>
              <a:rPr lang="en-GB" dirty="0"/>
              <a:t>Close downs, market for goods, Brexit if exporting or importing</a:t>
            </a:r>
          </a:p>
          <a:p>
            <a:r>
              <a:rPr lang="en-GB" dirty="0"/>
              <a:t>If survive doing more with same staff and not recruiting</a:t>
            </a:r>
          </a:p>
          <a:p>
            <a:r>
              <a:rPr lang="en-GB" dirty="0"/>
              <a:t>Recruitment decision even more important now</a:t>
            </a:r>
          </a:p>
          <a:p>
            <a:r>
              <a:rPr lang="en-GB" dirty="0"/>
              <a:t>Shift to home working</a:t>
            </a:r>
          </a:p>
          <a:p>
            <a:r>
              <a:rPr lang="en-GB" dirty="0"/>
              <a:t>Dealing with Furlough</a:t>
            </a:r>
          </a:p>
          <a:p>
            <a:pPr lvl="1"/>
            <a:r>
              <a:rPr lang="en-GB" dirty="0"/>
              <a:t>Staff disengagement and  re-engagement over lockdowns for employers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D1809-1AAA-3F47-8FA4-915820747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26" y="6136081"/>
            <a:ext cx="482560" cy="661574"/>
          </a:xfrm>
          <a:prstGeom prst="rect">
            <a:avLst/>
          </a:prstGeom>
        </p:spPr>
      </p:pic>
      <p:pic>
        <p:nvPicPr>
          <p:cNvPr id="8" name="Picture 7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5A034DE9-5B0B-1C4E-AC32-0A0BF627F0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492850"/>
            <a:ext cx="855561" cy="3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630B60-2F76-D642-AB00-810F79F60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75622E8-C7B3-4ED6-A2D1-DCAF74CE78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46290" y="1412776"/>
            <a:ext cx="1146190" cy="11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4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C521-5E10-6E42-9E2D-F111B9AC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 to Change: </a:t>
            </a:r>
            <a:r>
              <a:rPr lang="en-GB" dirty="0"/>
              <a:t>Why employ people with a Learning Disability or Autism?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DC289-67C0-3445-BA58-0D22E54F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8" y="2450120"/>
            <a:ext cx="2202523" cy="3454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7EF59-5D1B-DE45-ACBB-02F33533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26380"/>
            <a:ext cx="3199254" cy="2401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FE005-0F45-E045-81B5-7F3BEDFE7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17" y="1772790"/>
            <a:ext cx="3210533" cy="24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0642C8-DCA9-E740-BAE9-709F7CF9E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88" y="2469914"/>
            <a:ext cx="2576361" cy="3435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09C08-DCE7-154D-9F99-D5556DB25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010" y="1030687"/>
            <a:ext cx="917790" cy="1258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F79C2-4DC0-4F45-91AA-03F0E4501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  <p:pic>
        <p:nvPicPr>
          <p:cNvPr id="13" name="Picture 12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2E964A0B-33D3-294D-B538-5137667684A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39" y="6471074"/>
            <a:ext cx="855561" cy="386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94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E6F9-E153-314F-931E-742C3D0D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47E082-DE09-3A46-917A-6B6FF197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28937"/>
            <a:ext cx="8229600" cy="6000126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Supported Employment offers: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/>
              <a:t>Pre-sifted recruitment with job match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/>
              <a:t>Not over-qualified who move 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/>
              <a:t>Support at every stage</a:t>
            </a:r>
          </a:p>
          <a:p>
            <a:r>
              <a:rPr lang="en-GB" sz="2600" dirty="0"/>
              <a:t>High levels of loyalty from recruits</a:t>
            </a:r>
          </a:p>
          <a:p>
            <a:r>
              <a:rPr lang="en-GB" sz="2600" dirty="0"/>
              <a:t>Good staff performance rates</a:t>
            </a:r>
          </a:p>
          <a:p>
            <a:r>
              <a:rPr lang="en-GB" sz="2600" dirty="0"/>
              <a:t>Help to access other incentive schemes (ELITE a Kickstart gateway provider)...</a:t>
            </a:r>
          </a:p>
          <a:p>
            <a:r>
              <a:rPr lang="en-GB" sz="2600" dirty="0"/>
              <a:t>Employer Development Grants in Wales</a:t>
            </a:r>
          </a:p>
          <a:p>
            <a:r>
              <a:rPr lang="en-GB" sz="2600" dirty="0"/>
              <a:t>Additional services from Supported Employment Agencies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/>
              <a:t>Diversity awareness, advice on diversity training,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/>
              <a:t>Support for Autism Aware course, Disability Confident status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6"/>
                </a:solidFill>
              </a:rPr>
              <a:t>”We do not expect preferential treatment, just fair access to the jobs that are there."</a:t>
            </a:r>
            <a:endParaRPr lang="en-GB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8E58A-832C-4A12-BB6E-FED50F4F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837"/>
            <a:ext cx="9132600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52C30-80A8-420A-9918-4D9BAA9B5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33400"/>
            <a:ext cx="1201068" cy="16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DE09-1D5C-D64B-A35E-B95D85F1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9DB5-A6D4-FA40-9CA9-8C4B87A8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This is the experience of E2C and leading supported employment programmes</a:t>
            </a:r>
          </a:p>
          <a:p>
            <a:r>
              <a:rPr lang="en-GB" sz="2800" dirty="0"/>
              <a:t>Does this resonate with you as employers and service providers?</a:t>
            </a:r>
          </a:p>
          <a:p>
            <a:pPr lvl="1"/>
            <a:r>
              <a:rPr lang="en-GB" sz="2400" dirty="0"/>
              <a:t>Are the right issues highlighted?</a:t>
            </a:r>
          </a:p>
          <a:p>
            <a:pPr lvl="1"/>
            <a:r>
              <a:rPr lang="en-GB" sz="2400" dirty="0"/>
              <a:t>Do you face different issues?</a:t>
            </a:r>
          </a:p>
          <a:p>
            <a:pPr lvl="1"/>
            <a:r>
              <a:rPr lang="en-GB" sz="2400" dirty="0"/>
              <a:t>Do you have experience of employing people with disabilities? </a:t>
            </a:r>
          </a:p>
          <a:p>
            <a:pPr lvl="1"/>
            <a:r>
              <a:rPr lang="en-GB" sz="2400" dirty="0"/>
              <a:t>What help would you require to employ people?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576A1-EF9D-448D-9F18-19086E0E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837"/>
            <a:ext cx="913260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42" y="548680"/>
            <a:ext cx="8712968" cy="5878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Dr. Elisa Vigna </a:t>
            </a:r>
          </a:p>
          <a:p>
            <a:pPr marL="0" indent="0" algn="ctr">
              <a:buNone/>
            </a:pPr>
            <a:r>
              <a:rPr lang="en-US" sz="2200" b="1" dirty="0"/>
              <a:t>&amp;</a:t>
            </a:r>
          </a:p>
          <a:p>
            <a:pPr marL="0" indent="0" algn="ctr">
              <a:buNone/>
            </a:pPr>
            <a:r>
              <a:rPr lang="en-US" sz="2200" b="1" dirty="0"/>
              <a:t>Andrea Meek and Dr Stephen Beyer</a:t>
            </a:r>
            <a:endParaRPr lang="en-US" b="1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C00000"/>
                </a:solidFill>
              </a:rPr>
              <a:t>National Centre for Mental Health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200" dirty="0"/>
              <a:t>Cardiff University</a:t>
            </a:r>
          </a:p>
          <a:p>
            <a:pPr marL="0" indent="0" algn="ctr">
              <a:buNone/>
            </a:pPr>
            <a:r>
              <a:rPr lang="en-US" sz="2200" dirty="0"/>
              <a:t>Hadyn Ellis Building</a:t>
            </a:r>
          </a:p>
          <a:p>
            <a:pPr marL="0" indent="0" algn="ctr">
              <a:buNone/>
            </a:pPr>
            <a:r>
              <a:rPr lang="en-US" sz="2200" dirty="0"/>
              <a:t>Maindy Road</a:t>
            </a:r>
          </a:p>
          <a:p>
            <a:pPr marL="0" indent="0" algn="ctr">
              <a:buNone/>
            </a:pPr>
            <a:r>
              <a:rPr lang="en-US" sz="2200" dirty="0"/>
              <a:t>Cathays</a:t>
            </a:r>
          </a:p>
          <a:p>
            <a:pPr marL="0" indent="0" algn="ctr">
              <a:buNone/>
            </a:pPr>
            <a:r>
              <a:rPr lang="en-US" sz="2200" dirty="0"/>
              <a:t>Cardiff</a:t>
            </a:r>
          </a:p>
          <a:p>
            <a:pPr marL="0" indent="0" algn="ctr">
              <a:buNone/>
            </a:pPr>
            <a:r>
              <a:rPr lang="fr-FR" sz="2200" dirty="0"/>
              <a:t>CF24 4HQ</a:t>
            </a:r>
          </a:p>
          <a:p>
            <a:pPr marL="0" indent="0" algn="ctr">
              <a:buNone/>
            </a:pPr>
            <a:r>
              <a:rPr lang="sk-SK" sz="2200" dirty="0"/>
              <a:t> </a:t>
            </a:r>
          </a:p>
          <a:p>
            <a:pPr marL="0" indent="0" algn="ctr">
              <a:buNone/>
            </a:pPr>
            <a:r>
              <a:rPr lang="is-IS" sz="2200" dirty="0"/>
              <a:t>Tel: +44(0)29 22510774</a:t>
            </a:r>
          </a:p>
          <a:p>
            <a:pPr marL="0" indent="0" algn="ctr">
              <a:buNone/>
            </a:pPr>
            <a:r>
              <a:rPr lang="en-US" sz="2200" dirty="0"/>
              <a:t>Email: </a:t>
            </a:r>
            <a:r>
              <a:rPr lang="en-US" sz="2200" dirty="0">
                <a:hlinkClick r:id="rId3"/>
              </a:rPr>
              <a:t>E2C@cardiff.ac.uk</a:t>
            </a: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u="sng" dirty="0">
              <a:hlinkClick r:id="rId4"/>
            </a:endParaRPr>
          </a:p>
          <a:p>
            <a:pPr marL="0" indent="0" algn="ctr">
              <a:buNone/>
            </a:pPr>
            <a:endParaRPr lang="en-US" u="sng" dirty="0">
              <a:solidFill>
                <a:srgbClr val="FF0000"/>
              </a:solidFill>
              <a:hlinkClick r:id="rId4"/>
            </a:endParaRPr>
          </a:p>
        </p:txBody>
      </p:sp>
      <p:pic>
        <p:nvPicPr>
          <p:cNvPr id="8" name="Picture 7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EB4A4D2A-2F42-4645-92B0-67C6A3813F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6427304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5864E-58DE-E64E-A746-70C93A9B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163" y="6176661"/>
            <a:ext cx="712535" cy="687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4A451-317A-8D4C-8469-7AB29B0C5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865" y="6153770"/>
            <a:ext cx="482560" cy="6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5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3886200"/>
          </a:xfrm>
        </p:spPr>
        <p:txBody>
          <a:bodyPr/>
          <a:lstStyle/>
          <a:p>
            <a:pPr>
              <a:buFont typeface="Wingdings" pitchFamily="-116" charset="2"/>
              <a:buNone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>
              <a:buFont typeface="Wingdings" pitchFamily="-116" charset="2"/>
              <a:buNone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Thanks to the Engage to Change Consortium for employment photographs, Learning Disability Wales for Inclusion photographs</a:t>
            </a:r>
            <a:endParaRPr lang="en-US" sz="1600" i="1" dirty="0"/>
          </a:p>
          <a:p>
            <a:pPr eaLnBrk="1" hangingPunct="1">
              <a:lnSpc>
                <a:spcPct val="90000"/>
              </a:lnSpc>
            </a:pPr>
            <a:endParaRPr lang="en-US" sz="1600" dirty="0"/>
          </a:p>
          <a:p>
            <a:pPr algn="just" eaLnBrk="1" hangingPunct="1">
              <a:lnSpc>
                <a:spcPct val="90000"/>
              </a:lnSpc>
            </a:pPr>
            <a:endParaRPr lang="en-US" sz="1600" dirty="0"/>
          </a:p>
          <a:p>
            <a:pPr algn="just" eaLnBrk="1" hangingPunct="1">
              <a:lnSpc>
                <a:spcPct val="90000"/>
              </a:lnSpc>
            </a:pPr>
            <a:endParaRPr lang="en-US" sz="600" dirty="0">
              <a:solidFill>
                <a:srgbClr val="000000"/>
              </a:solidFill>
              <a:latin typeface="Times New Roman" pitchFamily="-116" charset="0"/>
            </a:endParaRPr>
          </a:p>
        </p:txBody>
      </p:sp>
      <p:pic>
        <p:nvPicPr>
          <p:cNvPr id="4" name="Picture 3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4EAE9748-DA8B-DB45-9779-4F919DD993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6427304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CD687-C4A5-AD47-8FFA-E4715E4AC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163" y="6176661"/>
            <a:ext cx="712535" cy="687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49D17-0B46-8140-A912-5AF1B398B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833" y="6148465"/>
            <a:ext cx="482560" cy="6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3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C6A512-7B2B-6148-B5EC-2D02CB43CBF1}"/>
              </a:ext>
            </a:extLst>
          </p:cNvPr>
          <p:cNvSpPr/>
          <p:nvPr/>
        </p:nvSpPr>
        <p:spPr>
          <a:xfrm>
            <a:off x="457200" y="15240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1. McFarlin, D.B., Song, J. and Sonntag, M. (1991). Integrating the disabled into the work force: A survey of Fortune 500 company attitudes and practices. </a:t>
            </a:r>
            <a:r>
              <a:rPr lang="en-GB" i="1" dirty="0"/>
              <a:t>Employee Responsibilities and Rights Journal</a:t>
            </a:r>
            <a:r>
              <a:rPr lang="en-GB" dirty="0"/>
              <a:t>, 4, 2, 107-123.</a:t>
            </a:r>
          </a:p>
          <a:p>
            <a:r>
              <a:rPr lang="en-GB" dirty="0"/>
              <a:t>2. Kregel, J. and Tomiyasu, Y. (1994). Employers' attitudes toward workers with disabilities: Effect of the Americans with Disabilities Act. </a:t>
            </a:r>
            <a:r>
              <a:rPr lang="en-GB" i="1" dirty="0"/>
              <a:t>Journal of Vocational Rehabilitation</a:t>
            </a:r>
            <a:r>
              <a:rPr lang="en-GB" dirty="0"/>
              <a:t>, 4, 165-173.</a:t>
            </a:r>
          </a:p>
          <a:p>
            <a:r>
              <a:rPr lang="en-GB" dirty="0"/>
              <a:t>3. Kregel, J., Unger, D. (1993). Employer perceptions of the work potential of individuals with disabilities: An illustration from supported employment. Journal of </a:t>
            </a:r>
            <a:r>
              <a:rPr lang="en-GB" i="1" dirty="0"/>
              <a:t>Vocational Rehabilitation</a:t>
            </a:r>
            <a:r>
              <a:rPr lang="en-GB" dirty="0"/>
              <a:t>, 3, 4, 17-25.</a:t>
            </a:r>
          </a:p>
          <a:p>
            <a:r>
              <a:rPr lang="en-GB" dirty="0"/>
              <a:t>4. Kregel, J., Parent, W. and West, M. (1994). The impact of behavioral deficits on employment retention: An illustration from supported employment. </a:t>
            </a:r>
            <a:r>
              <a:rPr lang="en-GB" i="1" dirty="0"/>
              <a:t>NeoroRehabilitation</a:t>
            </a:r>
            <a:r>
              <a:rPr lang="en-GB" dirty="0"/>
              <a:t>, 4, 1, 1-14.</a:t>
            </a:r>
          </a:p>
          <a:p>
            <a:r>
              <a:rPr lang="en-GB" dirty="0"/>
              <a:t>5. Shafer, M. S., Hill, J., Seyfarth, J. and Wehman, P. (1987). Competitive employment and workers with mental retardation: Analysis of employers' perceptions and experiences. </a:t>
            </a:r>
            <a:r>
              <a:rPr lang="en-GB" i="1" dirty="0"/>
              <a:t>American Journal of Mental Retardation</a:t>
            </a:r>
            <a:r>
              <a:rPr lang="en-GB" dirty="0"/>
              <a:t>, 92, 3, 304-311.</a:t>
            </a:r>
          </a:p>
          <a:p>
            <a:r>
              <a:rPr lang="en-GB" dirty="0"/>
              <a:t>6. Shafer, M.S., Kregal, J., Banks, P.D. and Hill, M.L. (1988). An analysis of employer evaluations of workers with mental retardation. </a:t>
            </a:r>
            <a:r>
              <a:rPr lang="en-GB" i="1" dirty="0"/>
              <a:t>Research in Developmental Disabilities</a:t>
            </a:r>
            <a:r>
              <a:rPr lang="en-GB" dirty="0"/>
              <a:t>, 9, 377-391.</a:t>
            </a:r>
          </a:p>
        </p:txBody>
      </p:sp>
    </p:spTree>
    <p:extLst>
      <p:ext uri="{BB962C8B-B14F-4D97-AF65-F5344CB8AC3E}">
        <p14:creationId xmlns:p14="http://schemas.microsoft.com/office/powerpoint/2010/main" val="317913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C6A512-7B2B-6148-B5EC-2D02CB43CBF1}"/>
              </a:ext>
            </a:extLst>
          </p:cNvPr>
          <p:cNvSpPr/>
          <p:nvPr/>
        </p:nvSpPr>
        <p:spPr>
          <a:xfrm>
            <a:off x="457200" y="751344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7. Olson, D., Cioffi, A., Yovanoff, P. and Mank, D. (2001). Employers perceptions of employees with mental retardation. </a:t>
            </a:r>
            <a:r>
              <a:rPr lang="en-GB" i="1" dirty="0"/>
              <a:t>Journal of Vocational Rehabilitation</a:t>
            </a:r>
            <a:r>
              <a:rPr lang="en-GB" dirty="0"/>
              <a:t>, 16, 125-133.</a:t>
            </a:r>
          </a:p>
          <a:p>
            <a:r>
              <a:rPr lang="en-GB" dirty="0"/>
              <a:t>8. Nietupski, J., Hamre-Nietupski, S., Vanderhart, N.S., Fishback, K. (1996). Employer perceptions of the benefits and concerns of supported employment. </a:t>
            </a:r>
            <a:r>
              <a:rPr lang="en-GB" i="1" dirty="0"/>
              <a:t>Education and Training in Mental Retardation and Developmental Disabilities</a:t>
            </a:r>
            <a:r>
              <a:rPr lang="en-GB" dirty="0"/>
              <a:t>, 31, 4, 310-323.</a:t>
            </a:r>
          </a:p>
          <a:p>
            <a:r>
              <a:rPr lang="en-GB" dirty="0"/>
              <a:t>9. Sitlington, P.L and Easterday, J.R. (1992). An analysis of employer incentive rankings relative to the employment of persons with mental retardation. </a:t>
            </a:r>
            <a:r>
              <a:rPr lang="en-GB" i="1" dirty="0"/>
              <a:t>Education &amp; Training in Mental Retardation</a:t>
            </a:r>
            <a:r>
              <a:rPr lang="en-GB" dirty="0"/>
              <a:t>, 27, 1, 75-80.</a:t>
            </a:r>
          </a:p>
          <a:p>
            <a:r>
              <a:rPr lang="en-GB" dirty="0"/>
              <a:t>10. Harrison, B. and Tomes, A. (1990). Employers’ attitudes to the employment of people with mental handicaps: An empirical study. </a:t>
            </a:r>
            <a:r>
              <a:rPr lang="en-GB" i="1" dirty="0"/>
              <a:t>Journal of Applied Research in Intellectual Disability</a:t>
            </a:r>
            <a:r>
              <a:rPr lang="en-GB" dirty="0"/>
              <a:t>, 3, 2, 196–213.</a:t>
            </a:r>
          </a:p>
          <a:p>
            <a:r>
              <a:rPr lang="en-GB" dirty="0"/>
              <a:t>11. Blanck, P.D. (1991). The emerging work force: Empirical study of the Americans With Disabilities Act. </a:t>
            </a:r>
            <a:r>
              <a:rPr lang="en-GB" i="1" dirty="0"/>
              <a:t>Journal of Corporation Law</a:t>
            </a:r>
            <a:r>
              <a:rPr lang="en-GB" dirty="0"/>
              <a:t>, 16, 4, 693.</a:t>
            </a:r>
          </a:p>
          <a:p>
            <a:r>
              <a:rPr lang="en-GB" dirty="0"/>
              <a:t>12. Lysaght, R., Sparring, C., Ouellette-Kuntz, H. and Marshall, C.A. (2011). Injury incidence and patterns in workers with intellectual disability: A comparative study. </a:t>
            </a:r>
            <a:r>
              <a:rPr lang="en-GB" i="1" dirty="0"/>
              <a:t>Journal of Intellectual &amp; Developmental Disability</a:t>
            </a:r>
            <a:r>
              <a:rPr lang="en-GB" dirty="0"/>
              <a:t>, 36,4, 280-284.</a:t>
            </a:r>
          </a:p>
        </p:txBody>
      </p:sp>
    </p:spTree>
    <p:extLst>
      <p:ext uri="{BB962C8B-B14F-4D97-AF65-F5344CB8AC3E}">
        <p14:creationId xmlns:p14="http://schemas.microsoft.com/office/powerpoint/2010/main" val="33339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11" y="542887"/>
            <a:ext cx="6455179" cy="677642"/>
          </a:xfrm>
        </p:spPr>
        <p:txBody>
          <a:bodyPr>
            <a:noAutofit/>
          </a:bodyPr>
          <a:lstStyle/>
          <a:p>
            <a:r>
              <a:rPr lang="en-GB" sz="4124" b="1" dirty="0">
                <a:solidFill>
                  <a:schemeClr val="accent6"/>
                </a:solidFill>
                <a:latin typeface="Arial" charset="0"/>
              </a:rPr>
              <a:t>Supported Employment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23" y="1918927"/>
            <a:ext cx="7922221" cy="350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257" y="5739969"/>
            <a:ext cx="2634748" cy="87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7" dirty="0"/>
              <a:t>Job Coaching central to the Supported Employment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7563" y="3243729"/>
            <a:ext cx="1608133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</a:rPr>
              <a:t>Job Coaching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42" y="6142655"/>
            <a:ext cx="714204" cy="611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534" y="1100994"/>
            <a:ext cx="2763283" cy="2075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1" y="4010820"/>
            <a:ext cx="3076306" cy="2307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411" y="3494979"/>
            <a:ext cx="1706108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7" b="1" dirty="0">
                <a:solidFill>
                  <a:srgbClr val="FF0000"/>
                </a:solidFill>
              </a:rPr>
              <a:t>Travel Training</a:t>
            </a:r>
          </a:p>
        </p:txBody>
      </p:sp>
      <p:pic>
        <p:nvPicPr>
          <p:cNvPr id="10" name="Picture 9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14D08662-C3F3-DE40-8B27-38A81676DBA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390600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8A756F-28C7-0F4F-9BCB-BCB3D49FE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3841" y="6142655"/>
            <a:ext cx="480856" cy="6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3F6A7A-69E6-5C44-A07F-B1BCB47C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Research on the concerns of employers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266F4-3AB3-9F4E-A81C-8CC86097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Employing a person with learning disability or autism may: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require more costly supervision and training</a:t>
            </a:r>
          </a:p>
          <a:p>
            <a:pPr lvl="1"/>
            <a:r>
              <a:rPr lang="en-US" dirty="0"/>
              <a:t>lead to poor productivity and can lower performance</a:t>
            </a:r>
          </a:p>
          <a:p>
            <a:pPr lvl="1"/>
            <a:r>
              <a:rPr lang="en-US" dirty="0"/>
              <a:t>be challenging because we do not have suitable jobs</a:t>
            </a:r>
          </a:p>
          <a:p>
            <a:pPr lvl="1"/>
            <a:r>
              <a:rPr lang="en-US" dirty="0"/>
              <a:t>have more accidents</a:t>
            </a:r>
          </a:p>
          <a:p>
            <a:pPr lvl="1"/>
            <a:r>
              <a:rPr lang="en-US" dirty="0"/>
              <a:t>generate more compensation claims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Employers who had no experience </a:t>
            </a:r>
            <a:r>
              <a:rPr lang="en-US" dirty="0"/>
              <a:t>of employing people with a learning disability or autism </a:t>
            </a:r>
            <a:r>
              <a:rPr lang="en-US" b="1" dirty="0"/>
              <a:t>had more concerns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DE999-D4F2-8C49-BF18-6EDB68A8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80" y="5817100"/>
            <a:ext cx="712535" cy="976862"/>
          </a:xfrm>
          <a:prstGeom prst="rect">
            <a:avLst/>
          </a:prstGeom>
        </p:spPr>
      </p:pic>
      <p:pic>
        <p:nvPicPr>
          <p:cNvPr id="6" name="Picture 5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F6705C6E-C487-5748-8FEC-4AEAF25063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390600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9A282-1511-374D-9DF5-8E4D070EE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61" y="6139316"/>
            <a:ext cx="712535" cy="6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3F6A7A-69E6-5C44-A07F-B1BCB47C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82" y="214178"/>
            <a:ext cx="8229600" cy="990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Research on what helps employers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266F4-3AB3-9F4E-A81C-8CC86097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61" y="1403219"/>
            <a:ext cx="8461798" cy="4955884"/>
          </a:xfrm>
        </p:spPr>
        <p:txBody>
          <a:bodyPr>
            <a:normAutofit/>
          </a:bodyPr>
          <a:lstStyle/>
          <a:p>
            <a:r>
              <a:rPr lang="en-GB" sz="2800" dirty="0"/>
              <a:t>Job Matching</a:t>
            </a:r>
          </a:p>
          <a:p>
            <a:endParaRPr lang="en-US" sz="2800" dirty="0"/>
          </a:p>
          <a:p>
            <a:r>
              <a:rPr lang="en-US" sz="2800" dirty="0"/>
              <a:t>Job coach support is crucial:</a:t>
            </a:r>
          </a:p>
          <a:p>
            <a:pPr lvl="4"/>
            <a:r>
              <a:rPr lang="en-US" sz="1800" dirty="0"/>
              <a:t>On-site training </a:t>
            </a:r>
          </a:p>
          <a:p>
            <a:pPr lvl="4"/>
            <a:r>
              <a:rPr lang="en-US" sz="1800" dirty="0"/>
              <a:t>The physical presence of a Job Coach at the job site </a:t>
            </a:r>
          </a:p>
          <a:p>
            <a:pPr lvl="4"/>
            <a:r>
              <a:rPr lang="en-US" sz="1800" dirty="0"/>
              <a:t>On-going availability to call for assistance</a:t>
            </a:r>
            <a:r>
              <a:rPr lang="en-US" sz="1800" baseline="30000" dirty="0"/>
              <a:t>15</a:t>
            </a:r>
          </a:p>
          <a:p>
            <a:pPr lvl="4"/>
            <a:r>
              <a:rPr lang="en-GB" sz="1800" dirty="0"/>
              <a:t>Help and advice for supervisors</a:t>
            </a:r>
          </a:p>
          <a:p>
            <a:pPr marL="1051560" lvl="4" indent="0">
              <a:buNone/>
            </a:pPr>
            <a:endParaRPr lang="en-GB" sz="1800" dirty="0"/>
          </a:p>
          <a:p>
            <a:pPr marL="0" indent="0">
              <a:spcAft>
                <a:spcPts val="400"/>
              </a:spcAft>
              <a:buNone/>
            </a:pPr>
            <a:r>
              <a:rPr lang="it-IT" sz="2800" dirty="0"/>
              <a:t>Employers with experience of employing people with learning disability have positive views on “</a:t>
            </a:r>
            <a:r>
              <a:rPr lang="it-IT" sz="2800" b="1" dirty="0"/>
              <a:t>work performance and employment costs</a:t>
            </a:r>
            <a:r>
              <a:rPr lang="it-IT" sz="2800" dirty="0"/>
              <a:t>”.</a:t>
            </a:r>
          </a:p>
          <a:p>
            <a:endParaRPr lang="en-GB" sz="2800" dirty="0"/>
          </a:p>
        </p:txBody>
      </p:sp>
      <p:pic>
        <p:nvPicPr>
          <p:cNvPr id="6" name="Picture 5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A2B30E3C-435B-8849-8D9A-AFF80FB70A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390600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8CAF1-714A-374C-BF18-B8EB6B7F0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61" y="6139316"/>
            <a:ext cx="712535" cy="687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40100B-4F84-3A44-8D7C-0F2DBBB04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6139316"/>
            <a:ext cx="480856" cy="659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05FA99-CB20-47E3-AEB7-6948C8818304}"/>
              </a:ext>
            </a:extLst>
          </p:cNvPr>
          <p:cNvSpPr/>
          <p:nvPr/>
        </p:nvSpPr>
        <p:spPr>
          <a:xfrm>
            <a:off x="3106282" y="1139974"/>
            <a:ext cx="5904656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Employees with learning disabilities are more likely to receive higher ratings of work performance when employers perceive a good job-employee match</a:t>
            </a:r>
            <a:r>
              <a:rPr lang="en-US" sz="1800" baseline="30000" dirty="0"/>
              <a:t> 21,22</a:t>
            </a:r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342C7B4-92F2-46EE-AEF4-0971506657E6}"/>
              </a:ext>
            </a:extLst>
          </p:cNvPr>
          <p:cNvSpPr/>
          <p:nvPr/>
        </p:nvSpPr>
        <p:spPr>
          <a:xfrm>
            <a:off x="2890258" y="1604767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89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Employer rated benefits of employing people with a learning disability &amp; autism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399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Positive views of their </a:t>
            </a:r>
            <a:r>
              <a:rPr lang="en-GB" b="1" dirty="0"/>
              <a:t>employability</a:t>
            </a:r>
            <a:r>
              <a:rPr lang="en-GB" dirty="0"/>
              <a:t> and </a:t>
            </a:r>
            <a:r>
              <a:rPr lang="en-GB" b="1" dirty="0"/>
              <a:t>performance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400" dirty="0"/>
              <a:t>accepting authority, and being accepted by the       public </a:t>
            </a:r>
            <a:r>
              <a:rPr lang="en-GB" sz="2400" baseline="30000" dirty="0"/>
              <a:t>1,2,3,4,5,6,7</a:t>
            </a:r>
          </a:p>
          <a:p>
            <a:pPr marL="274320" lvl="1" indent="0">
              <a:buNone/>
            </a:pPr>
            <a:endParaRPr lang="en-GB" sz="2400" baseline="30000" dirty="0"/>
          </a:p>
          <a:p>
            <a:pPr lvl="1"/>
            <a:r>
              <a:rPr lang="en-GB" sz="2400" dirty="0"/>
              <a:t>dedication, involving job coach assistance </a:t>
            </a:r>
            <a:r>
              <a:rPr lang="en-GB" sz="2400" baseline="30000" dirty="0"/>
              <a:t>8,9</a:t>
            </a:r>
          </a:p>
          <a:p>
            <a:pPr marL="274320" lvl="1" indent="0">
              <a:buNone/>
            </a:pPr>
            <a:endParaRPr lang="en-GB" sz="2400" baseline="30000" dirty="0"/>
          </a:p>
          <a:p>
            <a:pPr lvl="1"/>
            <a:r>
              <a:rPr lang="en-GB" sz="2400" dirty="0"/>
              <a:t>lower turnover rates</a:t>
            </a:r>
            <a:r>
              <a:rPr lang="en-GB" sz="2400" baseline="30000" dirty="0"/>
              <a:t>5</a:t>
            </a:r>
            <a:r>
              <a:rPr lang="en-GB" sz="2400" dirty="0"/>
              <a:t>; willingness to learn; job satisfaction; unlikely to cause trouble; friendliness; honesty; hardworking; strength; timekeeping; reliability; appearance; dependability; motivation; and sickness record </a:t>
            </a:r>
            <a:r>
              <a:rPr lang="en-GB" sz="2400" baseline="30000" dirty="0"/>
              <a:t>10</a:t>
            </a:r>
            <a:endParaRPr lang="en-GB" sz="2400" dirty="0"/>
          </a:p>
          <a:p>
            <a:pPr marL="0" indent="0">
              <a:buNone/>
            </a:pPr>
            <a:endParaRPr lang="it-IT" dirty="0"/>
          </a:p>
          <a:p>
            <a:endParaRPr lang="it-IT" sz="2200" dirty="0"/>
          </a:p>
          <a:p>
            <a:pPr lvl="1"/>
            <a:endParaRPr lang="it-IT" sz="1800" dirty="0"/>
          </a:p>
          <a:p>
            <a:pPr lvl="1"/>
            <a:endParaRPr lang="it-IT" sz="1600" dirty="0"/>
          </a:p>
          <a:p>
            <a:endParaRPr lang="it-IT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B77F3-6738-134A-8300-2B3B75AC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81" y="6021288"/>
            <a:ext cx="563598" cy="772674"/>
          </a:xfrm>
          <a:prstGeom prst="rect">
            <a:avLst/>
          </a:prstGeom>
        </p:spPr>
      </p:pic>
      <p:pic>
        <p:nvPicPr>
          <p:cNvPr id="6" name="Picture 5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1E0A72DA-7591-BD43-853B-E534133569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492850"/>
            <a:ext cx="855561" cy="3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44299-6FBA-DA47-A60A-7744F095E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C1CD3-F5CB-7D44-A81F-E954A3264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126" y="3706680"/>
            <a:ext cx="2818961" cy="211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5E0EE7-5B37-8A45-B9C0-1BD7B7298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5" y="3706680"/>
            <a:ext cx="2815333" cy="211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82467-776A-7E47-85A7-B29DAE18E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26" y="1424432"/>
            <a:ext cx="2818961" cy="2114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24AC3-66B7-7E44-A6D5-592C453B62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11" y="2095570"/>
            <a:ext cx="2499745" cy="3332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C7F9D-1608-8145-83F0-BB0E783F06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1" y="1429437"/>
            <a:ext cx="2815332" cy="2111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C47CB0-9C41-F24A-9D8D-9D3D58C17235}"/>
              </a:ext>
            </a:extLst>
          </p:cNvPr>
          <p:cNvSpPr txBox="1"/>
          <p:nvPr/>
        </p:nvSpPr>
        <p:spPr>
          <a:xfrm>
            <a:off x="2582660" y="5632784"/>
            <a:ext cx="3736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Engage to Change</a:t>
            </a:r>
          </a:p>
          <a:p>
            <a:pPr algn="ctr"/>
            <a:r>
              <a:rPr lang="en-US" dirty="0"/>
              <a:t>http://www.engagetochange.org.uk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874AFE-F09E-444F-906F-CF0B579AA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692" y="476672"/>
            <a:ext cx="986616" cy="1352618"/>
          </a:xfrm>
          <a:prstGeom prst="rect">
            <a:avLst/>
          </a:prstGeom>
        </p:spPr>
      </p:pic>
      <p:pic>
        <p:nvPicPr>
          <p:cNvPr id="11" name="Picture 10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F334D311-6661-9544-97C5-1969E490EF3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492850"/>
            <a:ext cx="855561" cy="3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ED4B6F-72F1-3445-A16D-FABC2961C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1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12854" y="552816"/>
            <a:ext cx="851829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sz="3200" b="1" dirty="0">
                <a:solidFill>
                  <a:schemeClr val="accent6"/>
                </a:solidFill>
              </a:rPr>
              <a:t>How many people have we worked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3" y="1575661"/>
            <a:ext cx="8204250" cy="3462990"/>
          </a:xfrm>
        </p:spPr>
        <p:txBody>
          <a:bodyPr>
            <a:noAutofit/>
          </a:bodyPr>
          <a:lstStyle/>
          <a:p>
            <a:pPr marL="428488" indent="-428488">
              <a:buFont typeface="Wingdings" panose="05000000000000000000" pitchFamily="2" charset="2"/>
              <a:buChar char="§"/>
            </a:pPr>
            <a:r>
              <a:rPr lang="en-US" sz="2999" dirty="0"/>
              <a:t>610 people with Learning Disability or ASC</a:t>
            </a:r>
          </a:p>
          <a:p>
            <a:endParaRPr lang="en-US" sz="2999" dirty="0">
              <a:solidFill>
                <a:srgbClr val="FF0000"/>
              </a:solidFill>
            </a:endParaRPr>
          </a:p>
          <a:p>
            <a:pPr marL="428488" indent="-428488">
              <a:buFont typeface="Wingdings" panose="05000000000000000000" pitchFamily="2" charset="2"/>
              <a:buChar char="§"/>
            </a:pPr>
            <a:r>
              <a:rPr lang="en-US" sz="2999" dirty="0"/>
              <a:t>388 paid work placements</a:t>
            </a:r>
          </a:p>
          <a:p>
            <a:pPr marL="428488" indent="-428488">
              <a:buFont typeface="Wingdings" panose="05000000000000000000" pitchFamily="2" charset="2"/>
              <a:buChar char="§"/>
            </a:pPr>
            <a:endParaRPr lang="en-US" sz="2999" dirty="0"/>
          </a:p>
          <a:p>
            <a:pPr marL="428488" indent="-428488">
              <a:buFont typeface="Wingdings" panose="05000000000000000000" pitchFamily="2" charset="2"/>
              <a:buChar char="§"/>
            </a:pPr>
            <a:r>
              <a:rPr lang="en-US" sz="2999" dirty="0"/>
              <a:t>224 people have a job</a:t>
            </a:r>
          </a:p>
          <a:p>
            <a:pPr marL="0" indent="0">
              <a:buNone/>
            </a:pPr>
            <a:r>
              <a:rPr lang="en-US" sz="2999" dirty="0"/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4965" y="4440386"/>
            <a:ext cx="2656610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8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987" y="2940171"/>
            <a:ext cx="3141159" cy="2352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435E3-B659-DC4C-980C-F3E179B7F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490" y="6221929"/>
            <a:ext cx="435771" cy="597428"/>
          </a:xfrm>
          <a:prstGeom prst="rect">
            <a:avLst/>
          </a:prstGeom>
        </p:spPr>
      </p:pic>
      <p:pic>
        <p:nvPicPr>
          <p:cNvPr id="8" name="Picture 7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44F7AFE2-AAAE-7748-8A01-FAEDFD27D4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6427304"/>
            <a:ext cx="1227286" cy="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B9237-9EFE-6149-BF79-8BEADA3E5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163" y="6176661"/>
            <a:ext cx="712535" cy="687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3DD14-DD65-4252-830F-E9CAFCEC3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191" y="1229501"/>
            <a:ext cx="850466" cy="11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FC47-8C6D-A94B-81EE-6EAC4D1B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26" y="516353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Employer satisfaction with employees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with a learning disability or autism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63782-C9BC-9A48-B4A4-0BC8E9086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128" y="1913165"/>
            <a:ext cx="2962672" cy="4773148"/>
          </a:xfrm>
        </p:spPr>
        <p:txBody>
          <a:bodyPr>
            <a:normAutofit/>
          </a:bodyPr>
          <a:lstStyle/>
          <a:p>
            <a:r>
              <a:rPr lang="en-US" sz="2400" dirty="0"/>
              <a:t>398 employers</a:t>
            </a:r>
          </a:p>
          <a:p>
            <a:r>
              <a:rPr lang="en-US" sz="2400" dirty="0"/>
              <a:t>satisfaction with following safety rules high</a:t>
            </a:r>
          </a:p>
          <a:p>
            <a:r>
              <a:rPr lang="en-US" sz="2400" dirty="0"/>
              <a:t>attendance good</a:t>
            </a:r>
          </a:p>
          <a:p>
            <a:r>
              <a:rPr lang="en-US" sz="2400" dirty="0"/>
              <a:t>quality and quantity of work achieve high rates of employer satisfaction</a:t>
            </a:r>
          </a:p>
          <a:p>
            <a:endParaRPr lang="en-US" sz="24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D830785-8F02-764B-AF2E-8BD2EF8B8A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5039774"/>
              </p:ext>
            </p:extLst>
          </p:nvPr>
        </p:nvGraphicFramePr>
        <p:xfrm>
          <a:off x="457200" y="1673226"/>
          <a:ext cx="5482952" cy="446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E6A864E-63D5-0547-82D7-051D11B49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526" y="6136081"/>
            <a:ext cx="482560" cy="661574"/>
          </a:xfrm>
          <a:prstGeom prst="rect">
            <a:avLst/>
          </a:prstGeom>
        </p:spPr>
      </p:pic>
      <p:pic>
        <p:nvPicPr>
          <p:cNvPr id="10" name="Picture 9" descr="Macintosh HD:Users:stephenbeyer:Library:Containers:com.apple.mail:Data:Library:Mail Downloads:45DC2E77-3973-4984-904B-58581E836064:ncmh-2015.jpg">
            <a:extLst>
              <a:ext uri="{FF2B5EF4-FFF2-40B4-BE49-F238E27FC236}">
                <a16:creationId xmlns:a16="http://schemas.microsoft.com/office/drawing/2014/main" id="{99FED4AE-2CAD-BF46-AA77-A51E5972C5A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6492850"/>
            <a:ext cx="855561" cy="3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C04F0D-E4B7-864B-BFB2-3216A14F2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862" y="6283117"/>
            <a:ext cx="563598" cy="544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B0FF02-62E9-4034-AA23-BF3FCADB2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360" y="583474"/>
            <a:ext cx="912427" cy="12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FC47-8C6D-A94B-81EE-6EAC4D1B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Staff and public reaction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FE8F7-39C7-E645-B7FB-38EB6E4C74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68% of our employers say that having an employee with a learning disability/autism had a positive effect on the productivity of their other staff</a:t>
            </a:r>
          </a:p>
          <a:p>
            <a:r>
              <a:rPr lang="en-US" sz="2400" dirty="0"/>
              <a:t>72% said employing a person had positive effect on the attitudes of other staff to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63782-C9BC-9A48-B4A4-0BC8E90860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81% said employing a person had a positive effect on their company’s approach to creating a diverse workforce</a:t>
            </a:r>
          </a:p>
          <a:p>
            <a:r>
              <a:rPr lang="en-US" sz="2400" dirty="0"/>
              <a:t>71% said it had a positive effect on the public image of their company</a:t>
            </a:r>
          </a:p>
          <a:p>
            <a:r>
              <a:rPr lang="en-US" sz="2400" dirty="0"/>
              <a:t>65% said it had a positive effect on their Customers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2D4A9-409C-6749-8DBC-BC4E0585B215}"/>
              </a:ext>
            </a:extLst>
          </p:cNvPr>
          <p:cNvSpPr txBox="1"/>
          <p:nvPr/>
        </p:nvSpPr>
        <p:spPr>
          <a:xfrm>
            <a:off x="168448" y="6037713"/>
            <a:ext cx="895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X has fitted in very well within the workforce. He is an avid and conscientious 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worker, always happy to chat and explain what he is doing.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BC7D6-2E70-4CB8-B6FA-575FD86FC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17" y="441853"/>
            <a:ext cx="908383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9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Microsoft Office PowerPoint</Application>
  <PresentationFormat>On-screen Show (4:3)</PresentationFormat>
  <Paragraphs>153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</vt:lpstr>
      <vt:lpstr>Times New Roman</vt:lpstr>
      <vt:lpstr>Wingdings</vt:lpstr>
      <vt:lpstr>Clarity</vt:lpstr>
      <vt:lpstr> Supported employment in wales:</vt:lpstr>
      <vt:lpstr>Supported Employment</vt:lpstr>
      <vt:lpstr>Research on the concerns of employers</vt:lpstr>
      <vt:lpstr>Research on what helps employers</vt:lpstr>
      <vt:lpstr>Employer rated benefits of employing people with a learning disability &amp; autism</vt:lpstr>
      <vt:lpstr>PowerPoint Presentation</vt:lpstr>
      <vt:lpstr>PowerPoint Presentation</vt:lpstr>
      <vt:lpstr>Employer satisfaction with employees  with a learning disability or autism</vt:lpstr>
      <vt:lpstr>Staff and public reaction</vt:lpstr>
      <vt:lpstr>COVID-19 issues for employers</vt:lpstr>
      <vt:lpstr>Engage to Change: Why employ people with a Learning Disability or Autism?</vt:lpstr>
      <vt:lpstr> </vt:lpstr>
      <vt:lpstr>Discussion</vt:lpstr>
      <vt:lpstr>PowerPoint Presentation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with Learning Disabilities: challenging assumptions about capabilities</dc:title>
  <dc:creator>Stephen Beyer</dc:creator>
  <cp:lastModifiedBy>Holly Roberts</cp:lastModifiedBy>
  <cp:revision>111</cp:revision>
  <dcterms:created xsi:type="dcterms:W3CDTF">2020-11-02T09:48:23Z</dcterms:created>
  <dcterms:modified xsi:type="dcterms:W3CDTF">2020-12-03T13:00:53Z</dcterms:modified>
</cp:coreProperties>
</file>