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9"/>
  </p:notesMasterIdLst>
  <p:sldIdLst>
    <p:sldId id="256" r:id="rId2"/>
    <p:sldId id="345" r:id="rId3"/>
    <p:sldId id="511" r:id="rId4"/>
    <p:sldId id="512" r:id="rId5"/>
    <p:sldId id="330" r:id="rId6"/>
    <p:sldId id="504" r:id="rId7"/>
    <p:sldId id="392" r:id="rId8"/>
    <p:sldId id="515" r:id="rId9"/>
    <p:sldId id="514" r:id="rId10"/>
    <p:sldId id="517" r:id="rId11"/>
    <p:sldId id="505" r:id="rId12"/>
    <p:sldId id="518" r:id="rId13"/>
    <p:sldId id="519" r:id="rId14"/>
    <p:sldId id="284" r:id="rId15"/>
    <p:sldId id="503" r:id="rId16"/>
    <p:sldId id="341" r:id="rId17"/>
    <p:sldId id="52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74315F-BAAD-4D99-BACC-2F9D7067C907}" v="16" dt="2020-12-02T15:38:02.8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–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38" autoAdjust="0"/>
    <p:restoredTop sz="96357" autoAdjust="0"/>
  </p:normalViewPr>
  <p:slideViewPr>
    <p:cSldViewPr>
      <p:cViewPr varScale="1">
        <p:scale>
          <a:sx n="81" d="100"/>
          <a:sy n="81" d="100"/>
        </p:scale>
        <p:origin x="42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834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tephenbeyer\Downloads\Employers%20feedback%2027.11.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Employer satisfaction in key work areas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Satisfaction!$J$7</c:f>
              <c:strCache>
                <c:ptCount val="1"/>
                <c:pt idx="0">
                  <c:v>Very satisfied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Satisfaction!$I$8:$I$15</c:f>
              <c:strCache>
                <c:ptCount val="8"/>
                <c:pt idx="0">
                  <c:v>Following safety rules</c:v>
                </c:pt>
                <c:pt idx="1">
                  <c:v>Working skills </c:v>
                </c:pt>
                <c:pt idx="2">
                  <c:v>Follow given instruction</c:v>
                </c:pt>
                <c:pt idx="3">
                  <c:v>Attendance record</c:v>
                </c:pt>
                <c:pt idx="4">
                  <c:v>Punctuality</c:v>
                </c:pt>
                <c:pt idx="5">
                  <c:v>Quantity of work</c:v>
                </c:pt>
                <c:pt idx="6">
                  <c:v>Quality of work</c:v>
                </c:pt>
                <c:pt idx="7">
                  <c:v>  Initiative</c:v>
                </c:pt>
              </c:strCache>
            </c:strRef>
          </c:cat>
          <c:val>
            <c:numRef>
              <c:f>Satisfaction!$J$8:$J$15</c:f>
              <c:numCache>
                <c:formatCode>###0.0</c:formatCode>
                <c:ptCount val="8"/>
                <c:pt idx="0">
                  <c:v>194</c:v>
                </c:pt>
                <c:pt idx="1">
                  <c:v>150</c:v>
                </c:pt>
                <c:pt idx="2" formatCode="###0">
                  <c:v>173</c:v>
                </c:pt>
                <c:pt idx="3" formatCode="###0">
                  <c:v>265</c:v>
                </c:pt>
                <c:pt idx="4" formatCode="###0">
                  <c:v>285</c:v>
                </c:pt>
                <c:pt idx="5" formatCode="###0">
                  <c:v>146</c:v>
                </c:pt>
                <c:pt idx="6" formatCode="###0">
                  <c:v>151</c:v>
                </c:pt>
                <c:pt idx="7" formatCode="###0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5E-E849-82FC-04C9A8647E24}"/>
            </c:ext>
          </c:extLst>
        </c:ser>
        <c:ser>
          <c:idx val="1"/>
          <c:order val="1"/>
          <c:tx>
            <c:strRef>
              <c:f>Satisfaction!$K$7</c:f>
              <c:strCache>
                <c:ptCount val="1"/>
                <c:pt idx="0">
                  <c:v>Satisfied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Satisfaction!$I$8:$I$15</c:f>
              <c:strCache>
                <c:ptCount val="8"/>
                <c:pt idx="0">
                  <c:v>Following safety rules</c:v>
                </c:pt>
                <c:pt idx="1">
                  <c:v>Working skills </c:v>
                </c:pt>
                <c:pt idx="2">
                  <c:v>Follow given instruction</c:v>
                </c:pt>
                <c:pt idx="3">
                  <c:v>Attendance record</c:v>
                </c:pt>
                <c:pt idx="4">
                  <c:v>Punctuality</c:v>
                </c:pt>
                <c:pt idx="5">
                  <c:v>Quantity of work</c:v>
                </c:pt>
                <c:pt idx="6">
                  <c:v>Quality of work</c:v>
                </c:pt>
                <c:pt idx="7">
                  <c:v>  Initiative</c:v>
                </c:pt>
              </c:strCache>
            </c:strRef>
          </c:cat>
          <c:val>
            <c:numRef>
              <c:f>Satisfaction!$K$8:$K$15</c:f>
              <c:numCache>
                <c:formatCode>###0</c:formatCode>
                <c:ptCount val="8"/>
                <c:pt idx="0" formatCode="###0.0">
                  <c:v>174</c:v>
                </c:pt>
                <c:pt idx="1">
                  <c:v>193</c:v>
                </c:pt>
                <c:pt idx="2">
                  <c:v>167</c:v>
                </c:pt>
                <c:pt idx="3">
                  <c:v>99</c:v>
                </c:pt>
                <c:pt idx="4">
                  <c:v>84</c:v>
                </c:pt>
                <c:pt idx="5">
                  <c:v>168</c:v>
                </c:pt>
                <c:pt idx="6">
                  <c:v>181</c:v>
                </c:pt>
                <c:pt idx="7">
                  <c:v>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5E-E849-82FC-04C9A8647E24}"/>
            </c:ext>
          </c:extLst>
        </c:ser>
        <c:ser>
          <c:idx val="2"/>
          <c:order val="2"/>
          <c:tx>
            <c:strRef>
              <c:f>Satisfaction!$L$7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Satisfaction!$I$8:$I$15</c:f>
              <c:strCache>
                <c:ptCount val="8"/>
                <c:pt idx="0">
                  <c:v>Following safety rules</c:v>
                </c:pt>
                <c:pt idx="1">
                  <c:v>Working skills </c:v>
                </c:pt>
                <c:pt idx="2">
                  <c:v>Follow given instruction</c:v>
                </c:pt>
                <c:pt idx="3">
                  <c:v>Attendance record</c:v>
                </c:pt>
                <c:pt idx="4">
                  <c:v>Punctuality</c:v>
                </c:pt>
                <c:pt idx="5">
                  <c:v>Quantity of work</c:v>
                </c:pt>
                <c:pt idx="6">
                  <c:v>Quality of work</c:v>
                </c:pt>
                <c:pt idx="7">
                  <c:v>  Initiative</c:v>
                </c:pt>
              </c:strCache>
            </c:strRef>
          </c:cat>
          <c:val>
            <c:numRef>
              <c:f>Satisfaction!$L$8:$L$15</c:f>
              <c:numCache>
                <c:formatCode>###0</c:formatCode>
                <c:ptCount val="8"/>
                <c:pt idx="0" formatCode="###0.0">
                  <c:v>19</c:v>
                </c:pt>
                <c:pt idx="1">
                  <c:v>43</c:v>
                </c:pt>
                <c:pt idx="2">
                  <c:v>31</c:v>
                </c:pt>
                <c:pt idx="3">
                  <c:v>14</c:v>
                </c:pt>
                <c:pt idx="4">
                  <c:v>14</c:v>
                </c:pt>
                <c:pt idx="5">
                  <c:v>65</c:v>
                </c:pt>
                <c:pt idx="6">
                  <c:v>46</c:v>
                </c:pt>
                <c:pt idx="7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5E-E849-82FC-04C9A8647E24}"/>
            </c:ext>
          </c:extLst>
        </c:ser>
        <c:ser>
          <c:idx val="3"/>
          <c:order val="3"/>
          <c:tx>
            <c:strRef>
              <c:f>Satisfaction!$M$7</c:f>
              <c:strCache>
                <c:ptCount val="1"/>
                <c:pt idx="0">
                  <c:v>Disatisfied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Satisfaction!$I$8:$I$15</c:f>
              <c:strCache>
                <c:ptCount val="8"/>
                <c:pt idx="0">
                  <c:v>Following safety rules</c:v>
                </c:pt>
                <c:pt idx="1">
                  <c:v>Working skills </c:v>
                </c:pt>
                <c:pt idx="2">
                  <c:v>Follow given instruction</c:v>
                </c:pt>
                <c:pt idx="3">
                  <c:v>Attendance record</c:v>
                </c:pt>
                <c:pt idx="4">
                  <c:v>Punctuality</c:v>
                </c:pt>
                <c:pt idx="5">
                  <c:v>Quantity of work</c:v>
                </c:pt>
                <c:pt idx="6">
                  <c:v>Quality of work</c:v>
                </c:pt>
                <c:pt idx="7">
                  <c:v>  Initiative</c:v>
                </c:pt>
              </c:strCache>
            </c:strRef>
          </c:cat>
          <c:val>
            <c:numRef>
              <c:f>Satisfaction!$M$8:$M$15</c:f>
              <c:numCache>
                <c:formatCode>###0</c:formatCode>
                <c:ptCount val="8"/>
                <c:pt idx="0">
                  <c:v>2</c:v>
                </c:pt>
                <c:pt idx="1">
                  <c:v>4</c:v>
                </c:pt>
                <c:pt idx="2">
                  <c:v>14</c:v>
                </c:pt>
                <c:pt idx="3">
                  <c:v>11</c:v>
                </c:pt>
                <c:pt idx="4">
                  <c:v>5</c:v>
                </c:pt>
                <c:pt idx="5">
                  <c:v>9</c:v>
                </c:pt>
                <c:pt idx="6">
                  <c:v>9</c:v>
                </c:pt>
                <c:pt idx="7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45E-E849-82FC-04C9A8647E24}"/>
            </c:ext>
          </c:extLst>
        </c:ser>
        <c:ser>
          <c:idx val="4"/>
          <c:order val="4"/>
          <c:tx>
            <c:strRef>
              <c:f>Satisfaction!$N$7</c:f>
              <c:strCache>
                <c:ptCount val="1"/>
                <c:pt idx="0">
                  <c:v>Very dissatisfied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Satisfaction!$I$8:$I$15</c:f>
              <c:strCache>
                <c:ptCount val="8"/>
                <c:pt idx="0">
                  <c:v>Following safety rules</c:v>
                </c:pt>
                <c:pt idx="1">
                  <c:v>Working skills </c:v>
                </c:pt>
                <c:pt idx="2">
                  <c:v>Follow given instruction</c:v>
                </c:pt>
                <c:pt idx="3">
                  <c:v>Attendance record</c:v>
                </c:pt>
                <c:pt idx="4">
                  <c:v>Punctuality</c:v>
                </c:pt>
                <c:pt idx="5">
                  <c:v>Quantity of work</c:v>
                </c:pt>
                <c:pt idx="6">
                  <c:v>Quality of work</c:v>
                </c:pt>
                <c:pt idx="7">
                  <c:v>  Initiative</c:v>
                </c:pt>
              </c:strCache>
            </c:strRef>
          </c:cat>
          <c:val>
            <c:numRef>
              <c:f>Satisfaction!$N$8:$N$15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 formatCode="###0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 formatCode="###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5E-E849-82FC-04C9A8647E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06479024"/>
        <c:axId val="306479808"/>
      </c:barChart>
      <c:catAx>
        <c:axId val="306479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479808"/>
        <c:crosses val="autoZero"/>
        <c:auto val="1"/>
        <c:lblAlgn val="ctr"/>
        <c:lblOffset val="100"/>
        <c:noMultiLvlLbl val="0"/>
      </c:catAx>
      <c:valAx>
        <c:axId val="306479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Employers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479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E711A-43BA-574D-B644-8CF882FE3AF3}" type="datetimeFigureOut">
              <a:rPr lang="en-US" smtClean="0"/>
              <a:t>12/11/2020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FAC2B-60B2-6344-8478-EEE2C57E3D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370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FAC2B-60B2-6344-8478-EEE2C57E3D8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942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FAC2B-60B2-6344-8478-EEE2C57E3D8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252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FAC2B-60B2-6344-8478-EEE2C57E3D8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664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FAC2B-60B2-6344-8478-EEE2C57E3D8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9120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FAC2B-60B2-6344-8478-EEE2C57E3D8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12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FAC2B-60B2-6344-8478-EEE2C57E3D8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1094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Times" pitchFamily="-116" charset="0"/>
              <a:ea typeface="Arial" pitchFamily="-116" charset="0"/>
              <a:cs typeface="Arial" pitchFamily="-116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4A870F-9007-49A0-9190-25AC0C7D5F94}" type="slidenum">
              <a:rPr lang="en-GB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047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DAFBA-789D-3046-84DB-857FBEDF706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640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FAC2B-60B2-6344-8478-EEE2C57E3D8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012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FAC2B-60B2-6344-8478-EEE2C57E3D8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556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FAC2B-60B2-6344-8478-EEE2C57E3D8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911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FAC2B-60B2-6344-8478-EEE2C57E3D8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586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ECF1CB-93FD-034E-8EE7-4361B632F153}" type="slidenum">
              <a:rPr lang="en-GB" altLang="x-none"/>
              <a:pPr/>
              <a:t>7</a:t>
            </a:fld>
            <a:endParaRPr lang="en-GB" altLang="x-none" dirty="0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281141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FAC2B-60B2-6344-8478-EEE2C57E3D8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073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FAC2B-60B2-6344-8478-EEE2C57E3D8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944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BE4A-5BF4-49DC-B647-26FCDFA40FA3}" type="datetimeFigureOut">
              <a:rPr lang="en-GB" smtClean="0"/>
              <a:t>11/12/2020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B42F-3D12-4DB0-8ED1-147A347A25B6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BE4A-5BF4-49DC-B647-26FCDFA40FA3}" type="datetimeFigureOut">
              <a:rPr lang="en-GB" smtClean="0"/>
              <a:t>11/12/2020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B42F-3D12-4DB0-8ED1-147A347A25B6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BE4A-5BF4-49DC-B647-26FCDFA40FA3}" type="datetimeFigureOut">
              <a:rPr lang="en-GB" smtClean="0"/>
              <a:t>11/12/2020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B42F-3D12-4DB0-8ED1-147A347A25B6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BE4A-5BF4-49DC-B647-26FCDFA40FA3}" type="datetimeFigureOut">
              <a:rPr lang="en-GB" smtClean="0"/>
              <a:t>11/12/2020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B42F-3D12-4DB0-8ED1-147A347A25B6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BE4A-5BF4-49DC-B647-26FCDFA40FA3}" type="datetimeFigureOut">
              <a:rPr lang="en-GB" smtClean="0"/>
              <a:t>11/12/2020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B42F-3D12-4DB0-8ED1-147A347A25B6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BE4A-5BF4-49DC-B647-26FCDFA40FA3}" type="datetimeFigureOut">
              <a:rPr lang="en-GB" smtClean="0"/>
              <a:t>11/12/2020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B42F-3D12-4DB0-8ED1-147A347A25B6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BE4A-5BF4-49DC-B647-26FCDFA40FA3}" type="datetimeFigureOut">
              <a:rPr lang="en-GB" smtClean="0"/>
              <a:t>11/12/2020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B42F-3D12-4DB0-8ED1-147A347A25B6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BE4A-5BF4-49DC-B647-26FCDFA40FA3}" type="datetimeFigureOut">
              <a:rPr lang="en-GB" smtClean="0"/>
              <a:t>11/12/2020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B42F-3D12-4DB0-8ED1-147A347A25B6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BE4A-5BF4-49DC-B647-26FCDFA40FA3}" type="datetimeFigureOut">
              <a:rPr lang="en-GB" smtClean="0"/>
              <a:t>11/12/2020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B42F-3D12-4DB0-8ED1-147A347A25B6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BE4A-5BF4-49DC-B647-26FCDFA40FA3}" type="datetimeFigureOut">
              <a:rPr lang="en-GB" smtClean="0"/>
              <a:t>11/12/2020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B42F-3D12-4DB0-8ED1-147A347A25B6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BE4A-5BF4-49DC-B647-26FCDFA40FA3}" type="datetimeFigureOut">
              <a:rPr lang="en-GB" smtClean="0"/>
              <a:t>11/12/2020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B42F-3D12-4DB0-8ED1-147A347A25B6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BC0BE4A-5BF4-49DC-B647-26FCDFA40FA3}" type="datetimeFigureOut">
              <a:rPr lang="en-GB" smtClean="0"/>
              <a:t>11/12/2020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526B42F-3D12-4DB0-8ED1-147A347A25B6}" type="slidenum">
              <a:rPr lang="en-GB" smtClean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hyperlink" Target="https://en.wikipedia.org/wiki/COVID-19_pandemic_in_Ghana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8.jp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E2C@cardiff.ac.uk" TargetMode="External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hyperlink" Target="mailto:Beyer@cardiff.ac.uk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5.emf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2.png"/><Relationship Id="rId4" Type="http://schemas.openxmlformats.org/officeDocument/2006/relationships/image" Target="../media/image10.jpeg"/><Relationship Id="rId9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684" y="1338432"/>
            <a:ext cx="7848600" cy="1927225"/>
          </a:xfrm>
        </p:spPr>
        <p:txBody>
          <a:bodyPr/>
          <a:lstStyle/>
          <a:p>
            <a:br>
              <a:rPr lang="en-GB" sz="3200" dirty="0"/>
            </a:br>
            <a:r>
              <a:rPr lang="en-GB" sz="3600" dirty="0"/>
              <a:t>CYFLOGAETH GYDA CHYMORTH YNG NGHYMRU: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3684" y="4167408"/>
            <a:ext cx="7860958" cy="2588096"/>
          </a:xfrm>
        </p:spPr>
        <p:txBody>
          <a:bodyPr>
            <a:normAutofit/>
          </a:bodyPr>
          <a:lstStyle/>
          <a:p>
            <a:pPr algn="ctr"/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r>
              <a:rPr lang="en-GB" sz="2000" dirty="0"/>
              <a:t>Dr. Elisa </a:t>
            </a:r>
            <a:r>
              <a:rPr lang="en-GB" sz="2000" dirty="0" err="1"/>
              <a:t>Vigna</a:t>
            </a:r>
            <a:r>
              <a:rPr lang="en-GB" sz="2000" dirty="0"/>
              <a:t> a Dr. Stephen Beyer</a:t>
            </a:r>
          </a:p>
          <a:p>
            <a:r>
              <a:rPr lang="cy-GB" sz="2000" i="1" dirty="0"/>
              <a:t>Y Ganolfan Iechyd Meddwl Genedlaethol</a:t>
            </a:r>
          </a:p>
          <a:p>
            <a:r>
              <a:rPr lang="cy-GB" sz="2000" i="1" dirty="0"/>
              <a:t>Prifysgol Caerdydd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4430" y="438395"/>
            <a:ext cx="1158341" cy="1118398"/>
          </a:xfrm>
          <a:prstGeom prst="rect">
            <a:avLst/>
          </a:prstGeom>
        </p:spPr>
      </p:pic>
      <p:pic>
        <p:nvPicPr>
          <p:cNvPr id="10" name="Picture 9" descr="Macintosh HD:Users:stephenbeyer:Library:Containers:com.apple.mail:Data:Library:Mail Downloads:45DC2E77-3973-4984-904B-58581E836064:ncmh-201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24" y="686715"/>
            <a:ext cx="1800200" cy="715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0F719E-2268-8544-B87D-7D34C76783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984" y="473097"/>
            <a:ext cx="657359" cy="9012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AA7060D-99AD-4F50-AE74-9FEE6BF3E8E9}"/>
              </a:ext>
            </a:extLst>
          </p:cNvPr>
          <p:cNvSpPr txBox="1"/>
          <p:nvPr/>
        </p:nvSpPr>
        <p:spPr>
          <a:xfrm>
            <a:off x="440512" y="3410303"/>
            <a:ext cx="83839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cy-GB" sz="3200" b="0" i="0" u="none" strike="noStrike" kern="1200" cap="all" spc="-10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MATERION SY’N DOD YN AMLWG MEWN </a:t>
            </a:r>
          </a:p>
          <a:p>
            <a:r>
              <a:rPr kumimoji="0" lang="cy-GB" sz="3200" b="0" i="0" u="none" strike="noStrike" kern="1200" cap="all" spc="-10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CYFNOD HERIOL I DDARPARWYR </a:t>
            </a:r>
          </a:p>
          <a:p>
            <a:r>
              <a:rPr lang="cy-GB" sz="3200" cap="all" spc="-100" dirty="0">
                <a:solidFill>
                  <a:srgbClr val="303030"/>
                </a:solidFill>
                <a:latin typeface="Arial"/>
                <a:ea typeface="+mj-ea"/>
                <a:cs typeface="+mj-cs"/>
              </a:rPr>
              <a:t>CYFLOGAETH GYDA CHYMORTH </a:t>
            </a:r>
            <a:r>
              <a:rPr lang="cy-GB" sz="3200" cap="all" spc="-100" dirty="0">
                <a:solidFill>
                  <a:srgbClr val="303030"/>
                </a:solidFill>
                <a:ea typeface="+mj-ea"/>
                <a:cs typeface="+mj-cs"/>
              </a:rPr>
              <a:t>A CHYFLOGWYR </a:t>
            </a:r>
            <a:endParaRPr lang="cy-GB" sz="3200" dirty="0"/>
          </a:p>
        </p:txBody>
      </p:sp>
    </p:spTree>
    <p:extLst>
      <p:ext uri="{BB962C8B-B14F-4D97-AF65-F5344CB8AC3E}">
        <p14:creationId xmlns:p14="http://schemas.microsoft.com/office/powerpoint/2010/main" val="291115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FB2BA2-B032-FD41-B3DD-93AF98704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435280" cy="990600"/>
          </a:xfrm>
        </p:spPr>
        <p:txBody>
          <a:bodyPr>
            <a:normAutofit/>
          </a:bodyPr>
          <a:lstStyle/>
          <a:p>
            <a:r>
              <a:rPr lang="cy-GB" dirty="0">
                <a:solidFill>
                  <a:schemeClr val="accent6"/>
                </a:solidFill>
              </a:rPr>
              <a:t>Problemau COVID-19 i gyflogwyr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51134D-B9A9-D34C-A2B0-599F9AAF7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y-GB" dirty="0"/>
              <a:t>Goroesi! </a:t>
            </a:r>
          </a:p>
          <a:p>
            <a:pPr lvl="1"/>
            <a:r>
              <a:rPr lang="cy-GB" dirty="0"/>
              <a:t>Yn enwedig mewn sectorau penodol</a:t>
            </a:r>
          </a:p>
          <a:p>
            <a:r>
              <a:rPr lang="cy-GB" dirty="0"/>
              <a:t>Ansicrwydd</a:t>
            </a:r>
          </a:p>
          <a:p>
            <a:pPr lvl="1"/>
            <a:r>
              <a:rPr lang="cy-GB" dirty="0"/>
              <a:t>Cwmnïau’n cau i lawr, marchnad i nwyddau, </a:t>
            </a:r>
            <a:r>
              <a:rPr lang="cy-GB" dirty="0" err="1"/>
              <a:t>Brexit</a:t>
            </a:r>
            <a:r>
              <a:rPr lang="cy-GB" dirty="0"/>
              <a:t> os ydynt yn mewnforio neu’n allforio</a:t>
            </a:r>
          </a:p>
          <a:p>
            <a:r>
              <a:rPr lang="cy-GB" dirty="0"/>
              <a:t>Os ydynt yn goroesi, gwneud mwy gyda’r un staff a pheidio â recriwtio</a:t>
            </a:r>
          </a:p>
          <a:p>
            <a:r>
              <a:rPr lang="cy-GB" dirty="0"/>
              <a:t>Penderfyniad recriwtio hyd yn oed yn bwysicach bellach</a:t>
            </a:r>
          </a:p>
          <a:p>
            <a:r>
              <a:rPr lang="cy-GB" dirty="0"/>
              <a:t>Newid i weithio gartref</a:t>
            </a:r>
          </a:p>
          <a:p>
            <a:r>
              <a:rPr lang="cy-GB" dirty="0"/>
              <a:t>Delio â </a:t>
            </a:r>
            <a:r>
              <a:rPr lang="cy-GB" dirty="0" err="1"/>
              <a:t>ffyrlo</a:t>
            </a:r>
            <a:endParaRPr lang="cy-GB" dirty="0"/>
          </a:p>
          <a:p>
            <a:pPr lvl="1"/>
            <a:r>
              <a:rPr lang="cy-GB" dirty="0"/>
              <a:t>Staff yn datgysylltu ac yn ailgysylltu dros gyfnodau clo i gyflogwyr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1D1809-1AAA-3F47-8FA4-915820747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8526" y="6136081"/>
            <a:ext cx="482560" cy="661574"/>
          </a:xfrm>
          <a:prstGeom prst="rect">
            <a:avLst/>
          </a:prstGeom>
        </p:spPr>
      </p:pic>
      <p:pic>
        <p:nvPicPr>
          <p:cNvPr id="8" name="Picture 7" descr="Macintosh HD:Users:stephenbeyer:Library:Containers:com.apple.mail:Data:Library:Mail Downloads:45DC2E77-3973-4984-904B-58581E836064:ncmh-2015.jpg">
            <a:extLst>
              <a:ext uri="{FF2B5EF4-FFF2-40B4-BE49-F238E27FC236}">
                <a16:creationId xmlns:a16="http://schemas.microsoft.com/office/drawing/2014/main" id="{5A034DE9-5B0B-1C4E-AC32-0A0BF627F02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4" y="6492850"/>
            <a:ext cx="855561" cy="386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630B60-2F76-D642-AB00-810F79F603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6862" y="6283117"/>
            <a:ext cx="563598" cy="544164"/>
          </a:xfrm>
          <a:prstGeom prst="rect">
            <a:avLst/>
          </a:prstGeom>
        </p:spPr>
      </p:pic>
      <p:pic>
        <p:nvPicPr>
          <p:cNvPr id="3" name="Picture 2" descr="A close up of a flower&#10;&#10;Description automatically generated">
            <a:extLst>
              <a:ext uri="{FF2B5EF4-FFF2-40B4-BE49-F238E27FC236}">
                <a16:creationId xmlns:a16="http://schemas.microsoft.com/office/drawing/2014/main" id="{075622E8-C7B3-4ED6-A2D1-DCAF74CE78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746290" y="1412776"/>
            <a:ext cx="1146190" cy="114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048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EC521-5E10-6E42-9E2D-F111B9AC7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y-GB" dirty="0" err="1"/>
              <a:t>Engage</a:t>
            </a:r>
            <a:r>
              <a:rPr lang="cy-GB" dirty="0"/>
              <a:t> to </a:t>
            </a:r>
            <a:r>
              <a:rPr lang="cy-GB" dirty="0" err="1"/>
              <a:t>Change</a:t>
            </a:r>
            <a:r>
              <a:rPr lang="cy-GB" dirty="0"/>
              <a:t>: Pam cyflogi pobl sydd ag anabledd dysgu neu awtistiaeth?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CDC289-67C0-3445-BA58-0D22E54F3F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008" y="2450120"/>
            <a:ext cx="2202523" cy="34549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37EF59-5D1B-DE45-ACBB-02F33533B7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426380"/>
            <a:ext cx="3199254" cy="24011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0FE005-0F45-E045-81B5-7F3BEDFE71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117" y="1772790"/>
            <a:ext cx="3210533" cy="2404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0642C8-DCA9-E740-BAE9-709F7CF9EA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888" y="2469914"/>
            <a:ext cx="2576361" cy="34351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F09C08-DCE7-154D-9F99-D5556DB257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9010" y="1030687"/>
            <a:ext cx="917790" cy="12582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2F79C2-4DC0-4F45-91AA-03F0E4501E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16862" y="6283117"/>
            <a:ext cx="563598" cy="544164"/>
          </a:xfrm>
          <a:prstGeom prst="rect">
            <a:avLst/>
          </a:prstGeom>
        </p:spPr>
      </p:pic>
      <p:pic>
        <p:nvPicPr>
          <p:cNvPr id="13" name="Picture 12" descr="Macintosh HD:Users:stephenbeyer:Library:Containers:com.apple.mail:Data:Library:Mail Downloads:45DC2E77-3973-4984-904B-58581E836064:ncmh-2015.jpg">
            <a:extLst>
              <a:ext uri="{FF2B5EF4-FFF2-40B4-BE49-F238E27FC236}">
                <a16:creationId xmlns:a16="http://schemas.microsoft.com/office/drawing/2014/main" id="{2E964A0B-33D3-294D-B538-5137667684A0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439" y="6471074"/>
            <a:ext cx="855561" cy="386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4948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1E6F9-E153-314F-931E-742C3D0DA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47E082-DE09-3A46-917A-6B6FF197F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428937"/>
            <a:ext cx="8229600" cy="6000126"/>
          </a:xfrm>
        </p:spPr>
        <p:txBody>
          <a:bodyPr>
            <a:normAutofit fontScale="92500" lnSpcReduction="10000"/>
          </a:bodyPr>
          <a:lstStyle/>
          <a:p>
            <a:r>
              <a:rPr lang="cy-GB" sz="2600" dirty="0"/>
              <a:t>Cynigion Cyflogaeth gyda Chymorth: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y-GB" sz="2200" dirty="0"/>
              <a:t>Recriwtio rhai sydd wedi’u dethol i’w paru â swydd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y-GB" sz="2200" dirty="0"/>
              <a:t>Ddim yn or-gymwys ac yn mynd i symud ymlaen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y-GB" sz="2200" dirty="0"/>
              <a:t>Cefnogaeth ar bob cam</a:t>
            </a:r>
          </a:p>
          <a:p>
            <a:r>
              <a:rPr lang="cy-GB" sz="2600" dirty="0"/>
              <a:t>Recriwtiaid ffyddlon iawn</a:t>
            </a:r>
          </a:p>
          <a:p>
            <a:r>
              <a:rPr lang="cy-GB" sz="2600" dirty="0"/>
              <a:t>Perfformiad da gan staff</a:t>
            </a:r>
          </a:p>
          <a:p>
            <a:r>
              <a:rPr lang="cy-GB" sz="2600" dirty="0"/>
              <a:t>Help i fanteisio ar gynlluniau taliadau anogaeth eraill (ELITE, darparwr </a:t>
            </a:r>
            <a:r>
              <a:rPr lang="cy-GB" sz="2600" dirty="0" err="1"/>
              <a:t>Kickstart</a:t>
            </a:r>
            <a:r>
              <a:rPr lang="cy-GB" sz="2600" dirty="0"/>
              <a:t> </a:t>
            </a:r>
            <a:r>
              <a:rPr lang="cy-GB" sz="2600" dirty="0" err="1"/>
              <a:t>Gateway</a:t>
            </a:r>
            <a:r>
              <a:rPr lang="cy-GB" sz="2600" dirty="0"/>
              <a:t>)...</a:t>
            </a:r>
          </a:p>
          <a:p>
            <a:r>
              <a:rPr lang="cy-GB" sz="2600" dirty="0"/>
              <a:t>Grantiau Datblygu Cyflogwyr yng Nghymru</a:t>
            </a:r>
          </a:p>
          <a:p>
            <a:r>
              <a:rPr lang="cy-GB" sz="2600" dirty="0"/>
              <a:t>Gwasanaethau ychwanegol gan Asiantaethau Cyflogaeth gyda Chymorth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y-GB" sz="2200" dirty="0"/>
              <a:t>Ymwybyddiaeth o amrywiaeth, cyngor ar hyfforddiant amrywiaeth, 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y-GB" sz="2200" dirty="0"/>
              <a:t>Cefnogaeth ar gyfer cwrs Ymwybyddiaeth o Awtistiaeth, statws Hyderus o ran Anabledd</a:t>
            </a:r>
          </a:p>
          <a:p>
            <a:pPr marL="0" indent="0">
              <a:buNone/>
            </a:pPr>
            <a:r>
              <a:rPr lang="cy-GB" i="1" dirty="0">
                <a:solidFill>
                  <a:schemeClr val="accent6"/>
                </a:solidFill>
              </a:rPr>
              <a:t>”Nid ydyn ni’n disgwyl triniaeth fwy ffafriol, dim ond cyfle teg i gael y swyddi sydd ar gael."</a:t>
            </a:r>
            <a:endParaRPr lang="cy-GB" dirty="0">
              <a:solidFill>
                <a:schemeClr val="accent6"/>
              </a:solidFill>
            </a:endParaRPr>
          </a:p>
          <a:p>
            <a:endParaRPr lang="cy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E8E58A-832C-4A12-BB6E-FED50F4F6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89837"/>
            <a:ext cx="9132600" cy="7681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952C30-80A8-420A-9918-4D9BAA9B5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280" y="533400"/>
            <a:ext cx="1201068" cy="163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196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4DE09-1D5C-D64B-A35E-B95D85F13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y-GB" b="1" dirty="0"/>
              <a:t>Trafodaeth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49DB5-A6D4-FA40-9CA9-8C4B87A86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y-GB" sz="2800" dirty="0"/>
              <a:t>Dyma brofiad E2C a rhaglenni blaenllaw cyflogaeth gyda chymorth</a:t>
            </a:r>
          </a:p>
          <a:p>
            <a:r>
              <a:rPr lang="cy-GB" sz="2800" dirty="0"/>
              <a:t>Ydi hyn yn taro nodyn gyda chi fel cyflogwyr a darparwyr gwasanaeth?</a:t>
            </a:r>
          </a:p>
          <a:p>
            <a:pPr lvl="1"/>
            <a:r>
              <a:rPr lang="cy-GB" sz="2400" dirty="0"/>
              <a:t>Ydi’r materion cywir wedi’u trafod?</a:t>
            </a:r>
          </a:p>
          <a:p>
            <a:pPr lvl="1"/>
            <a:r>
              <a:rPr lang="cy-GB" sz="2400" dirty="0"/>
              <a:t>Ydych chi’n wynebu gwahanol faterion?</a:t>
            </a:r>
          </a:p>
          <a:p>
            <a:pPr lvl="1"/>
            <a:r>
              <a:rPr lang="cy-GB" sz="2400" dirty="0"/>
              <a:t>Oes gennych chi brofiad o gyflogi pobl sydd ag anableddau? </a:t>
            </a:r>
          </a:p>
          <a:p>
            <a:pPr lvl="1"/>
            <a:r>
              <a:rPr lang="cy-GB" sz="2400" dirty="0"/>
              <a:t>Pa help fyddech chi ei angen i gyflogi pobl?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F576A1-EF9D-448D-9F18-19086E0EB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89837"/>
            <a:ext cx="9132600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14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842" y="548680"/>
            <a:ext cx="8712968" cy="5878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y-GB" sz="2800" b="1" dirty="0"/>
              <a:t>Dr. </a:t>
            </a:r>
            <a:r>
              <a:rPr lang="cy-GB" sz="2800" b="1" dirty="0" err="1"/>
              <a:t>Elisa</a:t>
            </a:r>
            <a:r>
              <a:rPr lang="cy-GB" sz="2800" b="1" dirty="0"/>
              <a:t> </a:t>
            </a:r>
            <a:r>
              <a:rPr lang="cy-GB" sz="2800" b="1" dirty="0" err="1"/>
              <a:t>Vigna</a:t>
            </a:r>
            <a:r>
              <a:rPr lang="cy-GB" sz="2800" b="1" dirty="0"/>
              <a:t> </a:t>
            </a:r>
          </a:p>
          <a:p>
            <a:pPr marL="0" indent="0" algn="ctr">
              <a:buNone/>
            </a:pPr>
            <a:r>
              <a:rPr lang="cy-GB" sz="2200" b="1" dirty="0"/>
              <a:t>ac</a:t>
            </a:r>
          </a:p>
          <a:p>
            <a:pPr marL="0" indent="0" algn="ctr">
              <a:buNone/>
            </a:pPr>
            <a:r>
              <a:rPr lang="cy-GB" sz="2200" b="1" dirty="0"/>
              <a:t>Andrea </a:t>
            </a:r>
            <a:r>
              <a:rPr lang="cy-GB" sz="2200" b="1" dirty="0" err="1"/>
              <a:t>Meek</a:t>
            </a:r>
            <a:r>
              <a:rPr lang="cy-GB" sz="2200" b="1" dirty="0"/>
              <a:t> a Dr Stephen </a:t>
            </a:r>
            <a:r>
              <a:rPr lang="cy-GB" sz="2200" b="1" dirty="0" err="1"/>
              <a:t>Beyer</a:t>
            </a:r>
            <a:endParaRPr lang="cy-GB" b="1" dirty="0"/>
          </a:p>
          <a:p>
            <a:pPr marL="0" indent="0" algn="ctr">
              <a:buNone/>
            </a:pPr>
            <a:r>
              <a:rPr lang="cy-GB" sz="2200" b="1" dirty="0">
                <a:solidFill>
                  <a:srgbClr val="C00000"/>
                </a:solidFill>
              </a:rPr>
              <a:t>Y Ganolfan Iechyd Meddwl Genedlaethol</a:t>
            </a:r>
            <a:endParaRPr lang="cy-GB" sz="22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cy-GB" sz="2200" dirty="0"/>
              <a:t>Prifysgol Caerdydd</a:t>
            </a:r>
          </a:p>
          <a:p>
            <a:pPr marL="0" indent="0" algn="ctr">
              <a:buNone/>
            </a:pPr>
            <a:r>
              <a:rPr lang="cy-GB" sz="2200" dirty="0"/>
              <a:t>Adeilad Hadyn Ellis</a:t>
            </a:r>
          </a:p>
          <a:p>
            <a:pPr marL="0" indent="0" algn="ctr">
              <a:buNone/>
            </a:pPr>
            <a:r>
              <a:rPr lang="cy-GB" sz="2200" dirty="0" err="1"/>
              <a:t>Maindy</a:t>
            </a:r>
            <a:r>
              <a:rPr lang="cy-GB" sz="2200" dirty="0"/>
              <a:t> Road</a:t>
            </a:r>
          </a:p>
          <a:p>
            <a:pPr marL="0" indent="0" algn="ctr">
              <a:buNone/>
            </a:pPr>
            <a:r>
              <a:rPr lang="cy-GB" sz="2200" dirty="0"/>
              <a:t>Cathays</a:t>
            </a:r>
          </a:p>
          <a:p>
            <a:pPr marL="0" indent="0" algn="ctr">
              <a:buNone/>
            </a:pPr>
            <a:r>
              <a:rPr lang="cy-GB" sz="2200" dirty="0"/>
              <a:t>Caerdydd</a:t>
            </a:r>
          </a:p>
          <a:p>
            <a:pPr marL="0" indent="0" algn="ctr">
              <a:buNone/>
            </a:pPr>
            <a:r>
              <a:rPr lang="cy-GB" sz="2200" dirty="0"/>
              <a:t>CF24 4HQ</a:t>
            </a:r>
          </a:p>
          <a:p>
            <a:pPr marL="0" indent="0" algn="ctr">
              <a:buNone/>
            </a:pPr>
            <a:r>
              <a:rPr lang="cy-GB" sz="2200" dirty="0"/>
              <a:t> </a:t>
            </a:r>
          </a:p>
          <a:p>
            <a:pPr marL="0" indent="0" algn="ctr">
              <a:buNone/>
            </a:pPr>
            <a:r>
              <a:rPr lang="cy-GB" sz="2200" dirty="0"/>
              <a:t>Ffôn: +44(0)29 22510774</a:t>
            </a:r>
          </a:p>
          <a:p>
            <a:pPr marL="0" indent="0" algn="ctr">
              <a:buNone/>
            </a:pPr>
            <a:r>
              <a:rPr lang="cy-GB" sz="2200" dirty="0"/>
              <a:t>E-bost: </a:t>
            </a:r>
            <a:r>
              <a:rPr lang="cy-GB" sz="2200" dirty="0">
                <a:hlinkClick r:id="rId3"/>
              </a:rPr>
              <a:t>E2C@cardiff.ac.uk</a:t>
            </a:r>
            <a:endParaRPr lang="cy-GB" sz="2200" dirty="0"/>
          </a:p>
          <a:p>
            <a:pPr marL="0" indent="0" algn="ctr">
              <a:buNone/>
            </a:pPr>
            <a:endParaRPr lang="en-US" sz="2200" dirty="0"/>
          </a:p>
          <a:p>
            <a:pPr marL="0" indent="0" algn="ctr">
              <a:buNone/>
            </a:pPr>
            <a:endParaRPr lang="en-US" sz="2200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u="sng" dirty="0">
              <a:hlinkClick r:id="rId4"/>
            </a:endParaRPr>
          </a:p>
          <a:p>
            <a:pPr marL="0" indent="0" algn="ctr">
              <a:buNone/>
            </a:pPr>
            <a:endParaRPr lang="en-US" u="sng" dirty="0">
              <a:solidFill>
                <a:srgbClr val="FF0000"/>
              </a:solidFill>
              <a:hlinkClick r:id="rId4"/>
            </a:endParaRPr>
          </a:p>
        </p:txBody>
      </p:sp>
      <p:pic>
        <p:nvPicPr>
          <p:cNvPr id="8" name="Picture 7" descr="Macintosh HD:Users:stephenbeyer:Library:Containers:com.apple.mail:Data:Library:Mail Downloads:45DC2E77-3973-4984-904B-58581E836064:ncmh-2015.jpg">
            <a:extLst>
              <a:ext uri="{FF2B5EF4-FFF2-40B4-BE49-F238E27FC236}">
                <a16:creationId xmlns:a16="http://schemas.microsoft.com/office/drawing/2014/main" id="{EB4A4D2A-2F42-4645-92B0-67C6A3813F7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" y="6427304"/>
            <a:ext cx="1227286" cy="489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55864E-58DE-E64E-A746-70C93A9BFD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4163" y="6176661"/>
            <a:ext cx="712535" cy="6879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64A451-317A-8D4C-8469-7AB29B0C5F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1865" y="6153770"/>
            <a:ext cx="482560" cy="66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858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3886200"/>
          </a:xfrm>
        </p:spPr>
        <p:txBody>
          <a:bodyPr/>
          <a:lstStyle/>
          <a:p>
            <a:pPr>
              <a:buFont typeface="Wingdings" pitchFamily="-116" charset="2"/>
              <a:buNone/>
            </a:pPr>
            <a:r>
              <a:rPr lang="cy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Cydnabyddiaeth</a:t>
            </a:r>
          </a:p>
          <a:p>
            <a:pPr>
              <a:buFont typeface="Wingdings" pitchFamily="-116" charset="2"/>
              <a:buNone/>
            </a:pPr>
            <a:endParaRPr lang="cy-GB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y-GB" dirty="0">
                <a:latin typeface="Calibri" panose="020F0502020204030204" pitchFamily="34" charset="0"/>
                <a:cs typeface="Calibri" panose="020F0502020204030204" pitchFamily="34" charset="0"/>
              </a:rPr>
              <a:t>Diolch i Gonsortiwm </a:t>
            </a:r>
            <a:r>
              <a:rPr lang="cy-GB" dirty="0" err="1">
                <a:latin typeface="Calibri" panose="020F0502020204030204" pitchFamily="34" charset="0"/>
                <a:cs typeface="Calibri" panose="020F0502020204030204" pitchFamily="34" charset="0"/>
              </a:rPr>
              <a:t>Engage</a:t>
            </a:r>
            <a:r>
              <a:rPr lang="cy-GB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cy-GB" dirty="0" err="1">
                <a:latin typeface="Calibri" panose="020F0502020204030204" pitchFamily="34" charset="0"/>
                <a:cs typeface="Calibri" panose="020F0502020204030204" pitchFamily="34" charset="0"/>
              </a:rPr>
              <a:t>Change</a:t>
            </a:r>
            <a:r>
              <a:rPr lang="cy-GB" dirty="0">
                <a:latin typeface="Calibri" panose="020F0502020204030204" pitchFamily="34" charset="0"/>
                <a:cs typeface="Calibri" panose="020F0502020204030204" pitchFamily="34" charset="0"/>
              </a:rPr>
              <a:t> am luniau cyflogaeth, Anabledd Dysgu Cymru am luniau cynhwysiant</a:t>
            </a:r>
            <a:endParaRPr lang="en-US" sz="1600" dirty="0"/>
          </a:p>
          <a:p>
            <a:pPr algn="just" eaLnBrk="1" hangingPunct="1">
              <a:lnSpc>
                <a:spcPct val="90000"/>
              </a:lnSpc>
            </a:pPr>
            <a:endParaRPr lang="en-US" sz="1600" dirty="0"/>
          </a:p>
          <a:p>
            <a:pPr algn="just" eaLnBrk="1" hangingPunct="1">
              <a:lnSpc>
                <a:spcPct val="90000"/>
              </a:lnSpc>
            </a:pPr>
            <a:endParaRPr lang="en-US" sz="600" dirty="0">
              <a:solidFill>
                <a:srgbClr val="000000"/>
              </a:solidFill>
              <a:latin typeface="Times New Roman" pitchFamily="-116" charset="0"/>
            </a:endParaRPr>
          </a:p>
        </p:txBody>
      </p:sp>
      <p:pic>
        <p:nvPicPr>
          <p:cNvPr id="4" name="Picture 3" descr="Macintosh HD:Users:stephenbeyer:Library:Containers:com.apple.mail:Data:Library:Mail Downloads:45DC2E77-3973-4984-904B-58581E836064:ncmh-2015.jpg">
            <a:extLst>
              <a:ext uri="{FF2B5EF4-FFF2-40B4-BE49-F238E27FC236}">
                <a16:creationId xmlns:a16="http://schemas.microsoft.com/office/drawing/2014/main" id="{4EAE9748-DA8B-DB45-9779-4F919DD9939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" y="6427304"/>
            <a:ext cx="1227286" cy="489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5CD687-C4A5-AD47-8FFA-E4715E4AC8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4163" y="6176661"/>
            <a:ext cx="712535" cy="6879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049D17-0B46-8140-A912-5AF1B398B9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1833" y="6148465"/>
            <a:ext cx="482560" cy="66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133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Cyfeiriadau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C6A512-7B2B-6148-B5EC-2D02CB43CBF1}"/>
              </a:ext>
            </a:extLst>
          </p:cNvPr>
          <p:cNvSpPr/>
          <p:nvPr/>
        </p:nvSpPr>
        <p:spPr>
          <a:xfrm>
            <a:off x="457200" y="1524000"/>
            <a:ext cx="82296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1. McFarlin, D.B., Song, J. a Sonntag, M. (1991). Integrating the disabled into the work force: A survey of Fortune 500 company attitudes and practices. </a:t>
            </a:r>
            <a:r>
              <a:rPr lang="en-GB" i="1" dirty="0"/>
              <a:t>Employee Responsibilities and Rights Journal</a:t>
            </a:r>
            <a:r>
              <a:rPr lang="en-GB" dirty="0"/>
              <a:t>, 4, 2, 107-123.</a:t>
            </a:r>
          </a:p>
          <a:p>
            <a:r>
              <a:rPr lang="en-GB" dirty="0"/>
              <a:t>2. Kregel, J. a Tomiyasu, Y. (1994). Employers' attitudes toward workers with disabilities: Effect of the Americans with Disabilities Act. </a:t>
            </a:r>
            <a:r>
              <a:rPr lang="en-GB" i="1" dirty="0"/>
              <a:t>Journal of Vocational Rehabilitation</a:t>
            </a:r>
            <a:r>
              <a:rPr lang="en-GB" dirty="0"/>
              <a:t>, 4, 165-173.</a:t>
            </a:r>
          </a:p>
          <a:p>
            <a:r>
              <a:rPr lang="en-GB" dirty="0"/>
              <a:t>3. Kregel, J., Unger, D. (1993). Employer perceptions of the work potential of individuals with disabilities: An illustration from supported employment. Journal of </a:t>
            </a:r>
            <a:r>
              <a:rPr lang="en-GB" i="1" dirty="0"/>
              <a:t>Vocational Rehabilitation</a:t>
            </a:r>
            <a:r>
              <a:rPr lang="en-GB" dirty="0"/>
              <a:t>, 3, 4, 17-25.</a:t>
            </a:r>
          </a:p>
          <a:p>
            <a:r>
              <a:rPr lang="en-GB" dirty="0"/>
              <a:t>4. Kregel, J., Parent, W. a West, M. (1994). The impact of behavioral deficits on employment retention: An illustration from supported employment. </a:t>
            </a:r>
            <a:r>
              <a:rPr lang="en-GB" i="1" dirty="0"/>
              <a:t>NeoroRehabilitation</a:t>
            </a:r>
            <a:r>
              <a:rPr lang="en-GB" dirty="0"/>
              <a:t>, 4, 1, 1-14.</a:t>
            </a:r>
          </a:p>
          <a:p>
            <a:r>
              <a:rPr lang="en-GB" dirty="0"/>
              <a:t>5. Shafer, M. S., Hill, J., Seyfarth, J. a Wehman, P. (1987). Competitive employment and workers with mental retardation: Analysis of employers' perceptions and experiences. </a:t>
            </a:r>
            <a:r>
              <a:rPr lang="en-GB" i="1" dirty="0"/>
              <a:t>American Journal of Mental Retardation</a:t>
            </a:r>
            <a:r>
              <a:rPr lang="en-GB" dirty="0"/>
              <a:t>, 92, 3, 304-311.</a:t>
            </a:r>
          </a:p>
          <a:p>
            <a:r>
              <a:rPr lang="en-GB" dirty="0"/>
              <a:t>6. Shafer, M.S., Kregal, J., Banks, P.D. a Hill, M.L. (1988). An analysis of employer evaluations of workers with mental retardation. </a:t>
            </a:r>
            <a:r>
              <a:rPr lang="en-GB" i="1" dirty="0"/>
              <a:t>Research in Developmental Disabilities</a:t>
            </a:r>
            <a:r>
              <a:rPr lang="en-GB" dirty="0"/>
              <a:t>, 9, 377-391.</a:t>
            </a:r>
          </a:p>
        </p:txBody>
      </p:sp>
    </p:spTree>
    <p:extLst>
      <p:ext uri="{BB962C8B-B14F-4D97-AF65-F5344CB8AC3E}">
        <p14:creationId xmlns:p14="http://schemas.microsoft.com/office/powerpoint/2010/main" val="3179137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6C6A512-7B2B-6148-B5EC-2D02CB43CBF1}"/>
              </a:ext>
            </a:extLst>
          </p:cNvPr>
          <p:cNvSpPr/>
          <p:nvPr/>
        </p:nvSpPr>
        <p:spPr>
          <a:xfrm>
            <a:off x="457200" y="751344"/>
            <a:ext cx="8229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7. Olson, D., Cioffi, A., Yovanoff, P. a Mank, D. (2001). Employers perceptions of employees with mental retardation. </a:t>
            </a:r>
            <a:r>
              <a:rPr lang="en-GB" i="1" dirty="0"/>
              <a:t>Journal of Vocational Rehabilitation</a:t>
            </a:r>
            <a:r>
              <a:rPr lang="en-GB" dirty="0"/>
              <a:t>, 16, 125-133.</a:t>
            </a:r>
          </a:p>
          <a:p>
            <a:r>
              <a:rPr lang="en-GB" dirty="0"/>
              <a:t>8. Nietupski, J., Hamre-Nietupski, S., Vanderhart, N.S., Fishback, K. (1996). Employer perceptions of the benefits and concerns of supported employment. </a:t>
            </a:r>
            <a:r>
              <a:rPr lang="en-GB" i="1" dirty="0"/>
              <a:t>Education and Training in Mental Retardation and Developmental Disabilities</a:t>
            </a:r>
            <a:r>
              <a:rPr lang="en-GB" dirty="0"/>
              <a:t>, 31, 4, 310-323.</a:t>
            </a:r>
          </a:p>
          <a:p>
            <a:r>
              <a:rPr lang="en-GB" dirty="0"/>
              <a:t>9. Sitlington, P.L a Easterday, J.R. (1992). An analysis of employer incentive rankings relative to the employment of persons with mental retardation. </a:t>
            </a:r>
            <a:r>
              <a:rPr lang="en-GB" i="1" dirty="0"/>
              <a:t>Education &amp; Training in Mental Retardation</a:t>
            </a:r>
            <a:r>
              <a:rPr lang="en-GB" dirty="0"/>
              <a:t>, 27, 1, 75-80.</a:t>
            </a:r>
          </a:p>
          <a:p>
            <a:r>
              <a:rPr lang="en-GB" dirty="0"/>
              <a:t>10. Harrison, B. a Tomes, A. (1990). Employers’ attitudes to the employment of people with mental handicaps: An empirical study. </a:t>
            </a:r>
            <a:r>
              <a:rPr lang="en-GB" i="1" dirty="0"/>
              <a:t>Journal of Applied Research in Intellectual Disability</a:t>
            </a:r>
            <a:r>
              <a:rPr lang="en-GB" dirty="0"/>
              <a:t>, 3, 2, 196–213.</a:t>
            </a:r>
          </a:p>
          <a:p>
            <a:r>
              <a:rPr lang="en-GB" dirty="0"/>
              <a:t>11. Blanck, P.D. (1991). The emerging work force: Empirical study of the Americans With Disabilities Act. </a:t>
            </a:r>
            <a:r>
              <a:rPr lang="en-GB" i="1" dirty="0"/>
              <a:t>Journal of Corporation Law</a:t>
            </a:r>
            <a:r>
              <a:rPr lang="en-GB" dirty="0"/>
              <a:t>, 16, 4, 693.</a:t>
            </a:r>
          </a:p>
          <a:p>
            <a:r>
              <a:rPr lang="en-GB" dirty="0"/>
              <a:t>12. Lysaght, R., Sparring, C., Ouellette-Kuntz, H. a Marshall, C.A. (2011). Injury incidence and patterns in workers with intellectual disability: A comparative study. </a:t>
            </a:r>
            <a:r>
              <a:rPr lang="en-GB" i="1" dirty="0"/>
              <a:t>Journal of Intellectual &amp; Developmental Disability</a:t>
            </a:r>
            <a:r>
              <a:rPr lang="en-GB" dirty="0"/>
              <a:t>, 36,4, 280-284.</a:t>
            </a:r>
          </a:p>
        </p:txBody>
      </p:sp>
    </p:spTree>
    <p:extLst>
      <p:ext uri="{BB962C8B-B14F-4D97-AF65-F5344CB8AC3E}">
        <p14:creationId xmlns:p14="http://schemas.microsoft.com/office/powerpoint/2010/main" val="3333932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18411" y="542887"/>
            <a:ext cx="6759152" cy="677642"/>
          </a:xfrm>
        </p:spPr>
        <p:txBody>
          <a:bodyPr>
            <a:noAutofit/>
          </a:bodyPr>
          <a:lstStyle/>
          <a:p>
            <a:r>
              <a:rPr lang="cy-GB" sz="4124" b="1" dirty="0">
                <a:solidFill>
                  <a:schemeClr val="accent6"/>
                </a:solidFill>
                <a:latin typeface="Arial" charset="0"/>
              </a:rPr>
              <a:t>Cyflogaeth gyda Chymorth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23" y="1918927"/>
            <a:ext cx="7922221" cy="3504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03256" y="5739969"/>
            <a:ext cx="2932306" cy="871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687" dirty="0"/>
              <a:t>Hyfforddi ar gyfer swydd yn ganolog i’r Model Cyflogaeth gyda Chymorth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77563" y="3243729"/>
            <a:ext cx="1582869" cy="611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687" b="1" dirty="0">
                <a:solidFill>
                  <a:srgbClr val="FF0000"/>
                </a:solidFill>
              </a:rPr>
              <a:t>Hyfforddi ar gyfer Swydd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5542" y="6142655"/>
            <a:ext cx="714204" cy="6113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534" y="1100994"/>
            <a:ext cx="2763283" cy="20750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411" y="4010820"/>
            <a:ext cx="3076306" cy="23072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8411" y="3494979"/>
            <a:ext cx="2215671" cy="351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1687" b="1" dirty="0">
                <a:solidFill>
                  <a:srgbClr val="FF0000"/>
                </a:solidFill>
              </a:rPr>
              <a:t>Hyfforddiant Teithio</a:t>
            </a:r>
          </a:p>
        </p:txBody>
      </p:sp>
      <p:pic>
        <p:nvPicPr>
          <p:cNvPr id="10" name="Picture 9" descr="Macintosh HD:Users:stephenbeyer:Library:Containers:com.apple.mail:Data:Library:Mail Downloads:45DC2E77-3973-4984-904B-58581E836064:ncmh-2015.jpg">
            <a:extLst>
              <a:ext uri="{FF2B5EF4-FFF2-40B4-BE49-F238E27FC236}">
                <a16:creationId xmlns:a16="http://schemas.microsoft.com/office/drawing/2014/main" id="{14D08662-C3F3-DE40-8B27-38A81676DBA6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4" y="6390600"/>
            <a:ext cx="1227286" cy="489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8A756F-28C7-0F4F-9BCB-BCB3D49FEF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63841" y="6142655"/>
            <a:ext cx="480856" cy="65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58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3F6A7A-69E6-5C44-A07F-B1BCB47C1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y-GB" dirty="0">
                <a:solidFill>
                  <a:schemeClr val="accent6"/>
                </a:solidFill>
              </a:rPr>
              <a:t>Ymchwil ar bryderon cyflogwyr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7266F4-3AB3-9F4E-A81C-8CC860978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876800"/>
          </a:xfrm>
        </p:spPr>
        <p:txBody>
          <a:bodyPr/>
          <a:lstStyle/>
          <a:p>
            <a:pPr marL="0" indent="0">
              <a:buNone/>
            </a:pPr>
            <a:r>
              <a:rPr lang="cy-GB" dirty="0"/>
              <a:t>Gall cyflogi rhywun sydd ag anabledd dysgu neu awtistiaeth:</a:t>
            </a:r>
          </a:p>
          <a:p>
            <a:pPr marL="0" indent="0">
              <a:buNone/>
            </a:pPr>
            <a:endParaRPr lang="cy-GB" dirty="0"/>
          </a:p>
          <a:p>
            <a:pPr lvl="1"/>
            <a:r>
              <a:rPr lang="cy-GB" dirty="0"/>
              <a:t>olygu bod angen goruchwyliaeth neu hyfforddiant mwy costus</a:t>
            </a:r>
          </a:p>
          <a:p>
            <a:pPr lvl="1"/>
            <a:r>
              <a:rPr lang="cy-GB" dirty="0"/>
              <a:t>arwain at gynhyrchiant gwael a gall leihau perfformiad</a:t>
            </a:r>
          </a:p>
          <a:p>
            <a:pPr lvl="1"/>
            <a:r>
              <a:rPr lang="cy-GB" dirty="0"/>
              <a:t>fod yn heriol gan nad oes gennym ni swyddi addas</a:t>
            </a:r>
          </a:p>
          <a:p>
            <a:pPr lvl="1"/>
            <a:r>
              <a:rPr lang="cy-GB" dirty="0"/>
              <a:t>arwain at fwy o ddamweiniau</a:t>
            </a:r>
          </a:p>
          <a:p>
            <a:pPr lvl="1"/>
            <a:r>
              <a:rPr lang="cy-GB" dirty="0"/>
              <a:t>greu mwy o hawliadau am iawndal</a:t>
            </a:r>
          </a:p>
          <a:p>
            <a:pPr lvl="1"/>
            <a:endParaRPr lang="cy-GB" dirty="0"/>
          </a:p>
          <a:p>
            <a:pPr marL="0" indent="0">
              <a:buNone/>
            </a:pPr>
            <a:r>
              <a:rPr lang="cy-GB" dirty="0"/>
              <a:t>Roedd gan </a:t>
            </a:r>
            <a:r>
              <a:rPr lang="cy-GB" b="1" dirty="0"/>
              <a:t>gyflogwyr heb unrhyw brofiad </a:t>
            </a:r>
            <a:r>
              <a:rPr lang="cy-GB" dirty="0"/>
              <a:t>o gyflogi pobl sydd ag anabledd dysgu neu awtistiaeth </a:t>
            </a:r>
            <a:r>
              <a:rPr lang="cy-GB" b="1" dirty="0"/>
              <a:t>fwy o bryderon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2DE999-D4F2-8C49-BF18-6EDB68A87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280" y="5817100"/>
            <a:ext cx="712535" cy="976862"/>
          </a:xfrm>
          <a:prstGeom prst="rect">
            <a:avLst/>
          </a:prstGeom>
        </p:spPr>
      </p:pic>
      <p:pic>
        <p:nvPicPr>
          <p:cNvPr id="6" name="Picture 5" descr="Macintosh HD:Users:stephenbeyer:Library:Containers:com.apple.mail:Data:Library:Mail Downloads:45DC2E77-3973-4984-904B-58581E836064:ncmh-2015.jpg">
            <a:extLst>
              <a:ext uri="{FF2B5EF4-FFF2-40B4-BE49-F238E27FC236}">
                <a16:creationId xmlns:a16="http://schemas.microsoft.com/office/drawing/2014/main" id="{F6705C6E-C487-5748-8FEC-4AEAF250636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4" y="6390600"/>
            <a:ext cx="1227286" cy="489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A9A282-1511-374D-9DF5-8E4D070EE7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6861" y="6139316"/>
            <a:ext cx="712535" cy="68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99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3F6A7A-69E6-5C44-A07F-B1BCB47C1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82" y="214178"/>
            <a:ext cx="8229600" cy="990600"/>
          </a:xfrm>
        </p:spPr>
        <p:txBody>
          <a:bodyPr>
            <a:normAutofit/>
          </a:bodyPr>
          <a:lstStyle/>
          <a:p>
            <a:r>
              <a:rPr lang="cy-GB" dirty="0">
                <a:solidFill>
                  <a:schemeClr val="accent6"/>
                </a:solidFill>
              </a:rPr>
              <a:t>Ymchwil ar beth sy’n helpu cyflogwyr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7266F4-3AB3-9F4E-A81C-8CC860978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661" y="1403219"/>
            <a:ext cx="8461798" cy="4955884"/>
          </a:xfrm>
        </p:spPr>
        <p:txBody>
          <a:bodyPr>
            <a:normAutofit/>
          </a:bodyPr>
          <a:lstStyle/>
          <a:p>
            <a:r>
              <a:rPr lang="cy-GB" sz="2800" dirty="0"/>
              <a:t>Paru Swyddi</a:t>
            </a:r>
          </a:p>
          <a:p>
            <a:endParaRPr lang="cy-GB" sz="2800" dirty="0"/>
          </a:p>
          <a:p>
            <a:r>
              <a:rPr lang="cy-GB" sz="2800" dirty="0"/>
              <a:t>Mae cefnogaeth hyfforddwr swydd yn hanfodol:</a:t>
            </a:r>
          </a:p>
          <a:p>
            <a:pPr lvl="4"/>
            <a:r>
              <a:rPr lang="cy-GB" sz="1800" dirty="0"/>
              <a:t>Hyfforddiant ar y safle </a:t>
            </a:r>
          </a:p>
          <a:p>
            <a:pPr lvl="4"/>
            <a:r>
              <a:rPr lang="cy-GB" sz="1800" dirty="0"/>
              <a:t>Hyfforddwr swydd yno ar safle’r swydd </a:t>
            </a:r>
          </a:p>
          <a:p>
            <a:pPr lvl="4"/>
            <a:r>
              <a:rPr lang="cy-GB" sz="1800" dirty="0"/>
              <a:t>Ar gael i alw am gymorth</a:t>
            </a:r>
            <a:r>
              <a:rPr lang="cy-GB" sz="1800" baseline="30000" dirty="0"/>
              <a:t>15</a:t>
            </a:r>
          </a:p>
          <a:p>
            <a:pPr lvl="4"/>
            <a:r>
              <a:rPr lang="cy-GB" sz="1800" dirty="0"/>
              <a:t>Help a chyngor i oruchwylwyr</a:t>
            </a:r>
          </a:p>
          <a:p>
            <a:pPr marL="1051560" lvl="4" indent="0">
              <a:buNone/>
            </a:pPr>
            <a:endParaRPr lang="cy-GB" sz="1800" dirty="0"/>
          </a:p>
          <a:p>
            <a:pPr marL="0" indent="0">
              <a:spcAft>
                <a:spcPts val="400"/>
              </a:spcAft>
              <a:buNone/>
            </a:pPr>
            <a:r>
              <a:rPr lang="cy-GB" sz="2800" dirty="0"/>
              <a:t>Mae gan gyflogwyr sydd â phrofiad o gyflogi pobl sydd ag anabledd dysgu farn gadarnhaol am “</a:t>
            </a:r>
            <a:r>
              <a:rPr lang="cy-GB" sz="2800" b="1" dirty="0"/>
              <a:t>berfformiad yn y gwaith a chostau cyflogaeth</a:t>
            </a:r>
            <a:r>
              <a:rPr lang="cy-GB" sz="2800" dirty="0"/>
              <a:t>”.</a:t>
            </a:r>
          </a:p>
          <a:p>
            <a:endParaRPr lang="en-GB" sz="2800" dirty="0"/>
          </a:p>
        </p:txBody>
      </p:sp>
      <p:pic>
        <p:nvPicPr>
          <p:cNvPr id="6" name="Picture 5" descr="Macintosh HD:Users:stephenbeyer:Library:Containers:com.apple.mail:Data:Library:Mail Downloads:45DC2E77-3973-4984-904B-58581E836064:ncmh-2015.jpg">
            <a:extLst>
              <a:ext uri="{FF2B5EF4-FFF2-40B4-BE49-F238E27FC236}">
                <a16:creationId xmlns:a16="http://schemas.microsoft.com/office/drawing/2014/main" id="{A2B30E3C-435B-8849-8D9A-AFF80FB70A8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4" y="6390600"/>
            <a:ext cx="1227286" cy="489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18CAF1-714A-374C-BF18-B8EB6B7F0F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6861" y="6139316"/>
            <a:ext cx="712535" cy="6879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40100B-4F84-3A44-8D7C-0F2DBBB047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160" y="6139316"/>
            <a:ext cx="480856" cy="6592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A05FA99-CB20-47E3-AEB7-6948C8818304}"/>
              </a:ext>
            </a:extLst>
          </p:cNvPr>
          <p:cNvSpPr/>
          <p:nvPr/>
        </p:nvSpPr>
        <p:spPr>
          <a:xfrm>
            <a:off x="3106282" y="1139974"/>
            <a:ext cx="5904656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y-GB" sz="1800" dirty="0"/>
              <a:t>Mae gweithwyr sydd ag anableddau dysgu’n fwy tebygol o berfformio’n well mewn gwaith pan mae cyflogwyr yn gweld eu bod yn addas i’w paru â swydd benodol</a:t>
            </a:r>
            <a:r>
              <a:rPr lang="cy-GB" sz="1800" baseline="30000" dirty="0"/>
              <a:t>21,22</a:t>
            </a:r>
            <a:endParaRPr lang="cy-GB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0342C7B4-92F2-46EE-AEF4-0971506657E6}"/>
              </a:ext>
            </a:extLst>
          </p:cNvPr>
          <p:cNvSpPr/>
          <p:nvPr/>
        </p:nvSpPr>
        <p:spPr>
          <a:xfrm>
            <a:off x="2771800" y="1604767"/>
            <a:ext cx="334481" cy="960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7893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y-GB" dirty="0">
                <a:solidFill>
                  <a:schemeClr val="accent6"/>
                </a:solidFill>
              </a:rPr>
              <a:t>Manteision i gyflogwyr o gyflogi pobl sydd ag anabledd dysgu ac awtistiaeth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8399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y-GB" dirty="0"/>
              <a:t>Barn gadarnhaol am eu </a:t>
            </a:r>
            <a:r>
              <a:rPr lang="cy-GB" b="1" dirty="0"/>
              <a:t>cyflogadwyedd</a:t>
            </a:r>
            <a:r>
              <a:rPr lang="cy-GB" dirty="0"/>
              <a:t> a’u </a:t>
            </a:r>
            <a:r>
              <a:rPr lang="cy-GB" b="1" dirty="0"/>
              <a:t>perfformiad</a:t>
            </a:r>
            <a:r>
              <a:rPr lang="cy-GB" dirty="0"/>
              <a:t>:</a:t>
            </a:r>
          </a:p>
          <a:p>
            <a:pPr marL="0" indent="0">
              <a:buNone/>
            </a:pPr>
            <a:endParaRPr lang="cy-GB" dirty="0"/>
          </a:p>
          <a:p>
            <a:pPr lvl="1"/>
            <a:r>
              <a:rPr lang="cy-GB" sz="2400" dirty="0"/>
              <a:t>Derbyn awdurdod, ac yn cael eu derbyn gan y </a:t>
            </a:r>
            <a:br>
              <a:rPr lang="cy-GB" sz="2400" dirty="0"/>
            </a:br>
            <a:r>
              <a:rPr lang="cy-GB" sz="2400" dirty="0"/>
              <a:t>cyhoedd </a:t>
            </a:r>
            <a:r>
              <a:rPr lang="cy-GB" sz="2400" baseline="30000" dirty="0"/>
              <a:t>1,2,3,4,5,6,7</a:t>
            </a:r>
          </a:p>
          <a:p>
            <a:pPr marL="274320" lvl="1" indent="0">
              <a:buNone/>
            </a:pPr>
            <a:endParaRPr lang="cy-GB" sz="2400" baseline="30000" dirty="0"/>
          </a:p>
          <a:p>
            <a:pPr lvl="1"/>
            <a:r>
              <a:rPr lang="cy-GB" sz="2400" dirty="0"/>
              <a:t>ymroddiad, o ran cymorth gan hyfforddwr swydd </a:t>
            </a:r>
            <a:r>
              <a:rPr lang="cy-GB" sz="2400" baseline="30000" dirty="0"/>
              <a:t>8,9</a:t>
            </a:r>
          </a:p>
          <a:p>
            <a:pPr marL="274320" lvl="1" indent="0">
              <a:buNone/>
            </a:pPr>
            <a:endParaRPr lang="cy-GB" sz="2400" baseline="30000" dirty="0"/>
          </a:p>
          <a:p>
            <a:pPr lvl="1"/>
            <a:r>
              <a:rPr lang="cy-GB" sz="2400" dirty="0"/>
              <a:t>gadael swyddi’n llai aml </a:t>
            </a:r>
            <a:r>
              <a:rPr lang="cy-GB" sz="2400" baseline="30000" dirty="0"/>
              <a:t>5</a:t>
            </a:r>
            <a:r>
              <a:rPr lang="cy-GB" sz="2400" dirty="0"/>
              <a:t>; parod i ddysgu; boddhad o’u swydd; annhebygol o achosi helynt; cyfeillgar; gonest; diwyd; cryf; ar amser; dibynadwy; gwedd ac edrychiad; llawn cymhelliant; a chofnod salwch </a:t>
            </a:r>
            <a:r>
              <a:rPr lang="cy-GB" sz="2400" baseline="30000" dirty="0"/>
              <a:t>10</a:t>
            </a:r>
            <a:endParaRPr lang="cy-GB" sz="2400" dirty="0"/>
          </a:p>
          <a:p>
            <a:pPr marL="0" indent="0">
              <a:buNone/>
            </a:pPr>
            <a:endParaRPr lang="cy-GB" dirty="0"/>
          </a:p>
          <a:p>
            <a:endParaRPr lang="cy-GB" sz="2200" dirty="0"/>
          </a:p>
          <a:p>
            <a:pPr lvl="1"/>
            <a:endParaRPr lang="cy-GB" sz="1800" dirty="0"/>
          </a:p>
          <a:p>
            <a:pPr lvl="1"/>
            <a:endParaRPr lang="cy-GB" sz="1600" dirty="0"/>
          </a:p>
          <a:p>
            <a:endParaRPr lang="cy-GB" sz="2000" dirty="0"/>
          </a:p>
          <a:p>
            <a:endParaRPr lang="cy-GB" sz="2000" dirty="0"/>
          </a:p>
          <a:p>
            <a:endParaRPr lang="cy-GB" sz="2000" dirty="0"/>
          </a:p>
          <a:p>
            <a:endParaRPr lang="cy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DB77F3-6738-134A-8300-2B3B75AC5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281" y="6021288"/>
            <a:ext cx="563598" cy="772674"/>
          </a:xfrm>
          <a:prstGeom prst="rect">
            <a:avLst/>
          </a:prstGeom>
        </p:spPr>
      </p:pic>
      <p:pic>
        <p:nvPicPr>
          <p:cNvPr id="6" name="Picture 5" descr="Macintosh HD:Users:stephenbeyer:Library:Containers:com.apple.mail:Data:Library:Mail Downloads:45DC2E77-3973-4984-904B-58581E836064:ncmh-2015.jpg">
            <a:extLst>
              <a:ext uri="{FF2B5EF4-FFF2-40B4-BE49-F238E27FC236}">
                <a16:creationId xmlns:a16="http://schemas.microsoft.com/office/drawing/2014/main" id="{1E0A72DA-7591-BD43-853B-E534133569D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4" y="6492850"/>
            <a:ext cx="855561" cy="386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244299-6FBA-DA47-A60A-7744F095EC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6862" y="6283117"/>
            <a:ext cx="563598" cy="54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14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8C1CD3-F5CB-7D44-A81F-E954A3264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3126" y="3706680"/>
            <a:ext cx="2818961" cy="2111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5E0EE7-5B37-8A45-B9C0-1BD7B72985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45" y="3706680"/>
            <a:ext cx="2815333" cy="2111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882467-776A-7E47-85A7-B29DAE18E6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126" y="1424432"/>
            <a:ext cx="2818961" cy="21142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C24AC3-66B7-7E44-A6D5-592C453B62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911" y="2095570"/>
            <a:ext cx="2499745" cy="33329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3C7F9D-1608-8145-83F0-BB0E783F06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51" y="1429437"/>
            <a:ext cx="2815332" cy="21114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C47CB0-9C41-F24A-9D8D-9D3D58C17235}"/>
              </a:ext>
            </a:extLst>
          </p:cNvPr>
          <p:cNvSpPr txBox="1"/>
          <p:nvPr/>
        </p:nvSpPr>
        <p:spPr>
          <a:xfrm>
            <a:off x="2582660" y="5632784"/>
            <a:ext cx="3736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Engage to Change</a:t>
            </a:r>
          </a:p>
          <a:p>
            <a:pPr algn="ctr"/>
            <a:r>
              <a:rPr lang="en-US" dirty="0"/>
              <a:t>http://www.engagetochange.org.uk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874AFE-F09E-444F-906F-CF0B579AA6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8692" y="476672"/>
            <a:ext cx="986616" cy="1352618"/>
          </a:xfrm>
          <a:prstGeom prst="rect">
            <a:avLst/>
          </a:prstGeom>
        </p:spPr>
      </p:pic>
      <p:pic>
        <p:nvPicPr>
          <p:cNvPr id="11" name="Picture 10" descr="Macintosh HD:Users:stephenbeyer:Library:Containers:com.apple.mail:Data:Library:Mail Downloads:45DC2E77-3973-4984-904B-58581E836064:ncmh-2015.jpg">
            <a:extLst>
              <a:ext uri="{FF2B5EF4-FFF2-40B4-BE49-F238E27FC236}">
                <a16:creationId xmlns:a16="http://schemas.microsoft.com/office/drawing/2014/main" id="{F334D311-6661-9544-97C5-1969E490EF37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4" y="6492850"/>
            <a:ext cx="855561" cy="386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ED4B6F-72F1-3445-A16D-FABC2961CC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16862" y="6283117"/>
            <a:ext cx="563598" cy="54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11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312854" y="552816"/>
            <a:ext cx="8518292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cy-GB" altLang="x-none" sz="3200" b="1" dirty="0">
                <a:solidFill>
                  <a:schemeClr val="accent6"/>
                </a:solidFill>
              </a:rPr>
              <a:t>Gyda faint o bobl ydyn ni wedi gweithio?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913" y="1575660"/>
            <a:ext cx="8204250" cy="3941571"/>
          </a:xfrm>
        </p:spPr>
        <p:txBody>
          <a:bodyPr>
            <a:noAutofit/>
          </a:bodyPr>
          <a:lstStyle/>
          <a:p>
            <a:pPr marL="428488" indent="-428488">
              <a:buFont typeface="Wingdings" panose="05000000000000000000" pitchFamily="2" charset="2"/>
              <a:buChar char="§"/>
            </a:pPr>
            <a:r>
              <a:rPr lang="cy-GB" sz="2999" dirty="0"/>
              <a:t>610 o bobl sydd ag anabledd dysgu neu gyflwr ar y sbectrwm awtistiaeth</a:t>
            </a:r>
          </a:p>
          <a:p>
            <a:pPr marL="428488" indent="-428488">
              <a:buFont typeface="Wingdings" panose="05000000000000000000" pitchFamily="2" charset="2"/>
              <a:buChar char="§"/>
            </a:pPr>
            <a:endParaRPr lang="cy-GB" sz="2999" dirty="0">
              <a:solidFill>
                <a:srgbClr val="FF0000"/>
              </a:solidFill>
            </a:endParaRPr>
          </a:p>
          <a:p>
            <a:pPr marL="428488" indent="-428488">
              <a:buFont typeface="Wingdings" panose="05000000000000000000" pitchFamily="2" charset="2"/>
              <a:buChar char="§"/>
            </a:pPr>
            <a:r>
              <a:rPr lang="cy-GB" sz="2999" dirty="0"/>
              <a:t>388 o leoliadau gwaith gyda</a:t>
            </a:r>
            <a:br>
              <a:rPr lang="cy-GB" sz="2999" dirty="0"/>
            </a:br>
            <a:r>
              <a:rPr lang="cy-GB" sz="2999" dirty="0"/>
              <a:t>thâl</a:t>
            </a:r>
          </a:p>
          <a:p>
            <a:pPr marL="428488" indent="-428488">
              <a:buFont typeface="Wingdings" panose="05000000000000000000" pitchFamily="2" charset="2"/>
              <a:buChar char="§"/>
            </a:pPr>
            <a:endParaRPr lang="cy-GB" sz="2999" dirty="0"/>
          </a:p>
          <a:p>
            <a:pPr marL="428488" indent="-428488">
              <a:buFont typeface="Wingdings" panose="05000000000000000000" pitchFamily="2" charset="2"/>
              <a:buChar char="§"/>
            </a:pPr>
            <a:r>
              <a:rPr lang="cy-GB" sz="2999" dirty="0"/>
              <a:t>224 o bobl mewn swydd</a:t>
            </a:r>
          </a:p>
          <a:p>
            <a:pPr marL="0" indent="0">
              <a:buNone/>
            </a:pPr>
            <a:r>
              <a:rPr lang="cy-GB" sz="2999" dirty="0"/>
              <a:t>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34965" y="4440386"/>
            <a:ext cx="2656610" cy="351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8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987" y="2940171"/>
            <a:ext cx="3141159" cy="23528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6435E3-B659-DC4C-980C-F3E179B7F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1490" y="6221929"/>
            <a:ext cx="435771" cy="597428"/>
          </a:xfrm>
          <a:prstGeom prst="rect">
            <a:avLst/>
          </a:prstGeom>
        </p:spPr>
      </p:pic>
      <p:pic>
        <p:nvPicPr>
          <p:cNvPr id="8" name="Picture 7" descr="Macintosh HD:Users:stephenbeyer:Library:Containers:com.apple.mail:Data:Library:Mail Downloads:45DC2E77-3973-4984-904B-58581E836064:ncmh-2015.jpg">
            <a:extLst>
              <a:ext uri="{FF2B5EF4-FFF2-40B4-BE49-F238E27FC236}">
                <a16:creationId xmlns:a16="http://schemas.microsoft.com/office/drawing/2014/main" id="{44F7AFE2-AAAE-7748-8A01-FAEDFD27D4A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" y="6427304"/>
            <a:ext cx="1227286" cy="489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4B9237-9EFE-6149-BF79-8BEADA3E5C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4163" y="6176661"/>
            <a:ext cx="712535" cy="6879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43DD14-DD65-4252-830F-E9CAFCEC3F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59191" y="1229501"/>
            <a:ext cx="850466" cy="115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98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7FC47-8C6D-A94B-81EE-6EAC4D1BD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31" y="516353"/>
            <a:ext cx="8509672" cy="990600"/>
          </a:xfrm>
        </p:spPr>
        <p:txBody>
          <a:bodyPr>
            <a:normAutofit fontScale="90000"/>
          </a:bodyPr>
          <a:lstStyle/>
          <a:p>
            <a:r>
              <a:rPr lang="cy-GB" dirty="0">
                <a:solidFill>
                  <a:schemeClr val="accent6"/>
                </a:solidFill>
              </a:rPr>
              <a:t>Bodlonrwydd cyflogwyr â gweithwyr </a:t>
            </a:r>
            <a:br>
              <a:rPr lang="cy-GB" dirty="0">
                <a:solidFill>
                  <a:schemeClr val="accent6"/>
                </a:solidFill>
              </a:rPr>
            </a:br>
            <a:r>
              <a:rPr lang="cy-GB" dirty="0">
                <a:solidFill>
                  <a:schemeClr val="accent6"/>
                </a:solidFill>
              </a:rPr>
              <a:t>sydd ag anabledd dysgu neu awtistiaeth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463782-C9BC-9A48-B4A4-0BC8E9086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4128" y="1913165"/>
            <a:ext cx="2962672" cy="4773148"/>
          </a:xfrm>
        </p:spPr>
        <p:txBody>
          <a:bodyPr>
            <a:normAutofit/>
          </a:bodyPr>
          <a:lstStyle/>
          <a:p>
            <a:r>
              <a:rPr lang="cy-GB" sz="2400" dirty="0"/>
              <a:t>398 o gyflogwyr</a:t>
            </a:r>
          </a:p>
          <a:p>
            <a:r>
              <a:rPr lang="cy-GB" sz="2400" dirty="0"/>
              <a:t>bodlonrwydd â dilyn rheolau diogelwch yn uchel</a:t>
            </a:r>
          </a:p>
          <a:p>
            <a:r>
              <a:rPr lang="cy-GB" sz="2400" dirty="0"/>
              <a:t>presenoldeb da</a:t>
            </a:r>
          </a:p>
          <a:p>
            <a:r>
              <a:rPr lang="cy-GB" sz="2400" dirty="0"/>
              <a:t>lefelau uchel o fodlonrwydd am ansawdd gwaith a faint o waith sy’n cael ei wneud</a:t>
            </a:r>
            <a:endParaRPr lang="en-US" sz="2400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D830785-8F02-764B-AF2E-8BD2EF8B8AA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92286518"/>
              </p:ext>
            </p:extLst>
          </p:nvPr>
        </p:nvGraphicFramePr>
        <p:xfrm>
          <a:off x="457200" y="1673226"/>
          <a:ext cx="5482952" cy="4462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AE6A864E-63D5-0547-82D7-051D11B49D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8526" y="6136081"/>
            <a:ext cx="482560" cy="661574"/>
          </a:xfrm>
          <a:prstGeom prst="rect">
            <a:avLst/>
          </a:prstGeom>
        </p:spPr>
      </p:pic>
      <p:pic>
        <p:nvPicPr>
          <p:cNvPr id="10" name="Picture 9" descr="Macintosh HD:Users:stephenbeyer:Library:Containers:com.apple.mail:Data:Library:Mail Downloads:45DC2E77-3973-4984-904B-58581E836064:ncmh-2015.jpg">
            <a:extLst>
              <a:ext uri="{FF2B5EF4-FFF2-40B4-BE49-F238E27FC236}">
                <a16:creationId xmlns:a16="http://schemas.microsoft.com/office/drawing/2014/main" id="{99FED4AE-2CAD-BF46-AA77-A51E5972C5A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4" y="6492850"/>
            <a:ext cx="855561" cy="386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C04F0D-E4B7-864B-BFB2-3216A14F2F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6862" y="6283117"/>
            <a:ext cx="563598" cy="5441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B0FF02-62E9-4034-AA23-BF3FCADB22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0648" y="561418"/>
            <a:ext cx="912427" cy="123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6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7FC47-8C6D-A94B-81EE-6EAC4D1B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y-GB" dirty="0">
                <a:solidFill>
                  <a:schemeClr val="accent6"/>
                </a:solidFill>
              </a:rPr>
              <a:t>Ymateb staff a’r cyhoedd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CFE8F7-39C7-E645-B7FB-38EB6E4C742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y-GB" sz="2400" dirty="0"/>
              <a:t>68% o’n cyflogwyr yn dweud bod cael gweithiwr ag anabledd dysgu neu awtistiaeth wedi cael effaith gadarnhaol ar gynhyrchiant eu staff eraill</a:t>
            </a:r>
          </a:p>
          <a:p>
            <a:r>
              <a:rPr lang="cy-GB" sz="2400" dirty="0"/>
              <a:t>72% yn dweud bod cyflogi rhywun ag anabledd dysgu neu awtistiaeth wedi cael effaith gadarnhaol ar agwedd staff eraill at waith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463782-C9BC-9A48-B4A4-0BC8E908605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y-GB" sz="2400" dirty="0"/>
              <a:t>81% yn dweud ei fod wedi cael effaith gadarnhaol ar ymagwedd eu cwmni at greu gweithlu amrywiol</a:t>
            </a:r>
          </a:p>
          <a:p>
            <a:r>
              <a:rPr lang="cy-GB" sz="2400" dirty="0"/>
              <a:t>71% yn dweud ei fod wedi cael effaith gadarnhaol ar farn y cyhoedd o’u cwmni</a:t>
            </a:r>
          </a:p>
          <a:p>
            <a:r>
              <a:rPr lang="cy-GB" sz="2400" dirty="0"/>
              <a:t>65% yn dweud ei fod wedi cael effaith gadarnhaol ar eu cwsmeriaid</a:t>
            </a:r>
          </a:p>
          <a:p>
            <a:endParaRPr lang="cy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22D4A9-409C-6749-8DBC-BC4E0585B215}"/>
              </a:ext>
            </a:extLst>
          </p:cNvPr>
          <p:cNvSpPr txBox="1"/>
          <p:nvPr/>
        </p:nvSpPr>
        <p:spPr>
          <a:xfrm>
            <a:off x="168448" y="6037713"/>
            <a:ext cx="85523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i="1" dirty="0">
                <a:solidFill>
                  <a:srgbClr val="FF0000"/>
                </a:solidFill>
              </a:rPr>
              <a:t>Mae X yn gweddu’n dda iawn yn y gweithlu. Mae’n weithiwr cydwybodol a</a:t>
            </a:r>
          </a:p>
          <a:p>
            <a:r>
              <a:rPr lang="cy-GB" sz="2000" i="1" dirty="0">
                <a:solidFill>
                  <a:srgbClr val="FF0000"/>
                </a:solidFill>
              </a:rPr>
              <a:t>brwd, sydd wastad yn barod i sgwrsio ac egluro beth mae’n ei wneud.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6BC7D6-2E70-4CB8-B6FA-575FD86FC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417" y="441853"/>
            <a:ext cx="908383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998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1370</Words>
  <Application>Microsoft Office PowerPoint</Application>
  <PresentationFormat>On-screen Show (4:3)</PresentationFormat>
  <Paragraphs>152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</vt:lpstr>
      <vt:lpstr>Times New Roman</vt:lpstr>
      <vt:lpstr>Wingdings</vt:lpstr>
      <vt:lpstr>Clarity</vt:lpstr>
      <vt:lpstr> CYFLOGAETH GYDA CHYMORTH YNG NGHYMRU:</vt:lpstr>
      <vt:lpstr>Cyflogaeth gyda Chymorth</vt:lpstr>
      <vt:lpstr>Ymchwil ar bryderon cyflogwyr</vt:lpstr>
      <vt:lpstr>Ymchwil ar beth sy’n helpu cyflogwyr</vt:lpstr>
      <vt:lpstr>Manteision i gyflogwyr o gyflogi pobl sydd ag anabledd dysgu ac awtistiaeth</vt:lpstr>
      <vt:lpstr>PowerPoint Presentation</vt:lpstr>
      <vt:lpstr>PowerPoint Presentation</vt:lpstr>
      <vt:lpstr>Bodlonrwydd cyflogwyr â gweithwyr  sydd ag anabledd dysgu neu awtistiaeth</vt:lpstr>
      <vt:lpstr>Ymateb staff a’r cyhoedd</vt:lpstr>
      <vt:lpstr>Problemau COVID-19 i gyflogwyr</vt:lpstr>
      <vt:lpstr>Engage to Change: Pam cyflogi pobl sydd ag anabledd dysgu neu awtistiaeth?</vt:lpstr>
      <vt:lpstr> </vt:lpstr>
      <vt:lpstr>Trafodaeth</vt:lpstr>
      <vt:lpstr>PowerPoint Presentation</vt:lpstr>
      <vt:lpstr>PowerPoint Presentation</vt:lpstr>
      <vt:lpstr>Cyfeiriadau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People with Learning Disabilities: challenging assumptions about capabilities</dc:title>
  <dc:creator>Stephen Beyer</dc:creator>
  <cp:lastModifiedBy>Holly Roberts</cp:lastModifiedBy>
  <cp:revision>131</cp:revision>
  <dcterms:created xsi:type="dcterms:W3CDTF">2020-11-02T09:48:23Z</dcterms:created>
  <dcterms:modified xsi:type="dcterms:W3CDTF">2020-12-11T16:31:33Z</dcterms:modified>
</cp:coreProperties>
</file>