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jpg"/>
  <Override PartName="/ppt/notesSlides/notesSlide8.xml" ContentType="application/vnd.openxmlformats-officedocument.presentationml.notesSlide+xml"/>
  <Override PartName="/ppt/media/image24.jpg" ContentType="image/jpg"/>
  <Override PartName="/ppt/notesSlides/notesSlide9.xml" ContentType="application/vnd.openxmlformats-officedocument.presentationml.notesSlide+xml"/>
  <Override PartName="/ppt/media/image30.jpg" ContentType="image/jpg"/>
  <Override PartName="/ppt/media/image35.jpg" ContentType="image/jpg"/>
  <Override PartName="/ppt/notesSlides/notesSlide10.xml" ContentType="application/vnd.openxmlformats-officedocument.presentationml.notesSlide+xml"/>
  <Override PartName="/ppt/media/image36.jpg" ContentType="image/jpg"/>
  <Override PartName="/ppt/notesSlides/notesSlide11.xml" ContentType="application/vnd.openxmlformats-officedocument.presentationml.notesSlide+xml"/>
  <Override PartName="/ppt/media/image42.jpg" ContentType="image/jpg"/>
  <Override PartName="/ppt/media/image48.jpg" ContentType="image/jpg"/>
  <Override PartName="/ppt/media/image52.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57" r:id="rId4"/>
    <p:sldId id="258" r:id="rId5"/>
    <p:sldId id="259"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0B4"/>
    <a:srgbClr val="651DB5"/>
    <a:srgbClr val="D830B8"/>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D9B97-8074-4062-81BF-6737103350A8}" v="14" dt="2020-12-03T12:48:55.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307" autoAdjust="0"/>
  </p:normalViewPr>
  <p:slideViewPr>
    <p:cSldViewPr snapToGrid="0" snapToObjects="1">
      <p:cViewPr varScale="1">
        <p:scale>
          <a:sx n="71" d="100"/>
          <a:sy n="71" d="100"/>
        </p:scale>
        <p:origin x="460" y="56"/>
      </p:cViewPr>
      <p:guideLst/>
    </p:cSldViewPr>
  </p:slideViewPr>
  <p:notesTextViewPr>
    <p:cViewPr>
      <p:scale>
        <a:sx n="1" d="1"/>
        <a:sy n="1" d="1"/>
      </p:scale>
      <p:origin x="0" y="0"/>
    </p:cViewPr>
  </p:notesTextViewPr>
  <p:notesViewPr>
    <p:cSldViewPr snapToGrid="0" snapToObjects="1">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3DC02-22E9-4F20-9AD2-74FC527D21F2}" type="datetimeFigureOut">
              <a:rPr lang="en-GB" smtClean="0"/>
              <a:t>11/12/2020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DCB1B-4320-415C-BEAF-4EB62D02593E}" type="slidenum">
              <a:rPr lang="en-GB" smtClean="0"/>
              <a:t>‹#›</a:t>
            </a:fld>
            <a:endParaRPr lang="en-GB"/>
          </a:p>
        </p:txBody>
      </p:sp>
    </p:spTree>
    <p:extLst>
      <p:ext uri="{BB962C8B-B14F-4D97-AF65-F5344CB8AC3E}">
        <p14:creationId xmlns:p14="http://schemas.microsoft.com/office/powerpoint/2010/main" val="3345038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1</a:t>
            </a:fld>
            <a:endParaRPr lang="en-GB" dirty="0"/>
          </a:p>
        </p:txBody>
      </p:sp>
    </p:spTree>
    <p:extLst>
      <p:ext uri="{BB962C8B-B14F-4D97-AF65-F5344CB8AC3E}">
        <p14:creationId xmlns:p14="http://schemas.microsoft.com/office/powerpoint/2010/main" val="104707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dirty="0"/>
          </a:p>
        </p:txBody>
      </p:sp>
      <p:sp>
        <p:nvSpPr>
          <p:cNvPr id="4" name="Slide Number Placeholder 3"/>
          <p:cNvSpPr>
            <a:spLocks noGrp="1"/>
          </p:cNvSpPr>
          <p:nvPr>
            <p:ph type="sldNum" sz="quarter" idx="10"/>
          </p:nvPr>
        </p:nvSpPr>
        <p:spPr/>
        <p:txBody>
          <a:bodyPr/>
          <a:lstStyle/>
          <a:p>
            <a:fld id="{ABFDCB1B-4320-415C-BEAF-4EB62D02593E}" type="slidenum">
              <a:rPr lang="en-GB" smtClean="0"/>
              <a:t>11</a:t>
            </a:fld>
            <a:endParaRPr lang="en-GB"/>
          </a:p>
        </p:txBody>
      </p:sp>
    </p:spTree>
    <p:extLst>
      <p:ext uri="{BB962C8B-B14F-4D97-AF65-F5344CB8AC3E}">
        <p14:creationId xmlns:p14="http://schemas.microsoft.com/office/powerpoint/2010/main" val="319713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fld id="{E9E33CAE-B21A-4D6B-8D24-8B215A0DB394}" type="slidenum">
              <a:rPr lang="en-GB" smtClean="0"/>
              <a:t>12</a:t>
            </a:fld>
            <a:endParaRPr lang="en-GB"/>
          </a:p>
        </p:txBody>
      </p:sp>
    </p:spTree>
    <p:extLst>
      <p:ext uri="{BB962C8B-B14F-4D97-AF65-F5344CB8AC3E}">
        <p14:creationId xmlns:p14="http://schemas.microsoft.com/office/powerpoint/2010/main" val="197270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2</a:t>
            </a:fld>
            <a:endParaRPr lang="en-GB" dirty="0"/>
          </a:p>
        </p:txBody>
      </p:sp>
    </p:spTree>
    <p:extLst>
      <p:ext uri="{BB962C8B-B14F-4D97-AF65-F5344CB8AC3E}">
        <p14:creationId xmlns:p14="http://schemas.microsoft.com/office/powerpoint/2010/main" val="329964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BFDCB1B-4320-415C-BEAF-4EB62D02593E}" type="slidenum">
              <a:rPr lang="en-GB" smtClean="0"/>
              <a:t>3</a:t>
            </a:fld>
            <a:endParaRPr lang="en-GB" dirty="0"/>
          </a:p>
        </p:txBody>
      </p:sp>
      <p:sp>
        <p:nvSpPr>
          <p:cNvPr id="3" name="Notes Placeholder 2">
            <a:extLst>
              <a:ext uri="{FF2B5EF4-FFF2-40B4-BE49-F238E27FC236}">
                <a16:creationId xmlns:a16="http://schemas.microsoft.com/office/drawing/2014/main" id="{44C347CE-05C0-477C-8A17-10FFBAFA5DBE}"/>
              </a:ext>
            </a:extLst>
          </p:cNvPr>
          <p:cNvSpPr>
            <a:spLocks noGrp="1"/>
          </p:cNvSpPr>
          <p:nvPr>
            <p:ph type="body" idx="1"/>
          </p:nvPr>
        </p:nvSpPr>
        <p:spPr>
          <a:xfrm>
            <a:off x="685800" y="4446611"/>
            <a:ext cx="5486400" cy="3600450"/>
          </a:xfrm>
        </p:spPr>
        <p:txBody>
          <a:bodyPr/>
          <a:lstStyle/>
          <a:p>
            <a:r>
              <a:rPr lang="cy-GB" noProof="0" dirty="0"/>
              <a:t>Mae Ymgynghorwyr Gyrfaoedd yn gweithio gyda phobl ifanc</a:t>
            </a:r>
            <a:r>
              <a:rPr lang="cy-GB" baseline="0" noProof="0" dirty="0"/>
              <a:t> yn yr ysgol fel arfer o flwyddyn 9 ymlaen. Ein rôl ni yw helpu pobl i gynllunio ac ystyried y sgiliau sydd ganddyn nhw i reoli eu gyrfa.</a:t>
            </a:r>
            <a:r>
              <a:rPr lang="cy-GB" noProof="0" dirty="0"/>
              <a:t> Bydd Ymgynghorwyr yn canolbwyntio ar gefnogi</a:t>
            </a:r>
            <a:r>
              <a:rPr lang="cy-GB" baseline="0" noProof="0" dirty="0"/>
              <a:t> person ifanc yn y meysydd maen o neu hi angen/eisiau eu trafod.</a:t>
            </a:r>
          </a:p>
          <a:p>
            <a:endParaRPr lang="cy-GB" baseline="0" noProof="0" dirty="0"/>
          </a:p>
          <a:p>
            <a:r>
              <a:rPr lang="cy-GB" baseline="0" noProof="0" dirty="0"/>
              <a:t>Ar hyn o bryd, fe fyddwn ni’n dod i adolygiadau blynyddol rhai sydd â datganiadau o anghenion addysg arbennig, ac i’r rhai sy’n gadael yr ysgol, fe fyddwn ni’n nodi eu hanghenion nhw am gymorth a’r ddarpariaeth sydd ei hangen ar gyfer yr anghenion hynny. Mae hyn yn newid dan y ddeddf ADY newydd.</a:t>
            </a:r>
            <a:endParaRPr lang="en-GB" dirty="0"/>
          </a:p>
        </p:txBody>
      </p:sp>
    </p:spTree>
    <p:extLst>
      <p:ext uri="{BB962C8B-B14F-4D97-AF65-F5344CB8AC3E}">
        <p14:creationId xmlns:p14="http://schemas.microsoft.com/office/powerpoint/2010/main" val="414892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99648"/>
          </a:xfrm>
        </p:spPr>
        <p:txBody>
          <a:bodyPr/>
          <a:lstStyle/>
          <a:p>
            <a:r>
              <a:rPr lang="cy-GB" sz="1200" noProof="0" dirty="0">
                <a:solidFill>
                  <a:srgbClr val="44546A"/>
                </a:solidFill>
                <a:effectLst/>
                <a:latin typeface="Arial" panose="020B0604020202020204" pitchFamily="34" charset="0"/>
                <a:ea typeface="Calibri" panose="020F0502020204030204" pitchFamily="34" charset="0"/>
              </a:rPr>
              <a:t>I berson ifanc sydd ag anghenion mwy cymhleth, nid un cyfweliad i roi arweiniad yw</a:t>
            </a:r>
            <a:r>
              <a:rPr lang="cy-GB" sz="1200" baseline="0" noProof="0" dirty="0">
                <a:solidFill>
                  <a:srgbClr val="44546A"/>
                </a:solidFill>
                <a:effectLst/>
                <a:latin typeface="Arial" panose="020B0604020202020204" pitchFamily="34" charset="0"/>
                <a:ea typeface="Calibri" panose="020F0502020204030204" pitchFamily="34" charset="0"/>
              </a:rPr>
              <a:t> ystyr rhoi arweiniad, ond proses gyda chamau wedi’u nodi i helpu’r person ifanc ddeall eu penderfyniadau a symud ymlaen.</a:t>
            </a:r>
          </a:p>
          <a:p>
            <a:endParaRPr lang="cy-GB" sz="1200" baseline="0" noProof="0" dirty="0">
              <a:solidFill>
                <a:srgbClr val="44546A"/>
              </a:solidFill>
              <a:effectLst/>
              <a:latin typeface="Arial" panose="020B0604020202020204" pitchFamily="34" charset="0"/>
              <a:ea typeface="Calibri" panose="020F0502020204030204" pitchFamily="34" charset="0"/>
            </a:endParaRPr>
          </a:p>
          <a:p>
            <a:r>
              <a:rPr lang="cy-GB" sz="1200" baseline="0" noProof="0" dirty="0">
                <a:solidFill>
                  <a:srgbClr val="44546A"/>
                </a:solidFill>
                <a:effectLst/>
                <a:latin typeface="Arial" panose="020B0604020202020204" pitchFamily="34" charset="0"/>
                <a:ea typeface="Calibri" panose="020F0502020204030204" pitchFamily="34" charset="0"/>
              </a:rPr>
              <a:t>Mae angen deall y bydd angen gweithio mewn gwahanol ffyrdd gyda phobl sydd â gwahanol fathau o ADY. Gyda rhai, efallai y byddwn ni hefyd yn delio â phryderon am symud ymlaen o’r ysgol, ond bydd eraill yn barod i adael ac eisiau cefnogaeth ymarferol fel ymweliadau, neu help i lunio CV neu lenwi ffurflenni cais.</a:t>
            </a:r>
          </a:p>
          <a:p>
            <a:endParaRPr lang="cy-GB" sz="1200" baseline="0" noProof="0" dirty="0">
              <a:solidFill>
                <a:srgbClr val="44546A"/>
              </a:solidFill>
              <a:effectLst/>
              <a:latin typeface="Arial" panose="020B0604020202020204" pitchFamily="34" charset="0"/>
              <a:ea typeface="Calibri" panose="020F0502020204030204" pitchFamily="34" charset="0"/>
            </a:endParaRPr>
          </a:p>
          <a:p>
            <a:r>
              <a:rPr lang="cy-GB" sz="1200" baseline="0" noProof="0" dirty="0">
                <a:solidFill>
                  <a:srgbClr val="44546A"/>
                </a:solidFill>
                <a:effectLst/>
                <a:latin typeface="Arial" panose="020B0604020202020204" pitchFamily="34" charset="0"/>
                <a:ea typeface="Calibri" panose="020F0502020204030204" pitchFamily="34" charset="0"/>
              </a:rPr>
              <a:t>Mae GC hefyd yn trefnu gweithgareddau cyswllt â chyflogwyr fel ymweliadau, sgyrsiau, sesiynau blasu, digwyddiadau cyflogwyr, ac ati, wedi’u teilwra ar gyfer anghenion grwpiau penodol.</a:t>
            </a:r>
            <a:endParaRPr lang="cy-GB" sz="1200" noProof="0" dirty="0">
              <a:solidFill>
                <a:srgbClr val="44546A"/>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4</a:t>
            </a:fld>
            <a:endParaRPr lang="en-GB" dirty="0"/>
          </a:p>
        </p:txBody>
      </p:sp>
    </p:spTree>
    <p:extLst>
      <p:ext uri="{BB962C8B-B14F-4D97-AF65-F5344CB8AC3E}">
        <p14:creationId xmlns:p14="http://schemas.microsoft.com/office/powerpoint/2010/main" val="339007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26943"/>
          </a:xfrm>
        </p:spPr>
        <p:txBody>
          <a:bodyPr/>
          <a:lstStyle/>
          <a:p>
            <a:r>
              <a:rPr lang="cy-GB" noProof="0" dirty="0">
                <a:solidFill>
                  <a:srgbClr val="44546A"/>
                </a:solidFill>
                <a:effectLst/>
                <a:latin typeface="Arial" panose="020B0604020202020204" pitchFamily="34" charset="0"/>
                <a:ea typeface="Calibri" panose="020F0502020204030204" pitchFamily="34" charset="0"/>
              </a:rPr>
              <a:t>Mae Ymgynghorwyr</a:t>
            </a:r>
            <a:r>
              <a:rPr lang="cy-GB" baseline="0" noProof="0" dirty="0">
                <a:solidFill>
                  <a:srgbClr val="44546A"/>
                </a:solidFill>
                <a:effectLst/>
                <a:latin typeface="Arial" panose="020B0604020202020204" pitchFamily="34" charset="0"/>
                <a:ea typeface="Calibri" panose="020F0502020204030204" pitchFamily="34" charset="0"/>
              </a:rPr>
              <a:t> sy’n gweithio gyda phobl ifanc sydd ag ADY hefyd angen ystyried bod llawer o bobl yn dylanwadu ar bobl ifanc – mae arolygon bob amser yn dangos bod pobl ifanc yn cael eu dylanwadu fwyaf gan eu rhieni, eu hathrawon a’u ffrindiau.</a:t>
            </a:r>
          </a:p>
          <a:p>
            <a:endParaRPr lang="cy-GB" baseline="0" noProof="0" dirty="0">
              <a:solidFill>
                <a:srgbClr val="44546A"/>
              </a:solidFill>
              <a:effectLst/>
              <a:latin typeface="Arial" panose="020B0604020202020204" pitchFamily="34" charset="0"/>
              <a:ea typeface="Calibri" panose="020F0502020204030204" pitchFamily="34" charset="0"/>
            </a:endParaRPr>
          </a:p>
          <a:p>
            <a:r>
              <a:rPr lang="cy-GB" noProof="0" dirty="0">
                <a:solidFill>
                  <a:srgbClr val="44546A"/>
                </a:solidFill>
                <a:effectLst/>
                <a:latin typeface="Arial" panose="020B0604020202020204" pitchFamily="34" charset="0"/>
                <a:ea typeface="Calibri" panose="020F0502020204030204" pitchFamily="34" charset="0"/>
              </a:rPr>
              <a:t>Yn</a:t>
            </a:r>
            <a:r>
              <a:rPr lang="cy-GB" baseline="0" noProof="0" dirty="0">
                <a:solidFill>
                  <a:srgbClr val="44546A"/>
                </a:solidFill>
                <a:effectLst/>
                <a:latin typeface="Arial" panose="020B0604020202020204" pitchFamily="34" charset="0"/>
                <a:ea typeface="Calibri" panose="020F0502020204030204" pitchFamily="34" charset="0"/>
              </a:rPr>
              <a:t> ogystal â dylanwadu ar bobl ifanc sydd ag ADY, mae rhieni fel arfer yn ran fwy o’r broses benderfynu. Mae Ymgynghorwyr angen ystyried effaith hyn a gofalu eu bod nhw’n cefnogi’r teulu cyfan i helpu’r person ifanc i symud ymlaen, gan sicrhau eu bod nhw’n cefnogi’r person ifanc i gyflawni eu dymuniadau.</a:t>
            </a:r>
          </a:p>
          <a:p>
            <a:endParaRPr lang="cy-GB" baseline="0" noProof="0" dirty="0">
              <a:solidFill>
                <a:srgbClr val="44546A"/>
              </a:solidFill>
              <a:effectLst/>
              <a:latin typeface="Arial" panose="020B0604020202020204" pitchFamily="34" charset="0"/>
              <a:ea typeface="Calibri" panose="020F0502020204030204" pitchFamily="34" charset="0"/>
            </a:endParaRPr>
          </a:p>
          <a:p>
            <a:r>
              <a:rPr lang="cy-GB" baseline="0" noProof="0" dirty="0">
                <a:solidFill>
                  <a:srgbClr val="44546A"/>
                </a:solidFill>
                <a:effectLst/>
                <a:latin typeface="Arial" panose="020B0604020202020204" pitchFamily="34" charset="0"/>
                <a:ea typeface="Calibri" panose="020F0502020204030204" pitchFamily="34" charset="0"/>
              </a:rPr>
              <a:t>Bydd gan lawer o bobl ifanc asiantaethau eraill yn gweithio gyda nhw ac mae angen i Ymgynghorwyr drafod gyda’r asiantaethau hyn a defnyddio’r wybodaeth sydd ar gael yn y ffordd orau er mwyn cefnogi’r person ifanc, gan sicrhau eu bod yn parhau i fod yn ddiduedd ac yn canolbwyntio ar y person ifanc.</a:t>
            </a:r>
            <a:endParaRPr lang="en-GB" dirty="0">
              <a:solidFill>
                <a:srgbClr val="44546A"/>
              </a:solidFill>
              <a:effectLst/>
              <a:latin typeface="Arial" panose="020B0604020202020204" pitchFamily="34" charset="0"/>
              <a:ea typeface="Calibri" panose="020F0502020204030204" pitchFamily="34" charset="0"/>
            </a:endParaRPr>
          </a:p>
          <a:p>
            <a:r>
              <a:rPr lang="en-GB" dirty="0">
                <a:solidFill>
                  <a:srgbClr val="44546A"/>
                </a:solidFill>
                <a:effectLst/>
                <a:latin typeface="Arial" panose="020B0604020202020204" pitchFamily="34" charset="0"/>
                <a:ea typeface="Calibri" panose="020F0502020204030204" pitchFamily="34" charset="0"/>
              </a:rPr>
              <a:t> </a:t>
            </a:r>
            <a:endParaRPr lang="en-GB"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BFDCB1B-4320-415C-BEAF-4EB62D02593E}" type="slidenum">
              <a:rPr lang="en-GB" smtClean="0"/>
              <a:t>5</a:t>
            </a:fld>
            <a:endParaRPr lang="en-GB" dirty="0"/>
          </a:p>
        </p:txBody>
      </p:sp>
    </p:spTree>
    <p:extLst>
      <p:ext uri="{BB962C8B-B14F-4D97-AF65-F5344CB8AC3E}">
        <p14:creationId xmlns:p14="http://schemas.microsoft.com/office/powerpoint/2010/main" val="31825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6</a:t>
            </a:fld>
            <a:endParaRPr lang="en-GB" dirty="0"/>
          </a:p>
        </p:txBody>
      </p:sp>
    </p:spTree>
    <p:extLst>
      <p:ext uri="{BB962C8B-B14F-4D97-AF65-F5344CB8AC3E}">
        <p14:creationId xmlns:p14="http://schemas.microsoft.com/office/powerpoint/2010/main" val="146186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a:t>
            </a:r>
          </a:p>
        </p:txBody>
      </p:sp>
      <p:sp>
        <p:nvSpPr>
          <p:cNvPr id="4" name="Slide Number Placeholder 3"/>
          <p:cNvSpPr>
            <a:spLocks noGrp="1"/>
          </p:cNvSpPr>
          <p:nvPr>
            <p:ph type="sldNum" sz="quarter" idx="5"/>
          </p:nvPr>
        </p:nvSpPr>
        <p:spPr/>
        <p:txBody>
          <a:bodyPr/>
          <a:lstStyle/>
          <a:p>
            <a:fld id="{B3161B82-DEBF-4A66-AB5F-D0E759204C95}" type="slidenum">
              <a:rPr lang="en-GB" smtClean="0"/>
              <a:t>7</a:t>
            </a:fld>
            <a:endParaRPr lang="en-GB"/>
          </a:p>
        </p:txBody>
      </p:sp>
    </p:spTree>
    <p:extLst>
      <p:ext uri="{BB962C8B-B14F-4D97-AF65-F5344CB8AC3E}">
        <p14:creationId xmlns:p14="http://schemas.microsoft.com/office/powerpoint/2010/main" val="345057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33CAE-B21A-4D6B-8D24-8B215A0DB394}" type="slidenum">
              <a:rPr lang="en-GB" smtClean="0"/>
              <a:t>8</a:t>
            </a:fld>
            <a:endParaRPr lang="en-GB"/>
          </a:p>
        </p:txBody>
      </p:sp>
    </p:spTree>
    <p:extLst>
      <p:ext uri="{BB962C8B-B14F-4D97-AF65-F5344CB8AC3E}">
        <p14:creationId xmlns:p14="http://schemas.microsoft.com/office/powerpoint/2010/main" val="401758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dirty="0"/>
          </a:p>
        </p:txBody>
      </p:sp>
      <p:sp>
        <p:nvSpPr>
          <p:cNvPr id="4" name="Slide Number Placeholder 3"/>
          <p:cNvSpPr>
            <a:spLocks noGrp="1"/>
          </p:cNvSpPr>
          <p:nvPr>
            <p:ph type="sldNum" sz="quarter" idx="10"/>
          </p:nvPr>
        </p:nvSpPr>
        <p:spPr/>
        <p:txBody>
          <a:bodyPr/>
          <a:lstStyle/>
          <a:p>
            <a:fld id="{ABFDCB1B-4320-415C-BEAF-4EB62D02593E}" type="slidenum">
              <a:rPr lang="en-GB" smtClean="0"/>
              <a:t>9</a:t>
            </a:fld>
            <a:endParaRPr lang="en-GB"/>
          </a:p>
        </p:txBody>
      </p:sp>
    </p:spTree>
    <p:extLst>
      <p:ext uri="{BB962C8B-B14F-4D97-AF65-F5344CB8AC3E}">
        <p14:creationId xmlns:p14="http://schemas.microsoft.com/office/powerpoint/2010/main" val="223741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AC91-F22A-024B-A187-52E8D4EE2D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5E0C39F-8E71-1345-AB2E-238677B5A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EDCFB20-86DB-6A4C-943D-73B959B7BA44}"/>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5" name="Footer Placeholder 4">
            <a:extLst>
              <a:ext uri="{FF2B5EF4-FFF2-40B4-BE49-F238E27FC236}">
                <a16:creationId xmlns:a16="http://schemas.microsoft.com/office/drawing/2014/main" id="{28966C75-54AF-8D40-AA77-680B3F09C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C10C4-F469-C34E-9262-62FE225148C1}"/>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6480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3405-1AE7-1F46-951E-F0A8C9AE551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A1E75F-ECB0-3F4C-B686-FC6A472F8B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F5968E-B1BC-0444-806E-1E55DF741D30}"/>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5" name="Footer Placeholder 4">
            <a:extLst>
              <a:ext uri="{FF2B5EF4-FFF2-40B4-BE49-F238E27FC236}">
                <a16:creationId xmlns:a16="http://schemas.microsoft.com/office/drawing/2014/main" id="{5C3ECABE-566F-7E4F-BEC2-04554DAB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ABA2-55A9-DE46-85B0-9CC698057D1C}"/>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404369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6CA6A1-70F6-FA4C-83E3-77D596F08B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FDA0F4-1D5C-B94F-B786-F7B6223EB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E4DCD6-E28C-814C-A2B6-5D25C5A9E4D7}"/>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5" name="Footer Placeholder 4">
            <a:extLst>
              <a:ext uri="{FF2B5EF4-FFF2-40B4-BE49-F238E27FC236}">
                <a16:creationId xmlns:a16="http://schemas.microsoft.com/office/drawing/2014/main" id="{8401605A-07F6-3141-9979-C9E924F12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7A223-D9A6-5246-A2DE-8FAD7D196B5F}"/>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363696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9283-48D7-7D4E-9307-57B40FB4BA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32FD72-C60B-7E47-A27C-8B95DABFCF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EAC4E5-44AE-5A46-91B7-9B54D3FCB3DD}"/>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5" name="Footer Placeholder 4">
            <a:extLst>
              <a:ext uri="{FF2B5EF4-FFF2-40B4-BE49-F238E27FC236}">
                <a16:creationId xmlns:a16="http://schemas.microsoft.com/office/drawing/2014/main" id="{96C8C630-4164-224F-BDD8-4286A3212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A057-0CFF-6644-BD23-192AA0C5B992}"/>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141528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9C8-CF85-B04D-A27A-A81C4D6C86B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8BF74DA-4AFE-4543-89AC-19B2B06F5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B62B76-A0BE-A24F-B9A1-840CF5586648}"/>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5" name="Footer Placeholder 4">
            <a:extLst>
              <a:ext uri="{FF2B5EF4-FFF2-40B4-BE49-F238E27FC236}">
                <a16:creationId xmlns:a16="http://schemas.microsoft.com/office/drawing/2014/main" id="{9980A710-90ED-4641-A49E-F95B9AFE9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F3313-F5FE-6E4B-999A-014FBE6EBC4D}"/>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23622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058D-820C-5048-902B-FF62A8C7E7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951A3D-BFE4-F540-A932-EA57FA9664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72C4C8-B1F1-8342-B448-770DE7AAD9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52E3BA7-6AA9-BB47-BD71-814DBF250517}"/>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6" name="Footer Placeholder 5">
            <a:extLst>
              <a:ext uri="{FF2B5EF4-FFF2-40B4-BE49-F238E27FC236}">
                <a16:creationId xmlns:a16="http://schemas.microsoft.com/office/drawing/2014/main" id="{94986970-A214-7641-B143-7659484ED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F02D7-A0C0-F148-BEDF-8C4DBCE690BE}"/>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300815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1643-189B-D940-AFD7-39B6C312F1D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D95FBB-2AF8-E140-BFB0-354A773BE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EC193A-3E5F-5E43-8C51-6D76913EA7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7E394-5B59-724E-83E7-2C81537C4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325EC5-20EC-0A4B-B690-DCED1899D5B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039A32-A9D5-C042-ACA7-E1CBCEB93426}"/>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8" name="Footer Placeholder 7">
            <a:extLst>
              <a:ext uri="{FF2B5EF4-FFF2-40B4-BE49-F238E27FC236}">
                <a16:creationId xmlns:a16="http://schemas.microsoft.com/office/drawing/2014/main" id="{48B8F74E-9EBD-FA43-8B07-11AA866292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AC9D2A-B011-3F4A-8471-BCE927DE4C81}"/>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307651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A634-4DB9-1E42-B1A2-C5F0B96AC7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58B9A6-DB0A-BB43-9C01-E3DE6365D56B}"/>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4" name="Footer Placeholder 3">
            <a:extLst>
              <a:ext uri="{FF2B5EF4-FFF2-40B4-BE49-F238E27FC236}">
                <a16:creationId xmlns:a16="http://schemas.microsoft.com/office/drawing/2014/main" id="{C369F947-2BA9-9847-8BCB-391DBC6606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90B7BB-6B27-F54C-99E4-40A231CD5010}"/>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141948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906F5-486F-954A-9A6F-7CF5DE3C0B22}"/>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3" name="Footer Placeholder 2">
            <a:extLst>
              <a:ext uri="{FF2B5EF4-FFF2-40B4-BE49-F238E27FC236}">
                <a16:creationId xmlns:a16="http://schemas.microsoft.com/office/drawing/2014/main" id="{989226FC-BCEA-1647-8855-5A1A867397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989A0-2164-0C46-B995-A372865A4253}"/>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15104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990D-1070-FE4E-A994-B6274A38AF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89BD1A0-E930-C241-BA65-F0E50C957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4BC1F9B-18FA-5A45-8651-90AFBEDC5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68C0B4-0187-574A-8567-84BC5950B8DC}"/>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6" name="Footer Placeholder 5">
            <a:extLst>
              <a:ext uri="{FF2B5EF4-FFF2-40B4-BE49-F238E27FC236}">
                <a16:creationId xmlns:a16="http://schemas.microsoft.com/office/drawing/2014/main" id="{B74D64DE-B165-D544-AFA2-F3479B912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79DEF-D43A-0C49-B31C-B2987F1046DC}"/>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262819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649-31AE-B643-9421-E7DF9CF372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7129774-D1AD-E343-81ED-C91CEFB0D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3DC94C-ECD4-ED41-9B2F-34A054FD7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6072A5-9865-1140-B407-85E549C9139B}"/>
              </a:ext>
            </a:extLst>
          </p:cNvPr>
          <p:cNvSpPr>
            <a:spLocks noGrp="1"/>
          </p:cNvSpPr>
          <p:nvPr>
            <p:ph type="dt" sz="half" idx="10"/>
          </p:nvPr>
        </p:nvSpPr>
        <p:spPr/>
        <p:txBody>
          <a:bodyPr/>
          <a:lstStyle/>
          <a:p>
            <a:fld id="{975EE633-3701-3D4D-9174-2E355DAF0764}" type="datetimeFigureOut">
              <a:rPr lang="en-US" smtClean="0"/>
              <a:t>12/11/2020</a:t>
            </a:fld>
            <a:endParaRPr lang="en-US"/>
          </a:p>
        </p:txBody>
      </p:sp>
      <p:sp>
        <p:nvSpPr>
          <p:cNvPr id="6" name="Footer Placeholder 5">
            <a:extLst>
              <a:ext uri="{FF2B5EF4-FFF2-40B4-BE49-F238E27FC236}">
                <a16:creationId xmlns:a16="http://schemas.microsoft.com/office/drawing/2014/main" id="{5977DAF9-0F06-8F40-BA64-FD3475161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D384C-113D-A84A-B32F-B76667924AD0}"/>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49531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12E74-76E8-3640-9DEF-69CBBCB41E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004EAF-66DC-5F46-98CE-7C5D89B10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6C23A1-82A2-1C4A-B658-0C931E67E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EE633-3701-3D4D-9174-2E355DAF0764}" type="datetimeFigureOut">
              <a:rPr lang="en-US" smtClean="0"/>
              <a:t>12/11/2020</a:t>
            </a:fld>
            <a:endParaRPr lang="en-US"/>
          </a:p>
        </p:txBody>
      </p:sp>
      <p:sp>
        <p:nvSpPr>
          <p:cNvPr id="5" name="Footer Placeholder 4">
            <a:extLst>
              <a:ext uri="{FF2B5EF4-FFF2-40B4-BE49-F238E27FC236}">
                <a16:creationId xmlns:a16="http://schemas.microsoft.com/office/drawing/2014/main" id="{D5323E6C-2AAC-3D42-98CA-6DFC430B5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745D4-938D-2648-ADFD-0C9A2B71D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FD274-28A2-304A-8114-615673245F67}" type="slidenum">
              <a:rPr lang="en-US" smtClean="0"/>
              <a:t>‹#›</a:t>
            </a:fld>
            <a:endParaRPr lang="en-US"/>
          </a:p>
        </p:txBody>
      </p:sp>
    </p:spTree>
    <p:extLst>
      <p:ext uri="{BB962C8B-B14F-4D97-AF65-F5344CB8AC3E}">
        <p14:creationId xmlns:p14="http://schemas.microsoft.com/office/powerpoint/2010/main" val="118713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gyrfacymru.llyw.cymru/cyrsiau-a-hyfforddiant/dysgu-o-bell-ac-ar-lein" TargetMode="External"/><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7.png"/><Relationship Id="rId5" Type="http://schemas.openxmlformats.org/officeDocument/2006/relationships/hyperlink" Target="https://cymrungweithio.llyw.cymru/straeon-go-iawn/stori-ellie" TargetMode="External"/><Relationship Id="rId10" Type="http://schemas.openxmlformats.org/officeDocument/2006/relationships/image" Target="../media/image46.png"/><Relationship Id="rId4" Type="http://schemas.openxmlformats.org/officeDocument/2006/relationships/hyperlink" Target="https://cymrungweithio.llyw.cymru/sut-y-gallwn-ni-helpu/cymorth-arbenigol" TargetMode="Externa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B77F7F-8FC7-1C46-A129-78A8C79FF3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2E9C1E-0A60-C840-BA0F-D7514E7ADF8B}"/>
              </a:ext>
            </a:extLst>
          </p:cNvPr>
          <p:cNvSpPr>
            <a:spLocks noGrp="1"/>
          </p:cNvSpPr>
          <p:nvPr>
            <p:ph type="ctrTitle"/>
          </p:nvPr>
        </p:nvSpPr>
        <p:spPr>
          <a:xfrm>
            <a:off x="1358747" y="2717627"/>
            <a:ext cx="9144000" cy="1422746"/>
          </a:xfrm>
        </p:spPr>
        <p:txBody>
          <a:bodyPr>
            <a:normAutofit/>
          </a:bodyPr>
          <a:lstStyle/>
          <a:p>
            <a:r>
              <a:rPr lang="cy-GB" b="1" dirty="0">
                <a:solidFill>
                  <a:srgbClr val="515151"/>
                </a:solidFill>
                <a:latin typeface="Azo Sans Medium" panose="020B0603030303020204" pitchFamily="34" charset="77"/>
              </a:rPr>
              <a:t>Gyrfa Cymru</a:t>
            </a:r>
          </a:p>
        </p:txBody>
      </p:sp>
    </p:spTree>
    <p:extLst>
      <p:ext uri="{BB962C8B-B14F-4D97-AF65-F5344CB8AC3E}">
        <p14:creationId xmlns:p14="http://schemas.microsoft.com/office/powerpoint/2010/main" val="383611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79392"/>
            <a:ext cx="7053680" cy="580287"/>
          </a:xfrm>
          <a:prstGeom prst="rect">
            <a:avLst/>
          </a:prstGeom>
          <a:solidFill>
            <a:srgbClr val="0078BE"/>
          </a:solidFill>
        </p:spPr>
        <p:txBody>
          <a:bodyPr vert="horz" wrap="square" lIns="0" tIns="147955" rIns="0" bIns="0" rtlCol="0">
            <a:spAutoFit/>
          </a:bodyPr>
          <a:lstStyle/>
          <a:p>
            <a:pPr marL="359410" algn="ctr">
              <a:lnSpc>
                <a:spcPct val="100000"/>
              </a:lnSpc>
              <a:spcBef>
                <a:spcPts val="1165"/>
              </a:spcBef>
            </a:pPr>
            <a:r>
              <a:rPr lang="cy-GB" sz="2800" b="1" spc="-5" dirty="0">
                <a:solidFill>
                  <a:schemeClr val="bg1"/>
                </a:solidFill>
                <a:latin typeface="Arial" panose="020B0604020202020204" pitchFamily="34" charset="0"/>
                <a:cs typeface="Arial" panose="020B0604020202020204" pitchFamily="34" charset="0"/>
              </a:rPr>
              <a:t>Cefnogaeth – Cwsmeriaid / Cyflogwyr</a:t>
            </a:r>
          </a:p>
        </p:txBody>
      </p:sp>
      <p:sp>
        <p:nvSpPr>
          <p:cNvPr id="3" name="object 3"/>
          <p:cNvSpPr txBox="1">
            <a:spLocks noGrp="1"/>
          </p:cNvSpPr>
          <p:nvPr>
            <p:ph type="body" idx="1"/>
          </p:nvPr>
        </p:nvSpPr>
        <p:spPr>
          <a:xfrm>
            <a:off x="2461069" y="1287521"/>
            <a:ext cx="9214307" cy="4562788"/>
          </a:xfrm>
          <a:prstGeom prst="rect">
            <a:avLst/>
          </a:prstGeom>
        </p:spPr>
        <p:txBody>
          <a:bodyPr vert="horz" wrap="square" lIns="0" tIns="48260" rIns="0" bIns="0" rtlCol="0">
            <a:spAutoFit/>
          </a:bodyPr>
          <a:lstStyle/>
          <a:p>
            <a:pPr marL="1803400" marR="5080">
              <a:lnSpc>
                <a:spcPts val="1900"/>
              </a:lnSpc>
              <a:spcBef>
                <a:spcPts val="380"/>
              </a:spcBef>
              <a:tabLst>
                <a:tab pos="2089150" algn="l"/>
                <a:tab pos="2089785" algn="l"/>
              </a:tabLst>
            </a:pPr>
            <a:r>
              <a:rPr lang="cy-GB" sz="1800" b="1" dirty="0">
                <a:latin typeface="Arial" panose="020B0604020202020204" pitchFamily="34" charset="0"/>
                <a:cs typeface="Arial" panose="020B0604020202020204" pitchFamily="34" charset="0"/>
              </a:rPr>
              <a:t>Rhaglen cynnig estynedig </a:t>
            </a:r>
            <a:r>
              <a:rPr lang="cy-GB" sz="1800" b="1" dirty="0" err="1">
                <a:latin typeface="Arial" panose="020B0604020202020204" pitchFamily="34" charset="0"/>
                <a:cs typeface="Arial" panose="020B0604020202020204" pitchFamily="34" charset="0"/>
              </a:rPr>
              <a:t>ReAct</a:t>
            </a:r>
            <a:r>
              <a:rPr lang="cy-GB" sz="1800" b="1" dirty="0">
                <a:latin typeface="Arial" panose="020B0604020202020204" pitchFamily="34" charset="0"/>
                <a:cs typeface="Arial" panose="020B0604020202020204" pitchFamily="34" charset="0"/>
              </a:rPr>
              <a:t>:</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Rhaglen gyllid gan LlC i unrhyw un yn byw yng Nghymru sy’n wynebu cael eu diswyddo</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Grant hyfforddiant galwedigaethol hyd at £1,500 i rai sy’n dymuno cael hyfforddiant i ddatblygu eu sgiliau</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b="1" dirty="0">
                <a:latin typeface="Arial" panose="020B0604020202020204" pitchFamily="34" charset="0"/>
                <a:cs typeface="Arial" panose="020B0604020202020204" pitchFamily="34" charset="0"/>
              </a:rPr>
              <a:t>Tâl Anogaeth i Gyflogwyr </a:t>
            </a:r>
            <a:r>
              <a:rPr lang="cy-GB" sz="1800" dirty="0">
                <a:latin typeface="Arial" panose="020B0604020202020204" pitchFamily="34" charset="0"/>
                <a:cs typeface="Arial" panose="020B0604020202020204" pitchFamily="34" charset="0"/>
              </a:rPr>
              <a:t>hyd at £3,000</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Tîm ymateb cyflym: Cefnogi cyflogwyr a staff sy’n wynebu diswyddiad</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Cwsmeriaid – ar fin cael eu diswyddo / wedi’u diswyddo’n ddiweddar neu’n ddi-waith o 1 Ionawr 2020</a:t>
            </a:r>
          </a:p>
          <a:p>
            <a:pPr marL="1803400" marR="5080">
              <a:lnSpc>
                <a:spcPts val="1900"/>
              </a:lnSpc>
              <a:spcBef>
                <a:spcPts val="380"/>
              </a:spcBef>
              <a:tabLst>
                <a:tab pos="2089150" algn="l"/>
                <a:tab pos="2089785" algn="l"/>
              </a:tabLst>
            </a:pPr>
            <a:endParaRPr lang="cy-GB" sz="1800" dirty="0">
              <a:latin typeface="Arial" panose="020B0604020202020204" pitchFamily="34" charset="0"/>
              <a:cs typeface="Arial" panose="020B0604020202020204" pitchFamily="34" charset="0"/>
            </a:endParaRPr>
          </a:p>
          <a:p>
            <a:pPr marL="1803400" marR="5080">
              <a:lnSpc>
                <a:spcPts val="1900"/>
              </a:lnSpc>
              <a:spcBef>
                <a:spcPts val="380"/>
              </a:spcBef>
              <a:tabLst>
                <a:tab pos="2089150" algn="l"/>
                <a:tab pos="2089785" algn="l"/>
              </a:tabLst>
            </a:pPr>
            <a:r>
              <a:rPr lang="cy-GB" sz="1800" b="1" dirty="0">
                <a:latin typeface="Arial" panose="020B0604020202020204" pitchFamily="34" charset="0"/>
                <a:cs typeface="Arial" panose="020B0604020202020204" pitchFamily="34" charset="0"/>
              </a:rPr>
              <a:t>Twf Swyddi Cymru:</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Rhaglen profiad gwaith gyda thâl ar gyfer pobl ifanc 16-24 oed</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6 mis o hyd</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Ar neu’n uwch na’r Isafswm Cyflog Cenedlaethol</a:t>
            </a:r>
          </a:p>
          <a:p>
            <a:pPr marL="2089150" marR="5080" indent="-285750">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Help ychwanegol a chymorth mentora lle bo angen</a:t>
            </a:r>
          </a:p>
          <a:p>
            <a:pPr marL="1803400" marR="5080">
              <a:lnSpc>
                <a:spcPts val="1900"/>
              </a:lnSpc>
              <a:spcBef>
                <a:spcPts val="380"/>
              </a:spcBef>
              <a:tabLst>
                <a:tab pos="2089150" algn="l"/>
                <a:tab pos="2089785" algn="l"/>
              </a:tabLst>
            </a:pPr>
            <a:endParaRPr lang="en-GB" dirty="0"/>
          </a:p>
        </p:txBody>
      </p:sp>
      <p:sp>
        <p:nvSpPr>
          <p:cNvPr id="4" name="object 4"/>
          <p:cNvSpPr/>
          <p:nvPr/>
        </p:nvSpPr>
        <p:spPr>
          <a:xfrm>
            <a:off x="0" y="0"/>
            <a:ext cx="3599992"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00A3A6"/>
          </a:solidFill>
        </p:spPr>
        <p:txBody>
          <a:bodyPr wrap="square" lIns="0" tIns="0" rIns="0" bIns="0" rtlCol="0"/>
          <a:lstStyle/>
          <a:p>
            <a:endParaRPr/>
          </a:p>
        </p:txBody>
      </p:sp>
      <p:sp>
        <p:nvSpPr>
          <p:cNvPr id="6" name="object 6"/>
          <p:cNvSpPr/>
          <p:nvPr/>
        </p:nvSpPr>
        <p:spPr>
          <a:xfrm>
            <a:off x="11890717" y="100520"/>
            <a:ext cx="200215" cy="19916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5E357C"/>
          </a:solidFill>
        </p:spPr>
        <p:txBody>
          <a:bodyPr wrap="square" lIns="0" tIns="0" rIns="0" bIns="0" rtlCol="0"/>
          <a:lstStyle/>
          <a:p>
            <a:endParaRPr/>
          </a:p>
        </p:txBody>
      </p:sp>
      <p:sp>
        <p:nvSpPr>
          <p:cNvPr id="8" name="object 8"/>
          <p:cNvSpPr/>
          <p:nvPr/>
        </p:nvSpPr>
        <p:spPr>
          <a:xfrm>
            <a:off x="101579" y="112979"/>
            <a:ext cx="199170" cy="17510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02336" y="401266"/>
            <a:ext cx="554990" cy="554990"/>
          </a:xfrm>
          <a:custGeom>
            <a:avLst/>
            <a:gdLst/>
            <a:ahLst/>
            <a:cxnLst/>
            <a:rect l="l" t="t" r="r" b="b"/>
            <a:pathLst>
              <a:path w="554990" h="554990">
                <a:moveTo>
                  <a:pt x="0" y="554713"/>
                </a:moveTo>
                <a:lnTo>
                  <a:pt x="554736" y="554713"/>
                </a:lnTo>
                <a:lnTo>
                  <a:pt x="554736" y="0"/>
                </a:lnTo>
                <a:lnTo>
                  <a:pt x="0" y="0"/>
                </a:lnTo>
                <a:lnTo>
                  <a:pt x="0" y="554713"/>
                </a:lnTo>
                <a:close/>
              </a:path>
            </a:pathLst>
          </a:custGeom>
          <a:solidFill>
            <a:srgbClr val="00B6ED"/>
          </a:solidFill>
        </p:spPr>
        <p:txBody>
          <a:bodyPr wrap="square" lIns="0" tIns="0" rIns="0" bIns="0" rtlCol="0"/>
          <a:lstStyle/>
          <a:p>
            <a:endParaRPr/>
          </a:p>
        </p:txBody>
      </p:sp>
      <p:sp>
        <p:nvSpPr>
          <p:cNvPr id="10" name="object 10"/>
          <p:cNvSpPr/>
          <p:nvPr/>
        </p:nvSpPr>
        <p:spPr>
          <a:xfrm>
            <a:off x="556159" y="555091"/>
            <a:ext cx="247125" cy="247116"/>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195942" y="6455663"/>
            <a:ext cx="402590" cy="402590"/>
          </a:xfrm>
          <a:custGeom>
            <a:avLst/>
            <a:gdLst/>
            <a:ahLst/>
            <a:cxnLst/>
            <a:rect l="l" t="t" r="r" b="b"/>
            <a:pathLst>
              <a:path w="402589" h="402590">
                <a:moveTo>
                  <a:pt x="0" y="402319"/>
                </a:moveTo>
                <a:lnTo>
                  <a:pt x="402319" y="402319"/>
                </a:lnTo>
                <a:lnTo>
                  <a:pt x="402319" y="0"/>
                </a:lnTo>
                <a:lnTo>
                  <a:pt x="0" y="0"/>
                </a:lnTo>
                <a:lnTo>
                  <a:pt x="0" y="402319"/>
                </a:lnTo>
                <a:close/>
              </a:path>
            </a:pathLst>
          </a:custGeom>
          <a:solidFill>
            <a:srgbClr val="FFDE00"/>
          </a:solidFill>
        </p:spPr>
        <p:txBody>
          <a:bodyPr wrap="square" lIns="0" tIns="0" rIns="0" bIns="0" rtlCol="0"/>
          <a:lstStyle/>
          <a:p>
            <a:endParaRPr/>
          </a:p>
        </p:txBody>
      </p:sp>
      <p:sp>
        <p:nvSpPr>
          <p:cNvPr id="12" name="object 12"/>
          <p:cNvSpPr/>
          <p:nvPr/>
        </p:nvSpPr>
        <p:spPr>
          <a:xfrm>
            <a:off x="3297516" y="6557258"/>
            <a:ext cx="199161" cy="199161"/>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789664" y="6455663"/>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F8AA00"/>
          </a:solidFill>
        </p:spPr>
        <p:txBody>
          <a:bodyPr wrap="square" lIns="0" tIns="0" rIns="0" bIns="0" rtlCol="0"/>
          <a:lstStyle/>
          <a:p>
            <a:endParaRPr/>
          </a:p>
        </p:txBody>
      </p:sp>
      <p:sp>
        <p:nvSpPr>
          <p:cNvPr id="14" name="object 14"/>
          <p:cNvSpPr/>
          <p:nvPr/>
        </p:nvSpPr>
        <p:spPr>
          <a:xfrm>
            <a:off x="11903697" y="6557261"/>
            <a:ext cx="174269" cy="199162"/>
          </a:xfrm>
          <a:prstGeom prst="rect">
            <a:avLst/>
          </a:prstGeom>
          <a:blipFill>
            <a:blip r:embed="rId7" cstate="print"/>
            <a:stretch>
              <a:fillRect/>
            </a:stretch>
          </a:blipFill>
        </p:spPr>
        <p:txBody>
          <a:bodyPr wrap="square" lIns="0" tIns="0" rIns="0" bIns="0" rtlCol="0"/>
          <a:lstStyle/>
          <a:p>
            <a:endParaRPr/>
          </a:p>
        </p:txBody>
      </p:sp>
      <p:sp>
        <p:nvSpPr>
          <p:cNvPr id="15" name="object 15"/>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cy-GB" spc="-25" dirty="0"/>
              <a:t>Cymru’n Gweithio</a:t>
            </a:r>
            <a:r>
              <a:rPr lang="cy-GB" spc="-35" dirty="0"/>
              <a:t> •</a:t>
            </a:r>
            <a:r>
              <a:rPr lang="cy-GB" spc="-260" dirty="0"/>
              <a:t> </a:t>
            </a:r>
            <a:r>
              <a:rPr lang="cy-GB" spc="-45" dirty="0"/>
              <a:t>#newiddystori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400252"/>
            <a:ext cx="8080476" cy="502510"/>
          </a:xfrm>
          <a:prstGeom prst="rect">
            <a:avLst/>
          </a:prstGeom>
          <a:solidFill>
            <a:srgbClr val="00B1B5"/>
          </a:solidFill>
        </p:spPr>
        <p:txBody>
          <a:bodyPr vert="horz" wrap="square" lIns="0" tIns="147955" rIns="0" bIns="0" rtlCol="0">
            <a:spAutoFit/>
          </a:bodyPr>
          <a:lstStyle/>
          <a:p>
            <a:pPr marL="359410" marR="377825" algn="ctr">
              <a:lnSpc>
                <a:spcPts val="2700"/>
              </a:lnSpc>
              <a:spcBef>
                <a:spcPts val="1505"/>
              </a:spcBef>
            </a:pPr>
            <a:r>
              <a:rPr lang="cy-GB" sz="3200" b="1" dirty="0">
                <a:solidFill>
                  <a:schemeClr val="bg1"/>
                </a:solidFill>
                <a:latin typeface="Arial" panose="020B0604020202020204" pitchFamily="34" charset="0"/>
                <a:cs typeface="Arial" panose="020B0604020202020204" pitchFamily="34" charset="0"/>
              </a:rPr>
              <a:t>Cefnogaeth – Cwsmeriaid / Cyflogwyr</a:t>
            </a:r>
          </a:p>
        </p:txBody>
      </p:sp>
      <p:sp>
        <p:nvSpPr>
          <p:cNvPr id="3" name="object 3"/>
          <p:cNvSpPr txBox="1">
            <a:spLocks noGrp="1"/>
          </p:cNvSpPr>
          <p:nvPr>
            <p:ph type="body" idx="1"/>
          </p:nvPr>
        </p:nvSpPr>
        <p:spPr>
          <a:xfrm>
            <a:off x="2461069" y="1234860"/>
            <a:ext cx="9217685" cy="4793620"/>
          </a:xfrm>
          <a:prstGeom prst="rect">
            <a:avLst/>
          </a:prstGeom>
        </p:spPr>
        <p:txBody>
          <a:bodyPr vert="horz" wrap="square" lIns="0" tIns="48260" rIns="0" bIns="0" rtlCol="0">
            <a:spAutoFit/>
          </a:bodyPr>
          <a:lstStyle/>
          <a:p>
            <a:pPr marL="2082800" marR="5080" indent="-279400" algn="just">
              <a:lnSpc>
                <a:spcPts val="1900"/>
              </a:lnSpc>
              <a:spcBef>
                <a:spcPts val="380"/>
              </a:spcBef>
              <a:buFont typeface="Wingdings"/>
              <a:buChar char=""/>
              <a:tabLst>
                <a:tab pos="2089150" algn="l"/>
                <a:tab pos="2089785" algn="l"/>
              </a:tabLst>
            </a:pPr>
            <a:r>
              <a:rPr lang="cy-GB" sz="1800" b="1" spc="-5" dirty="0">
                <a:latin typeface="Arial" panose="020B0604020202020204" pitchFamily="34" charset="0"/>
                <a:cs typeface="Arial" panose="020B0604020202020204" pitchFamily="34" charset="0"/>
              </a:rPr>
              <a:t>Cyfrifon Dysgu Personol – Unigolion</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Bydd Cyfrif Dysgu Personol yn caniatáu i gwsmeriaid astudio’n rhan-amser ac ar-lein o amgylch eu cyfrifoldebau.  Bydd yn galluogi cwsmeriaid i gael y sgiliau a’r cymwysterau maen nhw eu hangen i newid gyrfa a dechrau ar lwybr newydd</a:t>
            </a:r>
          </a:p>
          <a:p>
            <a:pPr marL="2082800" marR="5080" indent="-279400" algn="just">
              <a:lnSpc>
                <a:spcPts val="1900"/>
              </a:lnSpc>
              <a:spcBef>
                <a:spcPts val="380"/>
              </a:spcBef>
              <a:buFont typeface="Wingdings"/>
              <a:buChar char=""/>
              <a:tabLst>
                <a:tab pos="2089150" algn="l"/>
                <a:tab pos="2089785" algn="l"/>
              </a:tabLst>
            </a:pPr>
            <a:endParaRPr lang="cy-GB" sz="1800" spc="-5"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cy-GB" sz="1800" b="1" spc="-5" dirty="0">
                <a:latin typeface="Arial" panose="020B0604020202020204" pitchFamily="34" charset="0"/>
                <a:cs typeface="Arial" panose="020B0604020202020204" pitchFamily="34" charset="0"/>
              </a:rPr>
              <a:t>Cyfrifon Dysgu Personol – Cyflogwyr</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Nod y rhaglen i ddatblygu sgiliau cyflogwyr mewn ymateb uniongyrchol i Covid-19 yw: </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rhaglen ddysgu ymatebol, i gefnogi cyflogwyr i ddatblygu sgiliau eu gweithwyr mewn meysydd cyffredinol allweddol ac ennill cymwysterau, er enghraifft, mewn maes digidol, marchnata, cynhyrchu a rheoli.  Bydd hyn yn cynnwys yr economi sylfaenol</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helpu i gefnogi cyflogwyr sydd wedi’u heffeithio gan Covid-19 i baratoi at eu hanghenion yn y dyfodol o ran sgiliau, ac sydd o bosib’ bellach angen gweithredu eu busnes mewn ffordd wahanol</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dewisiadau dysgu hawdd manteisio arnynt er mwyn bodloni anghenion cyflogwyr a’u staff </a:t>
            </a:r>
          </a:p>
        </p:txBody>
      </p:sp>
      <p:sp>
        <p:nvSpPr>
          <p:cNvPr id="4" name="object 4"/>
          <p:cNvSpPr/>
          <p:nvPr/>
        </p:nvSpPr>
        <p:spPr>
          <a:xfrm>
            <a:off x="0" y="1206"/>
            <a:ext cx="3599992" cy="685679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6"/>
                </a:moveTo>
                <a:lnTo>
                  <a:pt x="402335" y="402336"/>
                </a:lnTo>
                <a:lnTo>
                  <a:pt x="402335" y="0"/>
                </a:lnTo>
                <a:lnTo>
                  <a:pt x="0" y="0"/>
                </a:lnTo>
                <a:lnTo>
                  <a:pt x="0" y="402336"/>
                </a:lnTo>
                <a:close/>
              </a:path>
            </a:pathLst>
          </a:custGeom>
          <a:solidFill>
            <a:srgbClr val="5E357C"/>
          </a:solidFill>
        </p:spPr>
        <p:txBody>
          <a:bodyPr wrap="square" lIns="0" tIns="0" rIns="0" bIns="0" rtlCol="0"/>
          <a:lstStyle/>
          <a:p>
            <a:endParaRPr/>
          </a:p>
        </p:txBody>
      </p:sp>
      <p:sp>
        <p:nvSpPr>
          <p:cNvPr id="6" name="object 6"/>
          <p:cNvSpPr/>
          <p:nvPr/>
        </p:nvSpPr>
        <p:spPr>
          <a:xfrm>
            <a:off x="11900306" y="110642"/>
            <a:ext cx="181051" cy="1810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195942" y="6456870"/>
            <a:ext cx="402590" cy="402590"/>
          </a:xfrm>
          <a:custGeom>
            <a:avLst/>
            <a:gdLst/>
            <a:ahLst/>
            <a:cxnLst/>
            <a:rect l="l" t="t" r="r" b="b"/>
            <a:pathLst>
              <a:path w="402589" h="402590">
                <a:moveTo>
                  <a:pt x="0" y="402336"/>
                </a:moveTo>
                <a:lnTo>
                  <a:pt x="402336" y="402336"/>
                </a:lnTo>
                <a:lnTo>
                  <a:pt x="402336" y="0"/>
                </a:lnTo>
                <a:lnTo>
                  <a:pt x="0" y="0"/>
                </a:lnTo>
                <a:lnTo>
                  <a:pt x="0" y="402336"/>
                </a:lnTo>
                <a:close/>
              </a:path>
            </a:pathLst>
          </a:custGeom>
          <a:solidFill>
            <a:srgbClr val="0063AF"/>
          </a:solidFill>
        </p:spPr>
        <p:txBody>
          <a:bodyPr wrap="square" lIns="0" tIns="0" rIns="0" bIns="0" rtlCol="0"/>
          <a:lstStyle/>
          <a:p>
            <a:endParaRPr/>
          </a:p>
        </p:txBody>
      </p:sp>
      <p:sp>
        <p:nvSpPr>
          <p:cNvPr id="8" name="object 8"/>
          <p:cNvSpPr/>
          <p:nvPr/>
        </p:nvSpPr>
        <p:spPr>
          <a:xfrm>
            <a:off x="3297516" y="6564669"/>
            <a:ext cx="199161" cy="18672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641206" y="5902157"/>
            <a:ext cx="554990" cy="554990"/>
          </a:xfrm>
          <a:custGeom>
            <a:avLst/>
            <a:gdLst/>
            <a:ahLst/>
            <a:cxnLst/>
            <a:rect l="l" t="t" r="r" b="b"/>
            <a:pathLst>
              <a:path w="554989" h="554989">
                <a:moveTo>
                  <a:pt x="0" y="554713"/>
                </a:moveTo>
                <a:lnTo>
                  <a:pt x="554736" y="554713"/>
                </a:lnTo>
                <a:lnTo>
                  <a:pt x="554736" y="0"/>
                </a:lnTo>
                <a:lnTo>
                  <a:pt x="0" y="0"/>
                </a:lnTo>
                <a:lnTo>
                  <a:pt x="0" y="554713"/>
                </a:lnTo>
                <a:close/>
              </a:path>
            </a:pathLst>
          </a:custGeom>
          <a:solidFill>
            <a:srgbClr val="E8308A"/>
          </a:solidFill>
        </p:spPr>
        <p:txBody>
          <a:bodyPr wrap="square" lIns="0" tIns="0" rIns="0" bIns="0" rtlCol="0"/>
          <a:lstStyle/>
          <a:p>
            <a:endParaRPr/>
          </a:p>
        </p:txBody>
      </p:sp>
      <p:sp>
        <p:nvSpPr>
          <p:cNvPr id="10" name="object 10"/>
          <p:cNvSpPr/>
          <p:nvPr/>
        </p:nvSpPr>
        <p:spPr>
          <a:xfrm>
            <a:off x="2795003" y="6082379"/>
            <a:ext cx="247116" cy="20822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0" y="139"/>
            <a:ext cx="402590" cy="402590"/>
          </a:xfrm>
          <a:custGeom>
            <a:avLst/>
            <a:gdLst/>
            <a:ahLst/>
            <a:cxnLst/>
            <a:rect l="l" t="t" r="r" b="b"/>
            <a:pathLst>
              <a:path w="402590" h="402590">
                <a:moveTo>
                  <a:pt x="0" y="402336"/>
                </a:moveTo>
                <a:lnTo>
                  <a:pt x="402319" y="402336"/>
                </a:lnTo>
                <a:lnTo>
                  <a:pt x="402319" y="0"/>
                </a:lnTo>
                <a:lnTo>
                  <a:pt x="0" y="0"/>
                </a:lnTo>
                <a:lnTo>
                  <a:pt x="0" y="402336"/>
                </a:lnTo>
                <a:close/>
              </a:path>
            </a:pathLst>
          </a:custGeom>
          <a:solidFill>
            <a:srgbClr val="00A3A6"/>
          </a:solidFill>
        </p:spPr>
        <p:txBody>
          <a:bodyPr wrap="square" lIns="0" tIns="0" rIns="0" bIns="0" rtlCol="0"/>
          <a:lstStyle/>
          <a:p>
            <a:endParaRPr/>
          </a:p>
        </p:txBody>
      </p:sp>
      <p:sp>
        <p:nvSpPr>
          <p:cNvPr id="12" name="object 12"/>
          <p:cNvSpPr/>
          <p:nvPr/>
        </p:nvSpPr>
        <p:spPr>
          <a:xfrm>
            <a:off x="101583" y="114185"/>
            <a:ext cx="199162" cy="17510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02336" y="403682"/>
            <a:ext cx="554990" cy="554990"/>
          </a:xfrm>
          <a:custGeom>
            <a:avLst/>
            <a:gdLst/>
            <a:ahLst/>
            <a:cxnLst/>
            <a:rect l="l" t="t" r="r" b="b"/>
            <a:pathLst>
              <a:path w="554990" h="554990">
                <a:moveTo>
                  <a:pt x="0" y="554736"/>
                </a:moveTo>
                <a:lnTo>
                  <a:pt x="554736" y="554736"/>
                </a:lnTo>
                <a:lnTo>
                  <a:pt x="554736" y="0"/>
                </a:lnTo>
                <a:lnTo>
                  <a:pt x="0" y="0"/>
                </a:lnTo>
                <a:lnTo>
                  <a:pt x="0" y="554736"/>
                </a:lnTo>
                <a:close/>
              </a:path>
            </a:pathLst>
          </a:custGeom>
          <a:solidFill>
            <a:srgbClr val="5E357C"/>
          </a:solidFill>
        </p:spPr>
        <p:txBody>
          <a:bodyPr wrap="square" lIns="0" tIns="0" rIns="0" bIns="0" rtlCol="0"/>
          <a:lstStyle/>
          <a:p>
            <a:endParaRPr/>
          </a:p>
        </p:txBody>
      </p:sp>
      <p:sp>
        <p:nvSpPr>
          <p:cNvPr id="14" name="object 14"/>
          <p:cNvSpPr/>
          <p:nvPr/>
        </p:nvSpPr>
        <p:spPr>
          <a:xfrm>
            <a:off x="541684" y="543750"/>
            <a:ext cx="276225" cy="274955"/>
          </a:xfrm>
          <a:custGeom>
            <a:avLst/>
            <a:gdLst/>
            <a:ahLst/>
            <a:cxnLst/>
            <a:rect l="l" t="t" r="r" b="b"/>
            <a:pathLst>
              <a:path w="276225" h="274955">
                <a:moveTo>
                  <a:pt x="270470" y="102984"/>
                </a:moveTo>
                <a:lnTo>
                  <a:pt x="5554" y="102984"/>
                </a:lnTo>
                <a:lnTo>
                  <a:pt x="2277" y="105346"/>
                </a:lnTo>
                <a:lnTo>
                  <a:pt x="0" y="112471"/>
                </a:lnTo>
                <a:lnTo>
                  <a:pt x="1275" y="116344"/>
                </a:lnTo>
                <a:lnTo>
                  <a:pt x="75284" y="169633"/>
                </a:lnTo>
                <a:lnTo>
                  <a:pt x="42889" y="266826"/>
                </a:lnTo>
                <a:lnTo>
                  <a:pt x="44118" y="270725"/>
                </a:lnTo>
                <a:lnTo>
                  <a:pt x="48625" y="274027"/>
                </a:lnTo>
                <a:lnTo>
                  <a:pt x="50402" y="274599"/>
                </a:lnTo>
                <a:lnTo>
                  <a:pt x="53976" y="274599"/>
                </a:lnTo>
                <a:lnTo>
                  <a:pt x="55728" y="274053"/>
                </a:lnTo>
                <a:lnTo>
                  <a:pt x="138024" y="214820"/>
                </a:lnTo>
                <a:lnTo>
                  <a:pt x="215825" y="214820"/>
                </a:lnTo>
                <a:lnTo>
                  <a:pt x="200764" y="169633"/>
                </a:lnTo>
                <a:lnTo>
                  <a:pt x="274773" y="116344"/>
                </a:lnTo>
                <a:lnTo>
                  <a:pt x="276048" y="112471"/>
                </a:lnTo>
                <a:lnTo>
                  <a:pt x="273748" y="105346"/>
                </a:lnTo>
                <a:lnTo>
                  <a:pt x="270470" y="102984"/>
                </a:lnTo>
                <a:close/>
              </a:path>
              <a:path w="276225" h="274955">
                <a:moveTo>
                  <a:pt x="215825" y="214820"/>
                </a:moveTo>
                <a:lnTo>
                  <a:pt x="138024" y="214820"/>
                </a:lnTo>
                <a:lnTo>
                  <a:pt x="220319" y="274053"/>
                </a:lnTo>
                <a:lnTo>
                  <a:pt x="222072" y="274599"/>
                </a:lnTo>
                <a:lnTo>
                  <a:pt x="225623" y="274599"/>
                </a:lnTo>
                <a:lnTo>
                  <a:pt x="227399" y="274027"/>
                </a:lnTo>
                <a:lnTo>
                  <a:pt x="231907" y="270725"/>
                </a:lnTo>
                <a:lnTo>
                  <a:pt x="233159" y="266826"/>
                </a:lnTo>
                <a:lnTo>
                  <a:pt x="215825" y="214820"/>
                </a:lnTo>
                <a:close/>
              </a:path>
              <a:path w="276225" h="274955">
                <a:moveTo>
                  <a:pt x="141711" y="0"/>
                </a:moveTo>
                <a:lnTo>
                  <a:pt x="134336" y="0"/>
                </a:lnTo>
                <a:lnTo>
                  <a:pt x="131036" y="2362"/>
                </a:lnTo>
                <a:lnTo>
                  <a:pt x="97502" y="102984"/>
                </a:lnTo>
                <a:lnTo>
                  <a:pt x="178522" y="102984"/>
                </a:lnTo>
                <a:lnTo>
                  <a:pt x="146174" y="5841"/>
                </a:lnTo>
                <a:lnTo>
                  <a:pt x="144990" y="2362"/>
                </a:lnTo>
                <a:lnTo>
                  <a:pt x="141711" y="0"/>
                </a:lnTo>
                <a:close/>
              </a:path>
            </a:pathLst>
          </a:custGeom>
          <a:solidFill>
            <a:srgbClr val="F8AA00"/>
          </a:solidFill>
        </p:spPr>
        <p:txBody>
          <a:bodyPr wrap="square" lIns="0" tIns="0" rIns="0" bIns="0" rtlCol="0"/>
          <a:lstStyle/>
          <a:p>
            <a:endParaRPr/>
          </a:p>
        </p:txBody>
      </p:sp>
      <p:sp>
        <p:nvSpPr>
          <p:cNvPr id="15" name="object 15"/>
          <p:cNvSpPr/>
          <p:nvPr/>
        </p:nvSpPr>
        <p:spPr>
          <a:xfrm>
            <a:off x="11789664" y="6456870"/>
            <a:ext cx="402590" cy="402590"/>
          </a:xfrm>
          <a:custGeom>
            <a:avLst/>
            <a:gdLst/>
            <a:ahLst/>
            <a:cxnLst/>
            <a:rect l="l" t="t" r="r" b="b"/>
            <a:pathLst>
              <a:path w="402590" h="402590">
                <a:moveTo>
                  <a:pt x="0" y="402336"/>
                </a:moveTo>
                <a:lnTo>
                  <a:pt x="402319" y="402336"/>
                </a:lnTo>
                <a:lnTo>
                  <a:pt x="402319" y="0"/>
                </a:lnTo>
                <a:lnTo>
                  <a:pt x="0" y="0"/>
                </a:lnTo>
                <a:lnTo>
                  <a:pt x="0" y="402336"/>
                </a:lnTo>
                <a:close/>
              </a:path>
            </a:pathLst>
          </a:custGeom>
          <a:solidFill>
            <a:srgbClr val="FFDE00"/>
          </a:solidFill>
        </p:spPr>
        <p:txBody>
          <a:bodyPr wrap="square" lIns="0" tIns="0" rIns="0" bIns="0" rtlCol="0"/>
          <a:lstStyle/>
          <a:p>
            <a:endParaRPr/>
          </a:p>
        </p:txBody>
      </p:sp>
      <p:sp>
        <p:nvSpPr>
          <p:cNvPr id="16" name="object 16"/>
          <p:cNvSpPr/>
          <p:nvPr/>
        </p:nvSpPr>
        <p:spPr>
          <a:xfrm>
            <a:off x="11900293" y="6567520"/>
            <a:ext cx="181051" cy="181049"/>
          </a:xfrm>
          <a:prstGeom prst="rect">
            <a:avLst/>
          </a:prstGeom>
          <a:blipFill>
            <a:blip r:embed="rId8"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cy-GB" spc="-25" dirty="0"/>
              <a:t>Cymru’n Gweithio</a:t>
            </a:r>
            <a:r>
              <a:rPr lang="cy-GB" spc="-35" dirty="0"/>
              <a:t> •</a:t>
            </a:r>
            <a:r>
              <a:rPr lang="cy-GB" spc="-260" dirty="0"/>
              <a:t> </a:t>
            </a:r>
            <a:r>
              <a:rPr lang="cy-GB" spc="-45" dirty="0"/>
              <a:t>#newiddystori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FBB700"/>
          </a:solidFill>
        </p:spPr>
        <p:txBody>
          <a:bodyPr vert="horz" wrap="square" lIns="0" tIns="147955" rIns="0" bIns="0" rtlCol="0">
            <a:spAutoFit/>
          </a:bodyPr>
          <a:lstStyle/>
          <a:p>
            <a:pPr marL="359410" algn="ctr">
              <a:lnSpc>
                <a:spcPct val="100000"/>
              </a:lnSpc>
              <a:spcBef>
                <a:spcPts val="1165"/>
              </a:spcBef>
            </a:pPr>
            <a:r>
              <a:rPr lang="cy-GB" sz="3200" b="1" spc="-5" dirty="0">
                <a:solidFill>
                  <a:schemeClr val="bg1"/>
                </a:solidFill>
                <a:latin typeface="Arial" panose="020B0604020202020204" pitchFamily="34" charset="0"/>
                <a:cs typeface="Arial" panose="020B0604020202020204" pitchFamily="34" charset="0"/>
              </a:rPr>
              <a:t>Cefnogaeth – parhad</a:t>
            </a:r>
          </a:p>
        </p:txBody>
      </p:sp>
      <p:sp>
        <p:nvSpPr>
          <p:cNvPr id="3" name="object 3"/>
          <p:cNvSpPr txBox="1">
            <a:spLocks noGrp="1"/>
          </p:cNvSpPr>
          <p:nvPr>
            <p:ph type="body" idx="1"/>
          </p:nvPr>
        </p:nvSpPr>
        <p:spPr>
          <a:xfrm>
            <a:off x="1965083" y="1339072"/>
            <a:ext cx="9926167" cy="4549964"/>
          </a:xfrm>
          <a:prstGeom prst="rect">
            <a:avLst/>
          </a:prstGeom>
        </p:spPr>
        <p:txBody>
          <a:bodyPr vert="horz" wrap="square" lIns="0" tIns="48260" rIns="0" bIns="0" rtlCol="0">
            <a:spAutoFit/>
          </a:bodyPr>
          <a:lstStyle/>
          <a:p>
            <a:pPr marL="2082800" marR="5080" indent="-279400">
              <a:lnSpc>
                <a:spcPts val="1900"/>
              </a:lnSpc>
              <a:spcBef>
                <a:spcPts val="380"/>
              </a:spcBef>
              <a:buFont typeface="Wingdings"/>
              <a:buChar char=""/>
              <a:tabLst>
                <a:tab pos="2089150" algn="l"/>
                <a:tab pos="2089785" algn="l"/>
              </a:tabLst>
            </a:pPr>
            <a:r>
              <a:rPr lang="cy-GB" sz="1600" dirty="0">
                <a:latin typeface="Arial" panose="020B0604020202020204" pitchFamily="34" charset="0"/>
                <a:cs typeface="Arial" panose="020B0604020202020204" pitchFamily="34" charset="0"/>
              </a:rPr>
              <a:t>Cefnogaeth Sgiliau Cyflogadwyedd – sesiynau 1-i-1 gyda’n Hyfforddwyr Cyflogadwyedd i gefnogi cwsmeriaid â llunio CV, technegau mewn cyfweliad, paratoi at eu cyfweliad nesaf, chwilio am swydd ar-lein, y cyfryngau cymdeithasol, ac ati</a:t>
            </a:r>
          </a:p>
          <a:p>
            <a:pPr marL="2082800" marR="5080" indent="-279400">
              <a:lnSpc>
                <a:spcPts val="1900"/>
              </a:lnSpc>
              <a:spcBef>
                <a:spcPts val="380"/>
              </a:spcBef>
              <a:buFont typeface="Wingdings"/>
              <a:buChar char=""/>
              <a:tabLst>
                <a:tab pos="2089150" algn="l"/>
                <a:tab pos="2089785" algn="l"/>
              </a:tabLst>
            </a:pPr>
            <a:r>
              <a:rPr lang="cy-GB" sz="1600" dirty="0">
                <a:latin typeface="Arial" panose="020B0604020202020204" pitchFamily="34" charset="0"/>
                <a:cs typeface="Arial" panose="020B0604020202020204" pitchFamily="34" charset="0"/>
              </a:rPr>
              <a:t>Dysgu ar-lein – </a:t>
            </a:r>
            <a:r>
              <a:rPr lang="cy-GB" sz="1600" dirty="0">
                <a:latin typeface="Arial" panose="020B0604020202020204" pitchFamily="34" charset="0"/>
                <a:cs typeface="Arial" panose="020B0604020202020204" pitchFamily="34" charset="0"/>
                <a:hlinkClick r:id="rId3"/>
              </a:rPr>
              <a:t>https://gyrfacymru.llyw.cymru/cyrsiau-a-hyfforddiant/dysgu-o-bell-ac-ar-lein</a:t>
            </a:r>
            <a:r>
              <a:rPr lang="cy-GB" sz="1600" dirty="0">
                <a:latin typeface="Arial" panose="020B0604020202020204" pitchFamily="34" charset="0"/>
                <a:cs typeface="Arial" panose="020B0604020202020204" pitchFamily="34" charset="0"/>
              </a:rPr>
              <a:t> </a:t>
            </a:r>
          </a:p>
          <a:p>
            <a:pPr marL="2082800" marR="5080" indent="-279400">
              <a:lnSpc>
                <a:spcPts val="1900"/>
              </a:lnSpc>
              <a:spcBef>
                <a:spcPts val="380"/>
              </a:spcBef>
              <a:buFont typeface="Wingdings"/>
              <a:buChar char=""/>
              <a:tabLst>
                <a:tab pos="2089150" algn="l"/>
                <a:tab pos="2089785" algn="l"/>
              </a:tabLst>
            </a:pPr>
            <a:r>
              <a:rPr lang="cy-GB" sz="1600" dirty="0">
                <a:latin typeface="Arial" panose="020B0604020202020204" pitchFamily="34" charset="0"/>
                <a:cs typeface="Arial" panose="020B0604020202020204" pitchFamily="34" charset="0"/>
              </a:rPr>
              <a:t>Cefnogaeth arbenigol – Os yw cwsmeriaid yn chwilio am waith ond bod ganddynt anabledd neu iechyd gwael, gallwn ni helpu </a:t>
            </a:r>
            <a:r>
              <a:rPr lang="cy-GB" sz="1600" dirty="0">
                <a:latin typeface="Arial" panose="020B0604020202020204" pitchFamily="34" charset="0"/>
                <a:cs typeface="Arial" panose="020B0604020202020204" pitchFamily="34" charset="0"/>
                <a:hlinkClick r:id="rId4"/>
              </a:rPr>
              <a:t>https://cymrungweithio.llyw.cymru/sut-y-gallwn-ni-helpu/cymorth-arbenigol</a:t>
            </a:r>
            <a:r>
              <a:rPr lang="cy-GB" sz="1600" dirty="0">
                <a:latin typeface="Arial" panose="020B0604020202020204" pitchFamily="34" charset="0"/>
                <a:cs typeface="Arial" panose="020B0604020202020204" pitchFamily="34" charset="0"/>
              </a:rPr>
              <a:t> Stori Ellie - </a:t>
            </a:r>
            <a:r>
              <a:rPr lang="cy-GB" sz="1600" dirty="0">
                <a:latin typeface="Arial" panose="020B0604020202020204" pitchFamily="34" charset="0"/>
                <a:cs typeface="Arial" panose="020B0604020202020204" pitchFamily="34" charset="0"/>
                <a:hlinkClick r:id="rId5"/>
              </a:rPr>
              <a:t>https://cymrungweithio.llyw.cymru/straeon-go-iawn/stori-ellie</a:t>
            </a:r>
            <a:r>
              <a:rPr lang="cy-GB" sz="1600" dirty="0">
                <a:latin typeface="Arial" panose="020B0604020202020204" pitchFamily="34" charset="0"/>
                <a:cs typeface="Arial" panose="020B0604020202020204" pitchFamily="34" charset="0"/>
              </a:rPr>
              <a:t>  </a:t>
            </a:r>
          </a:p>
          <a:p>
            <a:pPr marL="2082800" marR="5080" indent="-279400">
              <a:lnSpc>
                <a:spcPts val="1900"/>
              </a:lnSpc>
              <a:spcBef>
                <a:spcPts val="380"/>
              </a:spcBef>
              <a:buFont typeface="Wingdings"/>
              <a:buChar char=""/>
              <a:tabLst>
                <a:tab pos="2089150" algn="l"/>
                <a:tab pos="2089785" algn="l"/>
              </a:tabLst>
            </a:pPr>
            <a:r>
              <a:rPr lang="cy-GB" sz="1600" dirty="0">
                <a:latin typeface="Arial" panose="020B0604020202020204" pitchFamily="34" charset="0"/>
                <a:cs typeface="Arial" panose="020B0604020202020204" pitchFamily="34" charset="0"/>
              </a:rPr>
              <a:t>Canfod Cymorth Cymru’n Gweithio – https://gyrfacymru.llyw.cymru/canfod-cymorth/ </a:t>
            </a:r>
          </a:p>
          <a:p>
            <a:pPr marL="2082800" marR="5080" indent="-279400">
              <a:lnSpc>
                <a:spcPts val="1900"/>
              </a:lnSpc>
              <a:spcBef>
                <a:spcPts val="380"/>
              </a:spcBef>
              <a:buFont typeface="Wingdings"/>
              <a:buChar char=""/>
              <a:tabLst>
                <a:tab pos="2089150" algn="l"/>
                <a:tab pos="2089785" algn="l"/>
              </a:tabLst>
            </a:pPr>
            <a:r>
              <a:rPr lang="cy-GB" sz="1600" dirty="0">
                <a:latin typeface="Arial" panose="020B0604020202020204" pitchFamily="34" charset="0"/>
                <a:cs typeface="Arial" panose="020B0604020202020204" pitchFamily="34" charset="0"/>
              </a:rPr>
              <a:t>Canfod Cymorth Lleol – Cyfeiriadur staff mewnol o gefnogaeth leol / ranbarthol / arbenigol</a:t>
            </a:r>
          </a:p>
          <a:p>
            <a:pPr marL="2082800" marR="5080" indent="-279400">
              <a:lnSpc>
                <a:spcPts val="1900"/>
              </a:lnSpc>
              <a:spcBef>
                <a:spcPts val="380"/>
              </a:spcBef>
              <a:buFont typeface="Wingdings"/>
              <a:buChar char=""/>
              <a:tabLst>
                <a:tab pos="2089150" algn="l"/>
                <a:tab pos="2089785" algn="l"/>
              </a:tabLst>
            </a:pPr>
            <a:r>
              <a:rPr lang="cy-GB" sz="1600" dirty="0">
                <a:latin typeface="Arial" panose="020B0604020202020204" pitchFamily="34" charset="0"/>
                <a:cs typeface="Arial" panose="020B0604020202020204" pitchFamily="34" charset="0"/>
              </a:rPr>
              <a:t>Atgyfeirio a chyfeirio ymlaen at raglenni cefnogaeth eraill h.y. Cymunedau am Waith, prosiectau WULF, Cynhwysiant Gweithredol, darpariaeth yr Adran Gwaith a Phensiynau, darpariaeth awdurdodau lleol a llawer mwy</a:t>
            </a:r>
          </a:p>
          <a:p>
            <a:pPr marL="2082800" marR="5080" indent="-279400" algn="just">
              <a:lnSpc>
                <a:spcPts val="1900"/>
              </a:lnSpc>
              <a:spcBef>
                <a:spcPts val="380"/>
              </a:spcBef>
              <a:buFont typeface="Wingdings"/>
              <a:buChar char=""/>
              <a:tabLst>
                <a:tab pos="2089150" algn="l"/>
                <a:tab pos="2089785" algn="l"/>
              </a:tabLst>
            </a:pPr>
            <a:endParaRPr lang="cy-GB" sz="16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endParaRPr lang="cy-GB" sz="1800" dirty="0">
              <a:latin typeface="Arial" panose="020B0604020202020204" pitchFamily="34" charset="0"/>
              <a:cs typeface="Arial" panose="020B0604020202020204" pitchFamily="34" charset="0"/>
            </a:endParaRPr>
          </a:p>
        </p:txBody>
      </p:sp>
      <p:sp>
        <p:nvSpPr>
          <p:cNvPr id="4" name="object 4"/>
          <p:cNvSpPr/>
          <p:nvPr/>
        </p:nvSpPr>
        <p:spPr>
          <a:xfrm>
            <a:off x="0" y="0"/>
            <a:ext cx="3599992" cy="6857999"/>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11789664" y="139"/>
            <a:ext cx="402590" cy="402590"/>
          </a:xfrm>
          <a:custGeom>
            <a:avLst/>
            <a:gdLst/>
            <a:ahLst/>
            <a:cxnLst/>
            <a:rect l="l" t="t" r="r" b="b"/>
            <a:pathLst>
              <a:path w="402590" h="402590">
                <a:moveTo>
                  <a:pt x="0" y="402336"/>
                </a:moveTo>
                <a:lnTo>
                  <a:pt x="402319" y="402336"/>
                </a:lnTo>
                <a:lnTo>
                  <a:pt x="402319" y="0"/>
                </a:lnTo>
                <a:lnTo>
                  <a:pt x="0" y="0"/>
                </a:lnTo>
                <a:lnTo>
                  <a:pt x="0" y="402336"/>
                </a:lnTo>
                <a:close/>
              </a:path>
            </a:pathLst>
          </a:custGeom>
          <a:solidFill>
            <a:srgbClr val="00A3A6"/>
          </a:solidFill>
        </p:spPr>
        <p:txBody>
          <a:bodyPr wrap="square" lIns="0" tIns="0" rIns="0" bIns="0" rtlCol="0"/>
          <a:lstStyle/>
          <a:p>
            <a:endParaRPr/>
          </a:p>
        </p:txBody>
      </p:sp>
      <p:sp>
        <p:nvSpPr>
          <p:cNvPr id="6" name="object 6"/>
          <p:cNvSpPr/>
          <p:nvPr/>
        </p:nvSpPr>
        <p:spPr>
          <a:xfrm>
            <a:off x="11891250" y="114185"/>
            <a:ext cx="199161" cy="175107"/>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83D0F5"/>
          </a:solidFill>
        </p:spPr>
        <p:txBody>
          <a:bodyPr wrap="square" lIns="0" tIns="0" rIns="0" bIns="0" rtlCol="0"/>
          <a:lstStyle/>
          <a:p>
            <a:endParaRPr/>
          </a:p>
        </p:txBody>
      </p:sp>
      <p:sp>
        <p:nvSpPr>
          <p:cNvPr id="8" name="object 8"/>
          <p:cNvSpPr/>
          <p:nvPr/>
        </p:nvSpPr>
        <p:spPr>
          <a:xfrm>
            <a:off x="110649" y="109588"/>
            <a:ext cx="181050" cy="181038"/>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02336" y="402473"/>
            <a:ext cx="554990" cy="554990"/>
          </a:xfrm>
          <a:custGeom>
            <a:avLst/>
            <a:gdLst/>
            <a:ahLst/>
            <a:cxnLst/>
            <a:rect l="l" t="t" r="r" b="b"/>
            <a:pathLst>
              <a:path w="554990" h="554990">
                <a:moveTo>
                  <a:pt x="0" y="554713"/>
                </a:moveTo>
                <a:lnTo>
                  <a:pt x="554736" y="554713"/>
                </a:lnTo>
                <a:lnTo>
                  <a:pt x="554736" y="0"/>
                </a:lnTo>
                <a:lnTo>
                  <a:pt x="0" y="0"/>
                </a:lnTo>
                <a:lnTo>
                  <a:pt x="0" y="554713"/>
                </a:lnTo>
                <a:close/>
              </a:path>
            </a:pathLst>
          </a:custGeom>
          <a:solidFill>
            <a:srgbClr val="F8AA00"/>
          </a:solidFill>
        </p:spPr>
        <p:txBody>
          <a:bodyPr wrap="square" lIns="0" tIns="0" rIns="0" bIns="0" rtlCol="0"/>
          <a:lstStyle/>
          <a:p>
            <a:endParaRPr/>
          </a:p>
        </p:txBody>
      </p:sp>
      <p:sp>
        <p:nvSpPr>
          <p:cNvPr id="10" name="object 10"/>
          <p:cNvSpPr/>
          <p:nvPr/>
        </p:nvSpPr>
        <p:spPr>
          <a:xfrm>
            <a:off x="556148" y="556298"/>
            <a:ext cx="247125" cy="247116"/>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97669" y="6455663"/>
            <a:ext cx="402590" cy="402590"/>
          </a:xfrm>
          <a:custGeom>
            <a:avLst/>
            <a:gdLst/>
            <a:ahLst/>
            <a:cxnLst/>
            <a:rect l="l" t="t" r="r" b="b"/>
            <a:pathLst>
              <a:path w="402589" h="402590">
                <a:moveTo>
                  <a:pt x="0" y="402319"/>
                </a:moveTo>
                <a:lnTo>
                  <a:pt x="402335" y="402319"/>
                </a:lnTo>
                <a:lnTo>
                  <a:pt x="402335" y="0"/>
                </a:lnTo>
                <a:lnTo>
                  <a:pt x="0" y="0"/>
                </a:lnTo>
                <a:lnTo>
                  <a:pt x="0" y="402319"/>
                </a:lnTo>
                <a:close/>
              </a:path>
            </a:pathLst>
          </a:custGeom>
          <a:solidFill>
            <a:srgbClr val="5E357C"/>
          </a:solidFill>
        </p:spPr>
        <p:txBody>
          <a:bodyPr wrap="square" lIns="0" tIns="0" rIns="0" bIns="0" rtlCol="0"/>
          <a:lstStyle/>
          <a:p>
            <a:endParaRPr/>
          </a:p>
        </p:txBody>
      </p:sp>
      <p:sp>
        <p:nvSpPr>
          <p:cNvPr id="12" name="object 12"/>
          <p:cNvSpPr/>
          <p:nvPr/>
        </p:nvSpPr>
        <p:spPr>
          <a:xfrm>
            <a:off x="3311690" y="6557261"/>
            <a:ext cx="174269" cy="199162"/>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2642933" y="5900928"/>
            <a:ext cx="554990" cy="554990"/>
          </a:xfrm>
          <a:custGeom>
            <a:avLst/>
            <a:gdLst/>
            <a:ahLst/>
            <a:cxnLst/>
            <a:rect l="l" t="t" r="r" b="b"/>
            <a:pathLst>
              <a:path w="554989" h="554989">
                <a:moveTo>
                  <a:pt x="0" y="554736"/>
                </a:moveTo>
                <a:lnTo>
                  <a:pt x="554713" y="554736"/>
                </a:lnTo>
                <a:lnTo>
                  <a:pt x="554713" y="0"/>
                </a:lnTo>
                <a:lnTo>
                  <a:pt x="0" y="0"/>
                </a:lnTo>
                <a:lnTo>
                  <a:pt x="0" y="554736"/>
                </a:lnTo>
                <a:close/>
              </a:path>
            </a:pathLst>
          </a:custGeom>
          <a:solidFill>
            <a:srgbClr val="00A3A6"/>
          </a:solidFill>
        </p:spPr>
        <p:txBody>
          <a:bodyPr wrap="square" lIns="0" tIns="0" rIns="0" bIns="0" rtlCol="0"/>
          <a:lstStyle/>
          <a:p>
            <a:endParaRPr/>
          </a:p>
        </p:txBody>
      </p:sp>
      <p:sp>
        <p:nvSpPr>
          <p:cNvPr id="14" name="object 14"/>
          <p:cNvSpPr/>
          <p:nvPr/>
        </p:nvSpPr>
        <p:spPr>
          <a:xfrm>
            <a:off x="2782989" y="6058179"/>
            <a:ext cx="274955" cy="241935"/>
          </a:xfrm>
          <a:custGeom>
            <a:avLst/>
            <a:gdLst/>
            <a:ahLst/>
            <a:cxnLst/>
            <a:rect l="l" t="t" r="r" b="b"/>
            <a:pathLst>
              <a:path w="274955" h="241935">
                <a:moveTo>
                  <a:pt x="176212" y="188781"/>
                </a:moveTo>
                <a:lnTo>
                  <a:pt x="98386" y="188781"/>
                </a:lnTo>
                <a:lnTo>
                  <a:pt x="130073" y="236312"/>
                </a:lnTo>
                <a:lnTo>
                  <a:pt x="130682" y="237291"/>
                </a:lnTo>
                <a:lnTo>
                  <a:pt x="131533" y="238156"/>
                </a:lnTo>
                <a:lnTo>
                  <a:pt x="136474" y="241434"/>
                </a:lnTo>
                <a:lnTo>
                  <a:pt x="141795" y="240388"/>
                </a:lnTo>
                <a:lnTo>
                  <a:pt x="176212" y="188781"/>
                </a:lnTo>
                <a:close/>
              </a:path>
              <a:path w="274955" h="241935">
                <a:moveTo>
                  <a:pt x="248831" y="0"/>
                </a:moveTo>
                <a:lnTo>
                  <a:pt x="25742" y="0"/>
                </a:lnTo>
                <a:lnTo>
                  <a:pt x="15746" y="2034"/>
                </a:lnTo>
                <a:lnTo>
                  <a:pt x="7561" y="7571"/>
                </a:lnTo>
                <a:lnTo>
                  <a:pt x="2031" y="15758"/>
                </a:lnTo>
                <a:lnTo>
                  <a:pt x="0" y="25745"/>
                </a:lnTo>
                <a:lnTo>
                  <a:pt x="0" y="163034"/>
                </a:lnTo>
                <a:lnTo>
                  <a:pt x="2031" y="173031"/>
                </a:lnTo>
                <a:lnTo>
                  <a:pt x="7561" y="181218"/>
                </a:lnTo>
                <a:lnTo>
                  <a:pt x="15746" y="186749"/>
                </a:lnTo>
                <a:lnTo>
                  <a:pt x="25742" y="188781"/>
                </a:lnTo>
                <a:lnTo>
                  <a:pt x="248831" y="188781"/>
                </a:lnTo>
                <a:lnTo>
                  <a:pt x="258842" y="186749"/>
                </a:lnTo>
                <a:lnTo>
                  <a:pt x="267034" y="181218"/>
                </a:lnTo>
                <a:lnTo>
                  <a:pt x="272567" y="173031"/>
                </a:lnTo>
                <a:lnTo>
                  <a:pt x="274599" y="163034"/>
                </a:lnTo>
                <a:lnTo>
                  <a:pt x="274599" y="145870"/>
                </a:lnTo>
                <a:lnTo>
                  <a:pt x="38176" y="145870"/>
                </a:lnTo>
                <a:lnTo>
                  <a:pt x="34328" y="142024"/>
                </a:lnTo>
                <a:lnTo>
                  <a:pt x="34350" y="132576"/>
                </a:lnTo>
                <a:lnTo>
                  <a:pt x="38201" y="128729"/>
                </a:lnTo>
                <a:lnTo>
                  <a:pt x="274599" y="128729"/>
                </a:lnTo>
                <a:lnTo>
                  <a:pt x="274599" y="102938"/>
                </a:lnTo>
                <a:lnTo>
                  <a:pt x="38176" y="102938"/>
                </a:lnTo>
                <a:lnTo>
                  <a:pt x="34328" y="99114"/>
                </a:lnTo>
                <a:lnTo>
                  <a:pt x="34328" y="89667"/>
                </a:lnTo>
                <a:lnTo>
                  <a:pt x="38201" y="85820"/>
                </a:lnTo>
                <a:lnTo>
                  <a:pt x="274599" y="85820"/>
                </a:lnTo>
                <a:lnTo>
                  <a:pt x="274599" y="60073"/>
                </a:lnTo>
                <a:lnTo>
                  <a:pt x="38176" y="60073"/>
                </a:lnTo>
                <a:lnTo>
                  <a:pt x="34328" y="56203"/>
                </a:lnTo>
                <a:lnTo>
                  <a:pt x="34350" y="46779"/>
                </a:lnTo>
                <a:lnTo>
                  <a:pt x="38201" y="42909"/>
                </a:lnTo>
                <a:lnTo>
                  <a:pt x="274599" y="42909"/>
                </a:lnTo>
                <a:lnTo>
                  <a:pt x="274599" y="25745"/>
                </a:lnTo>
                <a:lnTo>
                  <a:pt x="272567" y="15758"/>
                </a:lnTo>
                <a:lnTo>
                  <a:pt x="267034" y="7571"/>
                </a:lnTo>
                <a:lnTo>
                  <a:pt x="258842" y="2034"/>
                </a:lnTo>
                <a:lnTo>
                  <a:pt x="248831" y="0"/>
                </a:lnTo>
                <a:close/>
              </a:path>
              <a:path w="274955" h="241935">
                <a:moveTo>
                  <a:pt x="274599" y="128729"/>
                </a:moveTo>
                <a:lnTo>
                  <a:pt x="236410" y="128729"/>
                </a:lnTo>
                <a:lnTo>
                  <a:pt x="240271" y="132576"/>
                </a:lnTo>
                <a:lnTo>
                  <a:pt x="240248" y="142024"/>
                </a:lnTo>
                <a:lnTo>
                  <a:pt x="236385" y="145870"/>
                </a:lnTo>
                <a:lnTo>
                  <a:pt x="274599" y="145870"/>
                </a:lnTo>
                <a:lnTo>
                  <a:pt x="274599" y="128729"/>
                </a:lnTo>
                <a:close/>
              </a:path>
              <a:path w="274955" h="241935">
                <a:moveTo>
                  <a:pt x="274599" y="85820"/>
                </a:moveTo>
                <a:lnTo>
                  <a:pt x="236410" y="85820"/>
                </a:lnTo>
                <a:lnTo>
                  <a:pt x="240271" y="89667"/>
                </a:lnTo>
                <a:lnTo>
                  <a:pt x="240248" y="99114"/>
                </a:lnTo>
                <a:lnTo>
                  <a:pt x="236385" y="102938"/>
                </a:lnTo>
                <a:lnTo>
                  <a:pt x="274599" y="102938"/>
                </a:lnTo>
                <a:lnTo>
                  <a:pt x="274599" y="85820"/>
                </a:lnTo>
                <a:close/>
              </a:path>
              <a:path w="274955" h="241935">
                <a:moveTo>
                  <a:pt x="274599" y="42909"/>
                </a:moveTo>
                <a:lnTo>
                  <a:pt x="236410" y="42909"/>
                </a:lnTo>
                <a:lnTo>
                  <a:pt x="240271" y="46779"/>
                </a:lnTo>
                <a:lnTo>
                  <a:pt x="240248" y="56203"/>
                </a:lnTo>
                <a:lnTo>
                  <a:pt x="236385" y="60073"/>
                </a:lnTo>
                <a:lnTo>
                  <a:pt x="274599" y="60073"/>
                </a:lnTo>
                <a:lnTo>
                  <a:pt x="274599" y="42909"/>
                </a:lnTo>
                <a:close/>
              </a:path>
            </a:pathLst>
          </a:custGeom>
          <a:solidFill>
            <a:srgbClr val="FFFFFF"/>
          </a:solidFill>
        </p:spPr>
        <p:txBody>
          <a:bodyPr wrap="square" lIns="0" tIns="0" rIns="0" bIns="0" rtlCol="0"/>
          <a:lstStyle/>
          <a:p>
            <a:endParaRPr/>
          </a:p>
        </p:txBody>
      </p:sp>
      <p:sp>
        <p:nvSpPr>
          <p:cNvPr id="15" name="object 15"/>
          <p:cNvSpPr/>
          <p:nvPr/>
        </p:nvSpPr>
        <p:spPr>
          <a:xfrm>
            <a:off x="11789664" y="6473825"/>
            <a:ext cx="401320" cy="384175"/>
          </a:xfrm>
          <a:custGeom>
            <a:avLst/>
            <a:gdLst/>
            <a:ahLst/>
            <a:cxnLst/>
            <a:rect l="l" t="t" r="r" b="b"/>
            <a:pathLst>
              <a:path w="401320" h="384175">
                <a:moveTo>
                  <a:pt x="0" y="0"/>
                </a:moveTo>
                <a:lnTo>
                  <a:pt x="0" y="384174"/>
                </a:lnTo>
                <a:lnTo>
                  <a:pt x="400950" y="384174"/>
                </a:lnTo>
                <a:lnTo>
                  <a:pt x="400950" y="0"/>
                </a:lnTo>
                <a:lnTo>
                  <a:pt x="0" y="0"/>
                </a:lnTo>
                <a:close/>
              </a:path>
            </a:pathLst>
          </a:custGeom>
          <a:solidFill>
            <a:srgbClr val="E8308A"/>
          </a:solidFill>
        </p:spPr>
        <p:txBody>
          <a:bodyPr wrap="square" lIns="0" tIns="0" rIns="0" bIns="0" rtlCol="0"/>
          <a:lstStyle/>
          <a:p>
            <a:endParaRPr/>
          </a:p>
        </p:txBody>
      </p:sp>
      <p:sp>
        <p:nvSpPr>
          <p:cNvPr id="16" name="object 16"/>
          <p:cNvSpPr/>
          <p:nvPr/>
        </p:nvSpPr>
        <p:spPr>
          <a:xfrm>
            <a:off x="11890717" y="6575408"/>
            <a:ext cx="200215" cy="199162"/>
          </a:xfrm>
          <a:prstGeom prst="rect">
            <a:avLst/>
          </a:prstGeom>
          <a:blipFill>
            <a:blip r:embed="rId11"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cy-GB" spc="-25" dirty="0"/>
              <a:t>Cymru’n Gweithio</a:t>
            </a:r>
            <a:r>
              <a:rPr lang="cy-GB" spc="-35" dirty="0"/>
              <a:t> •</a:t>
            </a:r>
            <a:r>
              <a:rPr lang="cy-GB" spc="-260" dirty="0"/>
              <a:t> </a:t>
            </a:r>
            <a:r>
              <a:rPr lang="cy-GB" spc="-45" dirty="0"/>
              <a:t>#newiddystori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4"/>
            <a:ext cx="6588125" cy="641842"/>
          </a:xfrm>
          <a:prstGeom prst="rect">
            <a:avLst/>
          </a:prstGeom>
          <a:solidFill>
            <a:srgbClr val="FBB700"/>
          </a:solidFill>
        </p:spPr>
        <p:txBody>
          <a:bodyPr vert="horz" wrap="square" lIns="0" tIns="147955" rIns="0" bIns="0" rtlCol="0">
            <a:spAutoFit/>
          </a:bodyPr>
          <a:lstStyle/>
          <a:p>
            <a:pPr marL="359410" algn="ctr">
              <a:lnSpc>
                <a:spcPct val="100000"/>
              </a:lnSpc>
              <a:spcBef>
                <a:spcPts val="1165"/>
              </a:spcBef>
            </a:pPr>
            <a:r>
              <a:rPr lang="cy-GB" sz="3200" b="1" spc="-5" dirty="0">
                <a:solidFill>
                  <a:srgbClr val="FFFFFF"/>
                </a:solidFill>
                <a:latin typeface="Arial" panose="020B0604020202020204" pitchFamily="34" charset="0"/>
                <a:cs typeface="Arial" panose="020B0604020202020204" pitchFamily="34" charset="0"/>
              </a:rPr>
              <a:t>Ymgysylltu â Chyflogwyr</a:t>
            </a:r>
            <a:endParaRPr lang="cy-GB" sz="3200" b="1" dirty="0">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461069" y="1585556"/>
            <a:ext cx="9121331" cy="3229089"/>
          </a:xfrm>
          <a:prstGeom prst="rect">
            <a:avLst/>
          </a:prstGeom>
        </p:spPr>
        <p:txBody>
          <a:bodyPr vert="horz" wrap="square" lIns="0" tIns="48260" rIns="0" bIns="0" rtlCol="0">
            <a:spAutoFit/>
          </a:bodyPr>
          <a:lstStyle/>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Gweithio’n ddiduedd gyda chyflogwyr i ddeall eu hanghenion, gofynion am sgiliau yn y dyfodol, cyfleoedd, ac ati</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Ymgysylltu â budd-ddeiliaid presennol / rhwydweithiau partneriaid sy’n cefnogi cyflogwyr ar draws y rhanbarth gyda dull cydlynol</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Casglu gwybodaeth am y farchnad lafur leol i roi gwybodaeth i staff Cymru’n Gweithio a chwsmeriaid</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Chwilio am gyfleoedd gwaith a hyfforddiant drwy’r amser ar gyfer cwsmeriaid Cymru’n Gweithio</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spc="-5" dirty="0">
                <a:latin typeface="Arial" panose="020B0604020202020204" pitchFamily="34" charset="0"/>
                <a:cs typeface="Arial" panose="020B0604020202020204" pitchFamily="34" charset="0"/>
              </a:rPr>
              <a:t>Darparu gwybodaeth a chefnogaeth i gyflogwyr e.e. recriwtio, diswyddo, datblygiadau addysg a hyfforddiant newydd a rhaglenni cefnogaeth Llywodraeth Cymru</a:t>
            </a:r>
          </a:p>
          <a:p>
            <a:pPr marL="1803400" marR="5080" indent="0" algn="just">
              <a:lnSpc>
                <a:spcPts val="1900"/>
              </a:lnSpc>
              <a:spcBef>
                <a:spcPts val="380"/>
              </a:spcBef>
              <a:buNone/>
              <a:tabLst>
                <a:tab pos="2089150" algn="l"/>
                <a:tab pos="2089785" algn="l"/>
              </a:tabLst>
            </a:pPr>
            <a:endParaRPr lang="cy-GB" spc="-5" dirty="0"/>
          </a:p>
        </p:txBody>
      </p:sp>
      <p:sp>
        <p:nvSpPr>
          <p:cNvPr id="4" name="object 4"/>
          <p:cNvSpPr/>
          <p:nvPr/>
        </p:nvSpPr>
        <p:spPr>
          <a:xfrm>
            <a:off x="0" y="0"/>
            <a:ext cx="3599992" cy="685799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11789664" y="0"/>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5E357C"/>
          </a:solidFill>
        </p:spPr>
        <p:txBody>
          <a:bodyPr wrap="square" lIns="0" tIns="0" rIns="0" bIns="0" rtlCol="0"/>
          <a:lstStyle/>
          <a:p>
            <a:endParaRPr dirty="0"/>
          </a:p>
        </p:txBody>
      </p:sp>
      <p:sp>
        <p:nvSpPr>
          <p:cNvPr id="6" name="object 6"/>
          <p:cNvSpPr/>
          <p:nvPr/>
        </p:nvSpPr>
        <p:spPr>
          <a:xfrm>
            <a:off x="11901208" y="129654"/>
            <a:ext cx="179235" cy="151028"/>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F8AA00"/>
          </a:solidFill>
        </p:spPr>
        <p:txBody>
          <a:bodyPr wrap="square" lIns="0" tIns="0" rIns="0" bIns="0" rtlCol="0"/>
          <a:lstStyle/>
          <a:p>
            <a:endParaRPr dirty="0"/>
          </a:p>
        </p:txBody>
      </p:sp>
      <p:sp>
        <p:nvSpPr>
          <p:cNvPr id="8" name="object 8"/>
          <p:cNvSpPr/>
          <p:nvPr/>
        </p:nvSpPr>
        <p:spPr>
          <a:xfrm>
            <a:off x="101586" y="106730"/>
            <a:ext cx="199161" cy="186715"/>
          </a:xfrm>
          <a:prstGeom prst="rect">
            <a:avLst/>
          </a:prstGeom>
          <a:blipFill>
            <a:blip r:embed="rId4" cstate="print"/>
            <a:stretch>
              <a:fillRect/>
            </a:stretch>
          </a:blipFill>
        </p:spPr>
        <p:txBody>
          <a:bodyPr wrap="square" lIns="0" tIns="0" rIns="0" bIns="0" rtlCol="0"/>
          <a:lstStyle/>
          <a:p>
            <a:endParaRPr dirty="0"/>
          </a:p>
        </p:txBody>
      </p:sp>
      <p:sp>
        <p:nvSpPr>
          <p:cNvPr id="9" name="object 9"/>
          <p:cNvSpPr/>
          <p:nvPr/>
        </p:nvSpPr>
        <p:spPr>
          <a:xfrm>
            <a:off x="2641206" y="5900928"/>
            <a:ext cx="554990" cy="554990"/>
          </a:xfrm>
          <a:custGeom>
            <a:avLst/>
            <a:gdLst/>
            <a:ahLst/>
            <a:cxnLst/>
            <a:rect l="l" t="t" r="r" b="b"/>
            <a:pathLst>
              <a:path w="554989" h="554989">
                <a:moveTo>
                  <a:pt x="0" y="554713"/>
                </a:moveTo>
                <a:lnTo>
                  <a:pt x="554736" y="554713"/>
                </a:lnTo>
                <a:lnTo>
                  <a:pt x="554736" y="0"/>
                </a:lnTo>
                <a:lnTo>
                  <a:pt x="0" y="0"/>
                </a:lnTo>
                <a:lnTo>
                  <a:pt x="0" y="554713"/>
                </a:lnTo>
                <a:close/>
              </a:path>
            </a:pathLst>
          </a:custGeom>
          <a:solidFill>
            <a:srgbClr val="E8308A"/>
          </a:solidFill>
        </p:spPr>
        <p:txBody>
          <a:bodyPr wrap="square" lIns="0" tIns="0" rIns="0" bIns="0" rtlCol="0"/>
          <a:lstStyle/>
          <a:p>
            <a:endParaRPr dirty="0"/>
          </a:p>
        </p:txBody>
      </p:sp>
      <p:sp>
        <p:nvSpPr>
          <p:cNvPr id="10" name="object 10"/>
          <p:cNvSpPr/>
          <p:nvPr/>
        </p:nvSpPr>
        <p:spPr>
          <a:xfrm>
            <a:off x="2781261" y="6041005"/>
            <a:ext cx="274955" cy="274955"/>
          </a:xfrm>
          <a:custGeom>
            <a:avLst/>
            <a:gdLst/>
            <a:ahLst/>
            <a:cxnLst/>
            <a:rect l="l" t="t" r="r" b="b"/>
            <a:pathLst>
              <a:path w="274955" h="274954">
                <a:moveTo>
                  <a:pt x="167347" y="0"/>
                </a:moveTo>
                <a:lnTo>
                  <a:pt x="125599" y="8430"/>
                </a:lnTo>
                <a:lnTo>
                  <a:pt x="91503" y="31420"/>
                </a:lnTo>
                <a:lnTo>
                  <a:pt x="68514" y="65515"/>
                </a:lnTo>
                <a:lnTo>
                  <a:pt x="60083" y="107264"/>
                </a:lnTo>
                <a:lnTo>
                  <a:pt x="61263" y="123224"/>
                </a:lnTo>
                <a:lnTo>
                  <a:pt x="64689" y="138450"/>
                </a:lnTo>
                <a:lnTo>
                  <a:pt x="70193" y="152772"/>
                </a:lnTo>
                <a:lnTo>
                  <a:pt x="77609" y="166018"/>
                </a:lnTo>
                <a:lnTo>
                  <a:pt x="9499" y="228892"/>
                </a:lnTo>
                <a:lnTo>
                  <a:pt x="3708" y="233605"/>
                </a:lnTo>
                <a:lnTo>
                  <a:pt x="0" y="240798"/>
                </a:lnTo>
                <a:lnTo>
                  <a:pt x="0" y="248856"/>
                </a:lnTo>
                <a:lnTo>
                  <a:pt x="2025" y="258872"/>
                </a:lnTo>
                <a:lnTo>
                  <a:pt x="7548" y="267056"/>
                </a:lnTo>
                <a:lnTo>
                  <a:pt x="15735" y="272577"/>
                </a:lnTo>
                <a:lnTo>
                  <a:pt x="25755" y="274603"/>
                </a:lnTo>
                <a:lnTo>
                  <a:pt x="33058" y="274603"/>
                </a:lnTo>
                <a:lnTo>
                  <a:pt x="39662" y="271529"/>
                </a:lnTo>
                <a:lnTo>
                  <a:pt x="44373" y="266635"/>
                </a:lnTo>
                <a:lnTo>
                  <a:pt x="115366" y="201098"/>
                </a:lnTo>
                <a:lnTo>
                  <a:pt x="216506" y="201098"/>
                </a:lnTo>
                <a:lnTo>
                  <a:pt x="243187" y="183108"/>
                </a:lnTo>
                <a:lnTo>
                  <a:pt x="245148" y="180200"/>
                </a:lnTo>
                <a:lnTo>
                  <a:pt x="167347" y="180200"/>
                </a:lnTo>
                <a:lnTo>
                  <a:pt x="138962" y="174467"/>
                </a:lnTo>
                <a:lnTo>
                  <a:pt x="115777" y="158833"/>
                </a:lnTo>
                <a:lnTo>
                  <a:pt x="100144" y="135649"/>
                </a:lnTo>
                <a:lnTo>
                  <a:pt x="94411" y="107264"/>
                </a:lnTo>
                <a:lnTo>
                  <a:pt x="100144" y="78869"/>
                </a:lnTo>
                <a:lnTo>
                  <a:pt x="115777" y="55687"/>
                </a:lnTo>
                <a:lnTo>
                  <a:pt x="138962" y="40059"/>
                </a:lnTo>
                <a:lnTo>
                  <a:pt x="167347" y="34329"/>
                </a:lnTo>
                <a:lnTo>
                  <a:pt x="245149" y="34329"/>
                </a:lnTo>
                <a:lnTo>
                  <a:pt x="243187" y="31420"/>
                </a:lnTo>
                <a:lnTo>
                  <a:pt x="209091" y="8430"/>
                </a:lnTo>
                <a:lnTo>
                  <a:pt x="167347" y="0"/>
                </a:lnTo>
                <a:close/>
              </a:path>
              <a:path w="274955" h="274954">
                <a:moveTo>
                  <a:pt x="216506" y="201098"/>
                </a:moveTo>
                <a:lnTo>
                  <a:pt x="115366" y="201098"/>
                </a:lnTo>
                <a:lnTo>
                  <a:pt x="127328" y="206807"/>
                </a:lnTo>
                <a:lnTo>
                  <a:pt x="140052" y="211022"/>
                </a:lnTo>
                <a:lnTo>
                  <a:pt x="153428" y="213633"/>
                </a:lnTo>
                <a:lnTo>
                  <a:pt x="167347" y="214528"/>
                </a:lnTo>
                <a:lnTo>
                  <a:pt x="209091" y="206097"/>
                </a:lnTo>
                <a:lnTo>
                  <a:pt x="216506" y="201098"/>
                </a:lnTo>
                <a:close/>
              </a:path>
              <a:path w="274955" h="274954">
                <a:moveTo>
                  <a:pt x="245149" y="34329"/>
                </a:moveTo>
                <a:lnTo>
                  <a:pt x="167347" y="34329"/>
                </a:lnTo>
                <a:lnTo>
                  <a:pt x="195728" y="40059"/>
                </a:lnTo>
                <a:lnTo>
                  <a:pt x="218913" y="55687"/>
                </a:lnTo>
                <a:lnTo>
                  <a:pt x="234549" y="78869"/>
                </a:lnTo>
                <a:lnTo>
                  <a:pt x="240283" y="107264"/>
                </a:lnTo>
                <a:lnTo>
                  <a:pt x="234549" y="135649"/>
                </a:lnTo>
                <a:lnTo>
                  <a:pt x="218913" y="158833"/>
                </a:lnTo>
                <a:lnTo>
                  <a:pt x="195728" y="174467"/>
                </a:lnTo>
                <a:lnTo>
                  <a:pt x="167347" y="180200"/>
                </a:lnTo>
                <a:lnTo>
                  <a:pt x="245148" y="180200"/>
                </a:lnTo>
                <a:lnTo>
                  <a:pt x="266179" y="149013"/>
                </a:lnTo>
                <a:lnTo>
                  <a:pt x="274612" y="107264"/>
                </a:lnTo>
                <a:lnTo>
                  <a:pt x="266179" y="65515"/>
                </a:lnTo>
                <a:lnTo>
                  <a:pt x="245149" y="34329"/>
                </a:lnTo>
                <a:close/>
              </a:path>
            </a:pathLst>
          </a:custGeom>
          <a:solidFill>
            <a:srgbClr val="FFDE00"/>
          </a:solidFill>
        </p:spPr>
        <p:txBody>
          <a:bodyPr wrap="square" lIns="0" tIns="0" rIns="0" bIns="0" rtlCol="0"/>
          <a:lstStyle/>
          <a:p>
            <a:endParaRPr dirty="0"/>
          </a:p>
        </p:txBody>
      </p:sp>
      <p:sp>
        <p:nvSpPr>
          <p:cNvPr id="11" name="object 11"/>
          <p:cNvSpPr/>
          <p:nvPr/>
        </p:nvSpPr>
        <p:spPr>
          <a:xfrm>
            <a:off x="3195942" y="6455663"/>
            <a:ext cx="402590" cy="402590"/>
          </a:xfrm>
          <a:custGeom>
            <a:avLst/>
            <a:gdLst/>
            <a:ahLst/>
            <a:cxnLst/>
            <a:rect l="l" t="t" r="r" b="b"/>
            <a:pathLst>
              <a:path w="402589" h="402590">
                <a:moveTo>
                  <a:pt x="0" y="402336"/>
                </a:moveTo>
                <a:lnTo>
                  <a:pt x="402336" y="402336"/>
                </a:lnTo>
                <a:lnTo>
                  <a:pt x="402336" y="0"/>
                </a:lnTo>
                <a:lnTo>
                  <a:pt x="0" y="0"/>
                </a:lnTo>
                <a:lnTo>
                  <a:pt x="0" y="402336"/>
                </a:lnTo>
                <a:close/>
              </a:path>
            </a:pathLst>
          </a:custGeom>
          <a:solidFill>
            <a:srgbClr val="5E357C"/>
          </a:solidFill>
        </p:spPr>
        <p:txBody>
          <a:bodyPr wrap="square" lIns="0" tIns="0" rIns="0" bIns="0" rtlCol="0"/>
          <a:lstStyle/>
          <a:p>
            <a:endParaRPr dirty="0"/>
          </a:p>
        </p:txBody>
      </p:sp>
      <p:sp>
        <p:nvSpPr>
          <p:cNvPr id="12" name="object 12"/>
          <p:cNvSpPr/>
          <p:nvPr/>
        </p:nvSpPr>
        <p:spPr>
          <a:xfrm>
            <a:off x="3297516" y="6569713"/>
            <a:ext cx="199174" cy="175106"/>
          </a:xfrm>
          <a:prstGeom prst="rect">
            <a:avLst/>
          </a:prstGeom>
          <a:blipFill>
            <a:blip r:embed="rId5" cstate="print"/>
            <a:stretch>
              <a:fillRect/>
            </a:stretch>
          </a:blipFill>
        </p:spPr>
        <p:txBody>
          <a:bodyPr wrap="square" lIns="0" tIns="0" rIns="0" bIns="0" rtlCol="0"/>
          <a:lstStyle/>
          <a:p>
            <a:endParaRPr dirty="0"/>
          </a:p>
        </p:txBody>
      </p:sp>
      <p:sp>
        <p:nvSpPr>
          <p:cNvPr id="13" name="object 13"/>
          <p:cNvSpPr/>
          <p:nvPr/>
        </p:nvSpPr>
        <p:spPr>
          <a:xfrm>
            <a:off x="402336" y="402475"/>
            <a:ext cx="554990" cy="554990"/>
          </a:xfrm>
          <a:custGeom>
            <a:avLst/>
            <a:gdLst/>
            <a:ahLst/>
            <a:cxnLst/>
            <a:rect l="l" t="t" r="r" b="b"/>
            <a:pathLst>
              <a:path w="554990" h="554990">
                <a:moveTo>
                  <a:pt x="0" y="554736"/>
                </a:moveTo>
                <a:lnTo>
                  <a:pt x="554713" y="554736"/>
                </a:lnTo>
                <a:lnTo>
                  <a:pt x="554713" y="0"/>
                </a:lnTo>
                <a:lnTo>
                  <a:pt x="0" y="0"/>
                </a:lnTo>
                <a:lnTo>
                  <a:pt x="0" y="554736"/>
                </a:lnTo>
                <a:close/>
              </a:path>
            </a:pathLst>
          </a:custGeom>
          <a:solidFill>
            <a:srgbClr val="00A3A6"/>
          </a:solidFill>
        </p:spPr>
        <p:txBody>
          <a:bodyPr wrap="square" lIns="0" tIns="0" rIns="0" bIns="0" rtlCol="0"/>
          <a:lstStyle/>
          <a:p>
            <a:endParaRPr dirty="0"/>
          </a:p>
        </p:txBody>
      </p:sp>
      <p:sp>
        <p:nvSpPr>
          <p:cNvPr id="14" name="object 14"/>
          <p:cNvSpPr/>
          <p:nvPr/>
        </p:nvSpPr>
        <p:spPr>
          <a:xfrm>
            <a:off x="541667" y="542544"/>
            <a:ext cx="276225" cy="274955"/>
          </a:xfrm>
          <a:custGeom>
            <a:avLst/>
            <a:gdLst/>
            <a:ahLst/>
            <a:cxnLst/>
            <a:rect l="l" t="t" r="r" b="b"/>
            <a:pathLst>
              <a:path w="276225" h="274955">
                <a:moveTo>
                  <a:pt x="270482" y="102984"/>
                </a:moveTo>
                <a:lnTo>
                  <a:pt x="5576" y="102984"/>
                </a:lnTo>
                <a:lnTo>
                  <a:pt x="2298" y="105346"/>
                </a:lnTo>
                <a:lnTo>
                  <a:pt x="0" y="112471"/>
                </a:lnTo>
                <a:lnTo>
                  <a:pt x="1275" y="116344"/>
                </a:lnTo>
                <a:lnTo>
                  <a:pt x="75303" y="169633"/>
                </a:lnTo>
                <a:lnTo>
                  <a:pt x="42887" y="266839"/>
                </a:lnTo>
                <a:lnTo>
                  <a:pt x="44138" y="270725"/>
                </a:lnTo>
                <a:lnTo>
                  <a:pt x="48646" y="274027"/>
                </a:lnTo>
                <a:lnTo>
                  <a:pt x="50422" y="274599"/>
                </a:lnTo>
                <a:lnTo>
                  <a:pt x="53973" y="274599"/>
                </a:lnTo>
                <a:lnTo>
                  <a:pt x="55749" y="274053"/>
                </a:lnTo>
                <a:lnTo>
                  <a:pt x="138018" y="214820"/>
                </a:lnTo>
                <a:lnTo>
                  <a:pt x="215824" y="214820"/>
                </a:lnTo>
                <a:lnTo>
                  <a:pt x="200755" y="169633"/>
                </a:lnTo>
                <a:lnTo>
                  <a:pt x="274783" y="116344"/>
                </a:lnTo>
                <a:lnTo>
                  <a:pt x="276058" y="112471"/>
                </a:lnTo>
                <a:lnTo>
                  <a:pt x="273759" y="105346"/>
                </a:lnTo>
                <a:lnTo>
                  <a:pt x="270482" y="102984"/>
                </a:lnTo>
                <a:close/>
              </a:path>
              <a:path w="276225" h="274955">
                <a:moveTo>
                  <a:pt x="215824" y="214820"/>
                </a:moveTo>
                <a:lnTo>
                  <a:pt x="138018" y="214820"/>
                </a:lnTo>
                <a:lnTo>
                  <a:pt x="220332" y="274053"/>
                </a:lnTo>
                <a:lnTo>
                  <a:pt x="222086" y="274599"/>
                </a:lnTo>
                <a:lnTo>
                  <a:pt x="225637" y="274599"/>
                </a:lnTo>
                <a:lnTo>
                  <a:pt x="227412" y="274027"/>
                </a:lnTo>
                <a:lnTo>
                  <a:pt x="228914" y="272910"/>
                </a:lnTo>
                <a:lnTo>
                  <a:pt x="231919" y="270725"/>
                </a:lnTo>
                <a:lnTo>
                  <a:pt x="233172" y="266839"/>
                </a:lnTo>
                <a:lnTo>
                  <a:pt x="215824" y="214820"/>
                </a:lnTo>
                <a:close/>
              </a:path>
              <a:path w="276225" h="274955">
                <a:moveTo>
                  <a:pt x="141728" y="0"/>
                </a:moveTo>
                <a:lnTo>
                  <a:pt x="134330" y="0"/>
                </a:lnTo>
                <a:lnTo>
                  <a:pt x="131052" y="2362"/>
                </a:lnTo>
                <a:lnTo>
                  <a:pt x="97520" y="102984"/>
                </a:lnTo>
                <a:lnTo>
                  <a:pt x="178537" y="102984"/>
                </a:lnTo>
                <a:lnTo>
                  <a:pt x="145006" y="2362"/>
                </a:lnTo>
                <a:lnTo>
                  <a:pt x="141728" y="0"/>
                </a:lnTo>
                <a:close/>
              </a:path>
            </a:pathLst>
          </a:custGeom>
          <a:solidFill>
            <a:srgbClr val="FFFFFF"/>
          </a:solidFill>
        </p:spPr>
        <p:txBody>
          <a:bodyPr wrap="square" lIns="0" tIns="0" rIns="0" bIns="0" rtlCol="0"/>
          <a:lstStyle/>
          <a:p>
            <a:endParaRPr dirty="0"/>
          </a:p>
        </p:txBody>
      </p:sp>
      <p:sp>
        <p:nvSpPr>
          <p:cNvPr id="15" name="object 15"/>
          <p:cNvSpPr/>
          <p:nvPr/>
        </p:nvSpPr>
        <p:spPr>
          <a:xfrm>
            <a:off x="11789664" y="6473825"/>
            <a:ext cx="401320" cy="384175"/>
          </a:xfrm>
          <a:custGeom>
            <a:avLst/>
            <a:gdLst/>
            <a:ahLst/>
            <a:cxnLst/>
            <a:rect l="l" t="t" r="r" b="b"/>
            <a:pathLst>
              <a:path w="401320" h="384175">
                <a:moveTo>
                  <a:pt x="0" y="0"/>
                </a:moveTo>
                <a:lnTo>
                  <a:pt x="0" y="384174"/>
                </a:lnTo>
                <a:lnTo>
                  <a:pt x="400950" y="384174"/>
                </a:lnTo>
                <a:lnTo>
                  <a:pt x="400950" y="0"/>
                </a:lnTo>
                <a:lnTo>
                  <a:pt x="0" y="0"/>
                </a:lnTo>
                <a:close/>
              </a:path>
            </a:pathLst>
          </a:custGeom>
          <a:solidFill>
            <a:srgbClr val="E8308A"/>
          </a:solidFill>
        </p:spPr>
        <p:txBody>
          <a:bodyPr wrap="square" lIns="0" tIns="0" rIns="0" bIns="0" rtlCol="0"/>
          <a:lstStyle/>
          <a:p>
            <a:endParaRPr dirty="0"/>
          </a:p>
        </p:txBody>
      </p:sp>
      <p:sp>
        <p:nvSpPr>
          <p:cNvPr id="16" name="object 16"/>
          <p:cNvSpPr/>
          <p:nvPr/>
        </p:nvSpPr>
        <p:spPr>
          <a:xfrm>
            <a:off x="11890717" y="6575408"/>
            <a:ext cx="200215" cy="199162"/>
          </a:xfrm>
          <a:prstGeom prst="rect">
            <a:avLst/>
          </a:prstGeom>
          <a:blipFill>
            <a:blip r:embed="rId6" cstate="print"/>
            <a:stretch>
              <a:fillRect/>
            </a:stretch>
          </a:blipFill>
        </p:spPr>
        <p:txBody>
          <a:bodyPr wrap="square" lIns="0" tIns="0" rIns="0" bIns="0" rtlCol="0"/>
          <a:lstStyle/>
          <a:p>
            <a:endParaRPr dirty="0"/>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cy-GB" spc="-25" dirty="0"/>
              <a:t>Cyngor Gwaith Cymru</a:t>
            </a:r>
            <a:r>
              <a:rPr lang="cy-GB" spc="-35" dirty="0"/>
              <a:t> •</a:t>
            </a:r>
            <a:r>
              <a:rPr lang="cy-GB" spc="-260" dirty="0"/>
              <a:t> </a:t>
            </a:r>
            <a:r>
              <a:rPr lang="cy-GB" spc="-45" dirty="0"/>
              <a:t>#newiddystori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0078BE"/>
          </a:solidFill>
        </p:spPr>
        <p:txBody>
          <a:bodyPr vert="horz" wrap="square" lIns="0" tIns="147955" rIns="0" bIns="0" rtlCol="0">
            <a:spAutoFit/>
          </a:bodyPr>
          <a:lstStyle/>
          <a:p>
            <a:pPr marL="359410" algn="ctr">
              <a:lnSpc>
                <a:spcPct val="100000"/>
              </a:lnSpc>
              <a:spcBef>
                <a:spcPts val="1165"/>
              </a:spcBef>
            </a:pPr>
            <a:r>
              <a:rPr lang="cy-GB" sz="3200" b="1" spc="-5" dirty="0">
                <a:solidFill>
                  <a:srgbClr val="FFFFFF"/>
                </a:solidFill>
                <a:latin typeface="Arial" panose="020B0604020202020204" pitchFamily="34" charset="0"/>
                <a:cs typeface="Arial" panose="020B0604020202020204" pitchFamily="34" charset="0"/>
              </a:rPr>
              <a:t>Ymgyrch Cyflogwyr LlC</a:t>
            </a:r>
            <a:endParaRPr lang="cy-GB" sz="3200" b="1" dirty="0">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965326" y="1545192"/>
            <a:ext cx="7993938" cy="4126771"/>
          </a:xfrm>
          <a:prstGeom prst="rect">
            <a:avLst/>
          </a:prstGeom>
        </p:spPr>
        <p:txBody>
          <a:bodyPr vert="horz" wrap="square" lIns="0" tIns="48260" rIns="0" bIns="0" rtlCol="0">
            <a:spAutoFit/>
          </a:bodyPr>
          <a:lstStyle/>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Prentisiaethau</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err="1">
                <a:latin typeface="Arial" panose="020B0604020202020204" pitchFamily="34" charset="0"/>
                <a:cs typeface="Arial" panose="020B0604020202020204" pitchFamily="34" charset="0"/>
              </a:rPr>
              <a:t>ReACT</a:t>
            </a:r>
            <a:endParaRPr lang="cy-GB" sz="1800" dirty="0">
              <a:latin typeface="Arial" panose="020B0604020202020204" pitchFamily="34" charset="0"/>
              <a:cs typeface="Arial" panose="020B0604020202020204" pitchFamily="34" charset="0"/>
            </a:endParaRP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Rhaglen Sgiliau Cyflogadwyedd</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Cynlluniau Hyfforddiant</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Rhaglenni Cyflogadwyedd Cymunedol</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err="1">
                <a:latin typeface="Arial" panose="020B0604020202020204" pitchFamily="34" charset="0"/>
                <a:cs typeface="Arial" panose="020B0604020202020204" pitchFamily="34" charset="0"/>
              </a:rPr>
              <a:t>Kickstart</a:t>
            </a:r>
            <a:endParaRPr lang="cy-GB" sz="1800" dirty="0">
              <a:latin typeface="Arial" panose="020B0604020202020204" pitchFamily="34" charset="0"/>
              <a:cs typeface="Arial" panose="020B0604020202020204" pitchFamily="34" charset="0"/>
            </a:endParaRP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Twf Swyddi Cymru</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Go Wales – Cyflawni drwy brofiad gwaith</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Prentisiaethau cynhwysol</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Mynediad at Waith</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Cyfrifon Dysgu Personol</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Cronfa Ddysgu Undebau Cymru (WULF)</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cy-GB" sz="1800" dirty="0">
                <a:latin typeface="Arial" panose="020B0604020202020204" pitchFamily="34" charset="0"/>
                <a:cs typeface="Arial" panose="020B0604020202020204" pitchFamily="34" charset="0"/>
              </a:rPr>
              <a:t>Rhaglen Sgiliau Hyblyg</a:t>
            </a:r>
          </a:p>
          <a:p>
            <a:pPr marL="2089150" marR="5080" indent="-285750" algn="just">
              <a:lnSpc>
                <a:spcPts val="1900"/>
              </a:lnSpc>
              <a:spcBef>
                <a:spcPts val="380"/>
              </a:spcBef>
              <a:buFont typeface="Wingdings" panose="05000000000000000000" pitchFamily="2" charset="2"/>
              <a:buChar char="ü"/>
              <a:tabLst>
                <a:tab pos="2089150" algn="l"/>
                <a:tab pos="2089785" algn="l"/>
              </a:tabLst>
            </a:pPr>
            <a:endParaRPr lang="cy-GB" dirty="0"/>
          </a:p>
        </p:txBody>
      </p:sp>
      <p:sp>
        <p:nvSpPr>
          <p:cNvPr id="4" name="object 4"/>
          <p:cNvSpPr/>
          <p:nvPr/>
        </p:nvSpPr>
        <p:spPr>
          <a:xfrm>
            <a:off x="0" y="0"/>
            <a:ext cx="3599992"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FFDE00"/>
          </a:solidFill>
        </p:spPr>
        <p:txBody>
          <a:bodyPr wrap="square" lIns="0" tIns="0" rIns="0" bIns="0" rtlCol="0"/>
          <a:lstStyle/>
          <a:p>
            <a:endParaRPr/>
          </a:p>
        </p:txBody>
      </p:sp>
      <p:sp>
        <p:nvSpPr>
          <p:cNvPr id="6" name="object 6"/>
          <p:cNvSpPr/>
          <p:nvPr/>
        </p:nvSpPr>
        <p:spPr>
          <a:xfrm>
            <a:off x="11900293" y="109588"/>
            <a:ext cx="181051" cy="18103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83D0F5"/>
          </a:solidFill>
        </p:spPr>
        <p:txBody>
          <a:bodyPr wrap="square" lIns="0" tIns="0" rIns="0" bIns="0" rtlCol="0"/>
          <a:lstStyle/>
          <a:p>
            <a:endParaRPr/>
          </a:p>
        </p:txBody>
      </p:sp>
      <p:sp>
        <p:nvSpPr>
          <p:cNvPr id="8" name="object 8"/>
          <p:cNvSpPr/>
          <p:nvPr/>
        </p:nvSpPr>
        <p:spPr>
          <a:xfrm>
            <a:off x="101058" y="100520"/>
            <a:ext cx="200218" cy="19916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02336" y="402475"/>
            <a:ext cx="554990" cy="554990"/>
          </a:xfrm>
          <a:custGeom>
            <a:avLst/>
            <a:gdLst/>
            <a:ahLst/>
            <a:cxnLst/>
            <a:rect l="l" t="t" r="r" b="b"/>
            <a:pathLst>
              <a:path w="554990" h="554990">
                <a:moveTo>
                  <a:pt x="0" y="554736"/>
                </a:moveTo>
                <a:lnTo>
                  <a:pt x="554713" y="554736"/>
                </a:lnTo>
                <a:lnTo>
                  <a:pt x="554713" y="0"/>
                </a:lnTo>
                <a:lnTo>
                  <a:pt x="0" y="0"/>
                </a:lnTo>
                <a:lnTo>
                  <a:pt x="0" y="554736"/>
                </a:lnTo>
                <a:close/>
              </a:path>
            </a:pathLst>
          </a:custGeom>
          <a:solidFill>
            <a:srgbClr val="FFDE00"/>
          </a:solidFill>
        </p:spPr>
        <p:txBody>
          <a:bodyPr wrap="square" lIns="0" tIns="0" rIns="0" bIns="0" rtlCol="0"/>
          <a:lstStyle/>
          <a:p>
            <a:endParaRPr/>
          </a:p>
        </p:txBody>
      </p:sp>
      <p:sp>
        <p:nvSpPr>
          <p:cNvPr id="10" name="object 10"/>
          <p:cNvSpPr/>
          <p:nvPr/>
        </p:nvSpPr>
        <p:spPr>
          <a:xfrm>
            <a:off x="542403" y="551103"/>
            <a:ext cx="274955" cy="257810"/>
          </a:xfrm>
          <a:custGeom>
            <a:avLst/>
            <a:gdLst/>
            <a:ahLst/>
            <a:cxnLst/>
            <a:rect l="l" t="t" r="r" b="b"/>
            <a:pathLst>
              <a:path w="274955" h="257809">
                <a:moveTo>
                  <a:pt x="223109" y="0"/>
                </a:moveTo>
                <a:lnTo>
                  <a:pt x="51492" y="0"/>
                </a:lnTo>
                <a:lnTo>
                  <a:pt x="41483" y="2034"/>
                </a:lnTo>
                <a:lnTo>
                  <a:pt x="33297" y="7572"/>
                </a:lnTo>
                <a:lnTo>
                  <a:pt x="27772" y="15762"/>
                </a:lnTo>
                <a:lnTo>
                  <a:pt x="25745" y="25755"/>
                </a:lnTo>
                <a:lnTo>
                  <a:pt x="25745" y="137325"/>
                </a:lnTo>
                <a:lnTo>
                  <a:pt x="27774" y="147321"/>
                </a:lnTo>
                <a:lnTo>
                  <a:pt x="33300" y="155506"/>
                </a:lnTo>
                <a:lnTo>
                  <a:pt x="41486" y="161036"/>
                </a:lnTo>
                <a:lnTo>
                  <a:pt x="51492" y="163067"/>
                </a:lnTo>
                <a:lnTo>
                  <a:pt x="223109" y="163067"/>
                </a:lnTo>
                <a:lnTo>
                  <a:pt x="233096" y="161036"/>
                </a:lnTo>
                <a:lnTo>
                  <a:pt x="241283" y="155506"/>
                </a:lnTo>
                <a:lnTo>
                  <a:pt x="246820" y="147321"/>
                </a:lnTo>
                <a:lnTo>
                  <a:pt x="248855" y="137325"/>
                </a:lnTo>
                <a:lnTo>
                  <a:pt x="51492" y="137325"/>
                </a:lnTo>
                <a:lnTo>
                  <a:pt x="51492" y="25755"/>
                </a:lnTo>
                <a:lnTo>
                  <a:pt x="248855" y="25755"/>
                </a:lnTo>
                <a:lnTo>
                  <a:pt x="246820" y="15757"/>
                </a:lnTo>
                <a:lnTo>
                  <a:pt x="241285" y="7567"/>
                </a:lnTo>
                <a:lnTo>
                  <a:pt x="233097" y="2032"/>
                </a:lnTo>
                <a:lnTo>
                  <a:pt x="223109" y="0"/>
                </a:lnTo>
                <a:close/>
              </a:path>
              <a:path w="274955" h="257809">
                <a:moveTo>
                  <a:pt x="248855" y="25755"/>
                </a:moveTo>
                <a:lnTo>
                  <a:pt x="223109" y="25755"/>
                </a:lnTo>
                <a:lnTo>
                  <a:pt x="223109" y="137325"/>
                </a:lnTo>
                <a:lnTo>
                  <a:pt x="248855" y="137325"/>
                </a:lnTo>
                <a:lnTo>
                  <a:pt x="248855" y="25755"/>
                </a:lnTo>
                <a:close/>
              </a:path>
              <a:path w="274955" h="257809">
                <a:moveTo>
                  <a:pt x="227912" y="180212"/>
                </a:moveTo>
                <a:lnTo>
                  <a:pt x="46939" y="180212"/>
                </a:lnTo>
                <a:lnTo>
                  <a:pt x="42569" y="182029"/>
                </a:lnTo>
                <a:lnTo>
                  <a:pt x="5028" y="219570"/>
                </a:lnTo>
                <a:lnTo>
                  <a:pt x="1957" y="222580"/>
                </a:lnTo>
                <a:lnTo>
                  <a:pt x="0" y="226923"/>
                </a:lnTo>
                <a:lnTo>
                  <a:pt x="0" y="249783"/>
                </a:lnTo>
                <a:lnTo>
                  <a:pt x="7670" y="257454"/>
                </a:lnTo>
                <a:lnTo>
                  <a:pt x="266908" y="257454"/>
                </a:lnTo>
                <a:lnTo>
                  <a:pt x="274579" y="249783"/>
                </a:lnTo>
                <a:lnTo>
                  <a:pt x="274579" y="240284"/>
                </a:lnTo>
                <a:lnTo>
                  <a:pt x="106831" y="240284"/>
                </a:lnTo>
                <a:lnTo>
                  <a:pt x="102961" y="236435"/>
                </a:lnTo>
                <a:lnTo>
                  <a:pt x="103050" y="226923"/>
                </a:lnTo>
                <a:lnTo>
                  <a:pt x="106853" y="223126"/>
                </a:lnTo>
                <a:lnTo>
                  <a:pt x="272990" y="223126"/>
                </a:lnTo>
                <a:lnTo>
                  <a:pt x="272917" y="222935"/>
                </a:lnTo>
                <a:lnTo>
                  <a:pt x="269457" y="219455"/>
                </a:lnTo>
                <a:lnTo>
                  <a:pt x="235356" y="185381"/>
                </a:lnTo>
                <a:lnTo>
                  <a:pt x="232238" y="182194"/>
                </a:lnTo>
                <a:lnTo>
                  <a:pt x="227912" y="180212"/>
                </a:lnTo>
                <a:close/>
              </a:path>
              <a:path w="274955" h="257809">
                <a:moveTo>
                  <a:pt x="272990" y="223126"/>
                </a:moveTo>
                <a:lnTo>
                  <a:pt x="167770" y="223126"/>
                </a:lnTo>
                <a:lnTo>
                  <a:pt x="171554" y="226923"/>
                </a:lnTo>
                <a:lnTo>
                  <a:pt x="171604" y="236435"/>
                </a:lnTo>
                <a:lnTo>
                  <a:pt x="167747" y="240284"/>
                </a:lnTo>
                <a:lnTo>
                  <a:pt x="274579" y="240284"/>
                </a:lnTo>
                <a:lnTo>
                  <a:pt x="274453" y="226987"/>
                </a:lnTo>
                <a:lnTo>
                  <a:pt x="272990" y="223126"/>
                </a:lnTo>
                <a:close/>
              </a:path>
            </a:pathLst>
          </a:custGeom>
          <a:solidFill>
            <a:srgbClr val="5E357C"/>
          </a:solidFill>
        </p:spPr>
        <p:txBody>
          <a:bodyPr wrap="square" lIns="0" tIns="0" rIns="0" bIns="0" rtlCol="0"/>
          <a:lstStyle/>
          <a:p>
            <a:endParaRPr/>
          </a:p>
        </p:txBody>
      </p:sp>
      <p:sp>
        <p:nvSpPr>
          <p:cNvPr id="11" name="object 11"/>
          <p:cNvSpPr/>
          <p:nvPr/>
        </p:nvSpPr>
        <p:spPr>
          <a:xfrm>
            <a:off x="3197669" y="6455663"/>
            <a:ext cx="402590" cy="402590"/>
          </a:xfrm>
          <a:custGeom>
            <a:avLst/>
            <a:gdLst/>
            <a:ahLst/>
            <a:cxnLst/>
            <a:rect l="l" t="t" r="r" b="b"/>
            <a:pathLst>
              <a:path w="402589" h="402590">
                <a:moveTo>
                  <a:pt x="0" y="402319"/>
                </a:moveTo>
                <a:lnTo>
                  <a:pt x="402335" y="402319"/>
                </a:lnTo>
                <a:lnTo>
                  <a:pt x="402335" y="0"/>
                </a:lnTo>
                <a:lnTo>
                  <a:pt x="0" y="0"/>
                </a:lnTo>
                <a:lnTo>
                  <a:pt x="0" y="402319"/>
                </a:lnTo>
                <a:close/>
              </a:path>
            </a:pathLst>
          </a:custGeom>
          <a:solidFill>
            <a:srgbClr val="0063AF"/>
          </a:solidFill>
        </p:spPr>
        <p:txBody>
          <a:bodyPr wrap="square" lIns="0" tIns="0" rIns="0" bIns="0" rtlCol="0"/>
          <a:lstStyle/>
          <a:p>
            <a:endParaRPr/>
          </a:p>
        </p:txBody>
      </p:sp>
      <p:sp>
        <p:nvSpPr>
          <p:cNvPr id="12" name="object 12"/>
          <p:cNvSpPr/>
          <p:nvPr/>
        </p:nvSpPr>
        <p:spPr>
          <a:xfrm>
            <a:off x="3311690" y="6557261"/>
            <a:ext cx="174269" cy="19916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642933" y="5900928"/>
            <a:ext cx="554990" cy="554990"/>
          </a:xfrm>
          <a:custGeom>
            <a:avLst/>
            <a:gdLst/>
            <a:ahLst/>
            <a:cxnLst/>
            <a:rect l="l" t="t" r="r" b="b"/>
            <a:pathLst>
              <a:path w="554989" h="554989">
                <a:moveTo>
                  <a:pt x="0" y="554736"/>
                </a:moveTo>
                <a:lnTo>
                  <a:pt x="554736" y="554736"/>
                </a:lnTo>
                <a:lnTo>
                  <a:pt x="554736" y="0"/>
                </a:lnTo>
                <a:lnTo>
                  <a:pt x="0" y="0"/>
                </a:lnTo>
                <a:lnTo>
                  <a:pt x="0" y="554736"/>
                </a:lnTo>
                <a:close/>
              </a:path>
            </a:pathLst>
          </a:custGeom>
          <a:solidFill>
            <a:srgbClr val="E8308A"/>
          </a:solidFill>
        </p:spPr>
        <p:txBody>
          <a:bodyPr wrap="square" lIns="0" tIns="0" rIns="0" bIns="0" rtlCol="0"/>
          <a:lstStyle/>
          <a:p>
            <a:endParaRPr/>
          </a:p>
        </p:txBody>
      </p:sp>
      <p:sp>
        <p:nvSpPr>
          <p:cNvPr id="14" name="object 14"/>
          <p:cNvSpPr/>
          <p:nvPr/>
        </p:nvSpPr>
        <p:spPr>
          <a:xfrm>
            <a:off x="2783014" y="6058179"/>
            <a:ext cx="274955" cy="241935"/>
          </a:xfrm>
          <a:custGeom>
            <a:avLst/>
            <a:gdLst/>
            <a:ahLst/>
            <a:cxnLst/>
            <a:rect l="l" t="t" r="r" b="b"/>
            <a:pathLst>
              <a:path w="274955" h="241935">
                <a:moveTo>
                  <a:pt x="176187" y="188781"/>
                </a:moveTo>
                <a:lnTo>
                  <a:pt x="98361" y="188781"/>
                </a:lnTo>
                <a:lnTo>
                  <a:pt x="130048" y="236312"/>
                </a:lnTo>
                <a:lnTo>
                  <a:pt x="130657" y="237291"/>
                </a:lnTo>
                <a:lnTo>
                  <a:pt x="131508" y="238156"/>
                </a:lnTo>
                <a:lnTo>
                  <a:pt x="136448" y="241434"/>
                </a:lnTo>
                <a:lnTo>
                  <a:pt x="141770" y="240388"/>
                </a:lnTo>
                <a:lnTo>
                  <a:pt x="176187" y="188781"/>
                </a:lnTo>
                <a:close/>
              </a:path>
              <a:path w="274955" h="241935">
                <a:moveTo>
                  <a:pt x="248831" y="0"/>
                </a:moveTo>
                <a:lnTo>
                  <a:pt x="25717" y="0"/>
                </a:lnTo>
                <a:lnTo>
                  <a:pt x="15725" y="2034"/>
                </a:lnTo>
                <a:lnTo>
                  <a:pt x="7548" y="7571"/>
                </a:lnTo>
                <a:lnTo>
                  <a:pt x="2027" y="15758"/>
                </a:lnTo>
                <a:lnTo>
                  <a:pt x="0" y="25745"/>
                </a:lnTo>
                <a:lnTo>
                  <a:pt x="0" y="163034"/>
                </a:lnTo>
                <a:lnTo>
                  <a:pt x="2027" y="173031"/>
                </a:lnTo>
                <a:lnTo>
                  <a:pt x="7548" y="181218"/>
                </a:lnTo>
                <a:lnTo>
                  <a:pt x="15725" y="186749"/>
                </a:lnTo>
                <a:lnTo>
                  <a:pt x="25717" y="188781"/>
                </a:lnTo>
                <a:lnTo>
                  <a:pt x="248831" y="188781"/>
                </a:lnTo>
                <a:lnTo>
                  <a:pt x="258827" y="186749"/>
                </a:lnTo>
                <a:lnTo>
                  <a:pt x="267012" y="181218"/>
                </a:lnTo>
                <a:lnTo>
                  <a:pt x="272542" y="173031"/>
                </a:lnTo>
                <a:lnTo>
                  <a:pt x="274574" y="163034"/>
                </a:lnTo>
                <a:lnTo>
                  <a:pt x="274574" y="145870"/>
                </a:lnTo>
                <a:lnTo>
                  <a:pt x="38176" y="145870"/>
                </a:lnTo>
                <a:lnTo>
                  <a:pt x="34302" y="142024"/>
                </a:lnTo>
                <a:lnTo>
                  <a:pt x="34325" y="132576"/>
                </a:lnTo>
                <a:lnTo>
                  <a:pt x="38176" y="128729"/>
                </a:lnTo>
                <a:lnTo>
                  <a:pt x="274574" y="128729"/>
                </a:lnTo>
                <a:lnTo>
                  <a:pt x="274574" y="102938"/>
                </a:lnTo>
                <a:lnTo>
                  <a:pt x="38176" y="102938"/>
                </a:lnTo>
                <a:lnTo>
                  <a:pt x="34302" y="99114"/>
                </a:lnTo>
                <a:lnTo>
                  <a:pt x="34302" y="89667"/>
                </a:lnTo>
                <a:lnTo>
                  <a:pt x="38176" y="85820"/>
                </a:lnTo>
                <a:lnTo>
                  <a:pt x="274574" y="85820"/>
                </a:lnTo>
                <a:lnTo>
                  <a:pt x="274574" y="60073"/>
                </a:lnTo>
                <a:lnTo>
                  <a:pt x="38176" y="60073"/>
                </a:lnTo>
                <a:lnTo>
                  <a:pt x="34302" y="56203"/>
                </a:lnTo>
                <a:lnTo>
                  <a:pt x="34325" y="46779"/>
                </a:lnTo>
                <a:lnTo>
                  <a:pt x="38176" y="42909"/>
                </a:lnTo>
                <a:lnTo>
                  <a:pt x="274574" y="42909"/>
                </a:lnTo>
                <a:lnTo>
                  <a:pt x="274574" y="25745"/>
                </a:lnTo>
                <a:lnTo>
                  <a:pt x="272542" y="15758"/>
                </a:lnTo>
                <a:lnTo>
                  <a:pt x="267012" y="7571"/>
                </a:lnTo>
                <a:lnTo>
                  <a:pt x="258827" y="2034"/>
                </a:lnTo>
                <a:lnTo>
                  <a:pt x="248831" y="0"/>
                </a:lnTo>
                <a:close/>
              </a:path>
              <a:path w="274955" h="241935">
                <a:moveTo>
                  <a:pt x="274574" y="128729"/>
                </a:moveTo>
                <a:lnTo>
                  <a:pt x="236372" y="128729"/>
                </a:lnTo>
                <a:lnTo>
                  <a:pt x="240245" y="132576"/>
                </a:lnTo>
                <a:lnTo>
                  <a:pt x="240222" y="142024"/>
                </a:lnTo>
                <a:lnTo>
                  <a:pt x="236359" y="145870"/>
                </a:lnTo>
                <a:lnTo>
                  <a:pt x="274574" y="145870"/>
                </a:lnTo>
                <a:lnTo>
                  <a:pt x="274574" y="128729"/>
                </a:lnTo>
                <a:close/>
              </a:path>
              <a:path w="274955" h="241935">
                <a:moveTo>
                  <a:pt x="274574" y="85820"/>
                </a:moveTo>
                <a:lnTo>
                  <a:pt x="236372" y="85820"/>
                </a:lnTo>
                <a:lnTo>
                  <a:pt x="240245" y="89667"/>
                </a:lnTo>
                <a:lnTo>
                  <a:pt x="240222" y="99114"/>
                </a:lnTo>
                <a:lnTo>
                  <a:pt x="236359" y="102938"/>
                </a:lnTo>
                <a:lnTo>
                  <a:pt x="274574" y="102938"/>
                </a:lnTo>
                <a:lnTo>
                  <a:pt x="274574" y="85820"/>
                </a:lnTo>
                <a:close/>
              </a:path>
              <a:path w="274955" h="241935">
                <a:moveTo>
                  <a:pt x="274574" y="42909"/>
                </a:moveTo>
                <a:lnTo>
                  <a:pt x="236372" y="42909"/>
                </a:lnTo>
                <a:lnTo>
                  <a:pt x="240245" y="46779"/>
                </a:lnTo>
                <a:lnTo>
                  <a:pt x="240223" y="56203"/>
                </a:lnTo>
                <a:lnTo>
                  <a:pt x="236359" y="60073"/>
                </a:lnTo>
                <a:lnTo>
                  <a:pt x="274574" y="60073"/>
                </a:lnTo>
                <a:lnTo>
                  <a:pt x="274574" y="42909"/>
                </a:lnTo>
                <a:close/>
              </a:path>
            </a:pathLst>
          </a:custGeom>
          <a:solidFill>
            <a:srgbClr val="FFDE00"/>
          </a:solidFill>
        </p:spPr>
        <p:txBody>
          <a:bodyPr wrap="square" lIns="0" tIns="0" rIns="0" bIns="0" rtlCol="0"/>
          <a:lstStyle/>
          <a:p>
            <a:endParaRPr/>
          </a:p>
        </p:txBody>
      </p:sp>
      <p:sp>
        <p:nvSpPr>
          <p:cNvPr id="15" name="object 15"/>
          <p:cNvSpPr/>
          <p:nvPr/>
        </p:nvSpPr>
        <p:spPr>
          <a:xfrm>
            <a:off x="11789664" y="6455663"/>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F8AA00"/>
          </a:solidFill>
        </p:spPr>
        <p:txBody>
          <a:bodyPr wrap="square" lIns="0" tIns="0" rIns="0" bIns="0" rtlCol="0"/>
          <a:lstStyle/>
          <a:p>
            <a:endParaRPr/>
          </a:p>
        </p:txBody>
      </p:sp>
      <p:sp>
        <p:nvSpPr>
          <p:cNvPr id="16" name="object 16"/>
          <p:cNvSpPr/>
          <p:nvPr/>
        </p:nvSpPr>
        <p:spPr>
          <a:xfrm>
            <a:off x="11903697" y="6557261"/>
            <a:ext cx="174269" cy="199162"/>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cy-GB" spc="-25" dirty="0"/>
              <a:t>Cyngor Gwaith Cymru</a:t>
            </a:r>
            <a:r>
              <a:rPr lang="cy-GB" spc="-35" dirty="0"/>
              <a:t> •</a:t>
            </a:r>
            <a:r>
              <a:rPr lang="cy-GB" spc="-260" dirty="0"/>
              <a:t> </a:t>
            </a:r>
            <a:r>
              <a:rPr lang="cy-GB" spc="-45" dirty="0"/>
              <a:t>#newiddystori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B77F7F-8FC7-1C46-A129-78A8C79FF3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2E9C1E-0A60-C840-BA0F-D7514E7ADF8B}"/>
              </a:ext>
            </a:extLst>
          </p:cNvPr>
          <p:cNvSpPr>
            <a:spLocks noGrp="1"/>
          </p:cNvSpPr>
          <p:nvPr>
            <p:ph type="ctrTitle"/>
          </p:nvPr>
        </p:nvSpPr>
        <p:spPr>
          <a:xfrm>
            <a:off x="1149427" y="2798590"/>
            <a:ext cx="9144000" cy="1422746"/>
          </a:xfrm>
        </p:spPr>
        <p:txBody>
          <a:bodyPr>
            <a:normAutofit/>
          </a:bodyPr>
          <a:lstStyle/>
          <a:p>
            <a:r>
              <a:rPr lang="cy-GB" b="1" dirty="0">
                <a:solidFill>
                  <a:srgbClr val="515151"/>
                </a:solidFill>
                <a:latin typeface="Azo Sans Medium" panose="020B0603030303020204" pitchFamily="34" charset="77"/>
              </a:rPr>
              <a:t>Cefnogi Pobl Ifanc</a:t>
            </a:r>
          </a:p>
        </p:txBody>
      </p:sp>
    </p:spTree>
    <p:extLst>
      <p:ext uri="{BB962C8B-B14F-4D97-AF65-F5344CB8AC3E}">
        <p14:creationId xmlns:p14="http://schemas.microsoft.com/office/powerpoint/2010/main" val="351986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03326B6-E807-6B47-A3B3-5A37181DE573}"/>
              </a:ext>
            </a:extLst>
          </p:cNvPr>
          <p:cNvPicPr>
            <a:picLocks noChangeAspect="1"/>
          </p:cNvPicPr>
          <p:nvPr/>
        </p:nvPicPr>
        <p:blipFill>
          <a:blip r:embed="rId3"/>
          <a:stretch>
            <a:fillRect/>
          </a:stretch>
        </p:blipFill>
        <p:spPr>
          <a:xfrm>
            <a:off x="21900" y="-224494"/>
            <a:ext cx="12192000" cy="6858000"/>
          </a:xfrm>
          <a:prstGeom prst="rect">
            <a:avLst/>
          </a:prstGeom>
        </p:spPr>
      </p:pic>
      <p:sp>
        <p:nvSpPr>
          <p:cNvPr id="3" name="Rectangle: Rounded Corners 2">
            <a:extLst>
              <a:ext uri="{FF2B5EF4-FFF2-40B4-BE49-F238E27FC236}">
                <a16:creationId xmlns:a16="http://schemas.microsoft.com/office/drawing/2014/main" id="{66039597-1520-489D-B0D5-C3ACD8FECA8D}"/>
              </a:ext>
            </a:extLst>
          </p:cNvPr>
          <p:cNvSpPr/>
          <p:nvPr/>
        </p:nvSpPr>
        <p:spPr>
          <a:xfrm>
            <a:off x="4798377" y="2532280"/>
            <a:ext cx="2595245" cy="11474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y-GB" sz="2400" dirty="0">
                <a:effectLst/>
                <a:ea typeface="Calibri" panose="020F0502020204030204" pitchFamily="34" charset="0"/>
                <a:cs typeface="Times New Roman" panose="02020603050405020304" pitchFamily="18" charset="0"/>
              </a:rPr>
              <a:t>Arweiniad Gyrfa</a:t>
            </a:r>
            <a:endParaRPr lang="cy-GB" sz="1100" dirty="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DD0DF15-34E8-414F-B792-5A30089A6E30}"/>
              </a:ext>
            </a:extLst>
          </p:cNvPr>
          <p:cNvSpPr/>
          <p:nvPr/>
        </p:nvSpPr>
        <p:spPr>
          <a:xfrm>
            <a:off x="1080656" y="1547996"/>
            <a:ext cx="2839450" cy="509270"/>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y-GB" sz="2200" dirty="0">
                <a:effectLst/>
                <a:ea typeface="Calibri" panose="020F0502020204030204" pitchFamily="34" charset="0"/>
                <a:cs typeface="Times New Roman" panose="02020603050405020304" pitchFamily="18" charset="0"/>
              </a:rPr>
              <a:t>Hunanymwybyddiaeth</a:t>
            </a:r>
            <a:endParaRPr lang="cy-GB" sz="1100" dirty="0">
              <a:effectLst/>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B2C59C32-CFC9-413C-9187-6D8C89F398D9}"/>
              </a:ext>
            </a:extLst>
          </p:cNvPr>
          <p:cNvSpPr/>
          <p:nvPr/>
        </p:nvSpPr>
        <p:spPr>
          <a:xfrm>
            <a:off x="1458210" y="4377352"/>
            <a:ext cx="2471420" cy="509270"/>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y-GB" sz="2200" dirty="0">
                <a:effectLst/>
                <a:ea typeface="Calibri" panose="020F0502020204030204" pitchFamily="34" charset="0"/>
                <a:cs typeface="Times New Roman" panose="02020603050405020304" pitchFamily="18" charset="0"/>
              </a:rPr>
              <a:t>Gweithredu</a:t>
            </a:r>
            <a:endParaRPr lang="cy-GB" sz="1100" dirty="0">
              <a:effectLs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265C759-12D5-47B4-8C08-00F5D651A015}"/>
              </a:ext>
            </a:extLst>
          </p:cNvPr>
          <p:cNvSpPr/>
          <p:nvPr/>
        </p:nvSpPr>
        <p:spPr>
          <a:xfrm>
            <a:off x="8301680" y="4377352"/>
            <a:ext cx="2442845" cy="509270"/>
          </a:xfrm>
          <a:prstGeom prst="roundRect">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y-GB" sz="2200" dirty="0">
                <a:effectLst/>
                <a:ea typeface="Calibri" panose="020F0502020204030204" pitchFamily="34" charset="0"/>
                <a:cs typeface="Times New Roman" panose="02020603050405020304" pitchFamily="18" charset="0"/>
              </a:rPr>
              <a:t>Penderfynu</a:t>
            </a:r>
            <a:endParaRPr lang="cy-GB" sz="11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7DB085C-1D74-4DD6-91EC-5962C38B281B}"/>
              </a:ext>
            </a:extLst>
          </p:cNvPr>
          <p:cNvSpPr/>
          <p:nvPr/>
        </p:nvSpPr>
        <p:spPr>
          <a:xfrm>
            <a:off x="8271897" y="1546600"/>
            <a:ext cx="2437765" cy="509270"/>
          </a:xfrm>
          <a:prstGeom prst="roundRect">
            <a:avLst/>
          </a:prstGeom>
          <a:solidFill>
            <a:srgbClr val="EE1AD5"/>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y-GB" sz="2200" dirty="0">
                <a:effectLst/>
                <a:ea typeface="Calibri" panose="020F0502020204030204" pitchFamily="34" charset="0"/>
                <a:cs typeface="Times New Roman" panose="02020603050405020304" pitchFamily="18" charset="0"/>
              </a:rPr>
              <a:t>Cymhelliant</a:t>
            </a:r>
            <a:endParaRPr lang="cy-GB" sz="1100" dirty="0">
              <a:effectLs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BAED84F9-76E2-480B-B69F-DB3BB529A52D}"/>
              </a:ext>
            </a:extLst>
          </p:cNvPr>
          <p:cNvSpPr/>
          <p:nvPr/>
        </p:nvSpPr>
        <p:spPr>
          <a:xfrm>
            <a:off x="8333489" y="2809865"/>
            <a:ext cx="2757170" cy="789282"/>
          </a:xfrm>
          <a:prstGeom prst="round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y-GB" sz="2000" dirty="0">
                <a:effectLst/>
                <a:ea typeface="Calibri" panose="020F0502020204030204" pitchFamily="34" charset="0"/>
                <a:cs typeface="Times New Roman" panose="02020603050405020304" pitchFamily="18" charset="0"/>
              </a:rPr>
              <a:t>Ymwybyddiaeth o gyfleoedd</a:t>
            </a:r>
            <a:endParaRPr lang="cy-GB" sz="1100" dirty="0">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3F8127-9F7E-4CBA-B5C7-794F19C078DF}"/>
              </a:ext>
            </a:extLst>
          </p:cNvPr>
          <p:cNvSpPr/>
          <p:nvPr/>
        </p:nvSpPr>
        <p:spPr>
          <a:xfrm>
            <a:off x="1458210" y="2919730"/>
            <a:ext cx="2400300" cy="509270"/>
          </a:xfrm>
          <a:prstGeom prst="roundRect">
            <a:avLst/>
          </a:prstGeom>
          <a:solidFill>
            <a:srgbClr val="8639A5"/>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y-GB" sz="2200" dirty="0">
                <a:effectLst/>
                <a:ea typeface="Calibri" panose="020F0502020204030204" pitchFamily="34" charset="0"/>
                <a:cs typeface="Times New Roman" panose="02020603050405020304" pitchFamily="18" charset="0"/>
              </a:rPr>
              <a:t>Gwytnwch</a:t>
            </a:r>
            <a:endParaRPr lang="cy-GB" sz="1100" dirty="0">
              <a:effectLst/>
              <a:ea typeface="Calibri" panose="020F0502020204030204" pitchFamily="34" charset="0"/>
              <a:cs typeface="Times New Roman" panose="02020603050405020304" pitchFamily="18" charset="0"/>
            </a:endParaRPr>
          </a:p>
        </p:txBody>
      </p:sp>
      <p:sp>
        <p:nvSpPr>
          <p:cNvPr id="2" name="Arrow: Left-Right 1">
            <a:extLst>
              <a:ext uri="{FF2B5EF4-FFF2-40B4-BE49-F238E27FC236}">
                <a16:creationId xmlns:a16="http://schemas.microsoft.com/office/drawing/2014/main" id="{57E19196-4229-463C-B3DF-9054FB9DC580}"/>
              </a:ext>
            </a:extLst>
          </p:cNvPr>
          <p:cNvSpPr/>
          <p:nvPr/>
        </p:nvSpPr>
        <p:spPr>
          <a:xfrm rot="2391391">
            <a:off x="7232241" y="3943740"/>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Left-Right 11">
            <a:extLst>
              <a:ext uri="{FF2B5EF4-FFF2-40B4-BE49-F238E27FC236}">
                <a16:creationId xmlns:a16="http://schemas.microsoft.com/office/drawing/2014/main" id="{9A8FF9D5-BE26-403C-B449-BEA6C527FF1E}"/>
              </a:ext>
            </a:extLst>
          </p:cNvPr>
          <p:cNvSpPr/>
          <p:nvPr/>
        </p:nvSpPr>
        <p:spPr>
          <a:xfrm>
            <a:off x="3929630" y="3007035"/>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Left-Right 13">
            <a:extLst>
              <a:ext uri="{FF2B5EF4-FFF2-40B4-BE49-F238E27FC236}">
                <a16:creationId xmlns:a16="http://schemas.microsoft.com/office/drawing/2014/main" id="{290ABDE2-8953-47B3-AE94-C29BF63B7797}"/>
              </a:ext>
            </a:extLst>
          </p:cNvPr>
          <p:cNvSpPr/>
          <p:nvPr/>
        </p:nvSpPr>
        <p:spPr>
          <a:xfrm rot="7865405">
            <a:off x="4001142" y="3943368"/>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Left-Right 15">
            <a:extLst>
              <a:ext uri="{FF2B5EF4-FFF2-40B4-BE49-F238E27FC236}">
                <a16:creationId xmlns:a16="http://schemas.microsoft.com/office/drawing/2014/main" id="{9202E165-456F-4874-BE91-E872E7254F60}"/>
              </a:ext>
            </a:extLst>
          </p:cNvPr>
          <p:cNvSpPr/>
          <p:nvPr/>
        </p:nvSpPr>
        <p:spPr>
          <a:xfrm rot="19335627">
            <a:off x="7310275" y="2124420"/>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Left-Right 17">
            <a:extLst>
              <a:ext uri="{FF2B5EF4-FFF2-40B4-BE49-F238E27FC236}">
                <a16:creationId xmlns:a16="http://schemas.microsoft.com/office/drawing/2014/main" id="{7BF913DA-975B-4D57-A18C-7D49B9CAC7E2}"/>
              </a:ext>
            </a:extLst>
          </p:cNvPr>
          <p:cNvSpPr/>
          <p:nvPr/>
        </p:nvSpPr>
        <p:spPr>
          <a:xfrm>
            <a:off x="7409567" y="3007035"/>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Left-Right 19">
            <a:extLst>
              <a:ext uri="{FF2B5EF4-FFF2-40B4-BE49-F238E27FC236}">
                <a16:creationId xmlns:a16="http://schemas.microsoft.com/office/drawing/2014/main" id="{4C04792F-C335-4C2D-9AE7-D14937596A49}"/>
              </a:ext>
            </a:extLst>
          </p:cNvPr>
          <p:cNvSpPr/>
          <p:nvPr/>
        </p:nvSpPr>
        <p:spPr>
          <a:xfrm rot="2046921">
            <a:off x="3960331" y="2124421"/>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435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03326B6-E807-6B47-A3B3-5A37181DE573}"/>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7B838BD-8A10-4F2D-875D-412E84E435DC}"/>
              </a:ext>
            </a:extLst>
          </p:cNvPr>
          <p:cNvPicPr>
            <a:picLocks noChangeAspect="1"/>
          </p:cNvPicPr>
          <p:nvPr/>
        </p:nvPicPr>
        <p:blipFill>
          <a:blip r:embed="rId4"/>
          <a:stretch>
            <a:fillRect/>
          </a:stretch>
        </p:blipFill>
        <p:spPr>
          <a:xfrm>
            <a:off x="3022449" y="564594"/>
            <a:ext cx="7643726" cy="4790785"/>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04B02C00-7405-4439-91AC-357C137A086A}"/>
              </a:ext>
            </a:extLst>
          </p:cNvPr>
          <p:cNvPicPr>
            <a:picLocks noChangeAspect="1"/>
          </p:cNvPicPr>
          <p:nvPr/>
        </p:nvPicPr>
        <p:blipFill rotWithShape="1">
          <a:blip r:embed="rId5"/>
          <a:srcRect r="47791"/>
          <a:stretch/>
        </p:blipFill>
        <p:spPr>
          <a:xfrm>
            <a:off x="3022448" y="4177756"/>
            <a:ext cx="1089613" cy="1321845"/>
          </a:xfrm>
          <a:prstGeom prst="rect">
            <a:avLst/>
          </a:prstGeom>
        </p:spPr>
      </p:pic>
      <p:sp>
        <p:nvSpPr>
          <p:cNvPr id="8" name="Flowchart: Connector 7">
            <a:extLst>
              <a:ext uri="{FF2B5EF4-FFF2-40B4-BE49-F238E27FC236}">
                <a16:creationId xmlns:a16="http://schemas.microsoft.com/office/drawing/2014/main" id="{EE334CBA-9957-4E4E-B4C8-01A0D3E3844F}"/>
              </a:ext>
            </a:extLst>
          </p:cNvPr>
          <p:cNvSpPr/>
          <p:nvPr/>
        </p:nvSpPr>
        <p:spPr>
          <a:xfrm>
            <a:off x="4860758" y="2896056"/>
            <a:ext cx="1886820" cy="1065888"/>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600" dirty="0"/>
              <a:t>Cyfweliadau i Roi Arweiniad</a:t>
            </a:r>
          </a:p>
        </p:txBody>
      </p:sp>
      <p:sp>
        <p:nvSpPr>
          <p:cNvPr id="11" name="Flowchart: Connector 10">
            <a:extLst>
              <a:ext uri="{FF2B5EF4-FFF2-40B4-BE49-F238E27FC236}">
                <a16:creationId xmlns:a16="http://schemas.microsoft.com/office/drawing/2014/main" id="{74C25533-BD14-4513-A6FE-B2AC2EEA2E9C}"/>
              </a:ext>
            </a:extLst>
          </p:cNvPr>
          <p:cNvSpPr/>
          <p:nvPr/>
        </p:nvSpPr>
        <p:spPr>
          <a:xfrm>
            <a:off x="8755243" y="3903082"/>
            <a:ext cx="1729329" cy="1065888"/>
          </a:xfrm>
          <a:prstGeom prst="flowChartConnector">
            <a:avLst/>
          </a:prstGeom>
          <a:solidFill>
            <a:srgbClr val="08B0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600" dirty="0"/>
              <a:t>Cyswllt â Chyflogwyr</a:t>
            </a:r>
          </a:p>
        </p:txBody>
      </p:sp>
      <p:sp>
        <p:nvSpPr>
          <p:cNvPr id="13" name="Flowchart: Connector 12">
            <a:extLst>
              <a:ext uri="{FF2B5EF4-FFF2-40B4-BE49-F238E27FC236}">
                <a16:creationId xmlns:a16="http://schemas.microsoft.com/office/drawing/2014/main" id="{57B46E8E-E420-4E30-A44A-82F3AF7EFB5E}"/>
              </a:ext>
            </a:extLst>
          </p:cNvPr>
          <p:cNvSpPr/>
          <p:nvPr/>
        </p:nvSpPr>
        <p:spPr>
          <a:xfrm>
            <a:off x="8146555" y="1728271"/>
            <a:ext cx="1767466" cy="1011134"/>
          </a:xfrm>
          <a:prstGeom prst="flowChartConnector">
            <a:avLst/>
          </a:prstGeom>
          <a:solidFill>
            <a:srgbClr val="651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600" dirty="0"/>
              <a:t>Diwrnodau Agored/</a:t>
            </a:r>
          </a:p>
          <a:p>
            <a:pPr algn="ctr"/>
            <a:r>
              <a:rPr lang="cy-GB" sz="1600" dirty="0"/>
              <a:t>Ymweliadau</a:t>
            </a:r>
          </a:p>
        </p:txBody>
      </p:sp>
      <p:sp>
        <p:nvSpPr>
          <p:cNvPr id="15" name="Flowchart: Connector 14">
            <a:extLst>
              <a:ext uri="{FF2B5EF4-FFF2-40B4-BE49-F238E27FC236}">
                <a16:creationId xmlns:a16="http://schemas.microsoft.com/office/drawing/2014/main" id="{6C39E22F-CF72-403E-8F8D-8B6315174F26}"/>
              </a:ext>
            </a:extLst>
          </p:cNvPr>
          <p:cNvSpPr/>
          <p:nvPr/>
        </p:nvSpPr>
        <p:spPr>
          <a:xfrm>
            <a:off x="6208296" y="744661"/>
            <a:ext cx="1616576" cy="949411"/>
          </a:xfrm>
          <a:prstGeom prst="flowChartConnector">
            <a:avLst/>
          </a:prstGeom>
          <a:solidFill>
            <a:srgbClr val="D83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600" dirty="0"/>
              <a:t>Cefnogaeth Ymarferol</a:t>
            </a:r>
          </a:p>
        </p:txBody>
      </p:sp>
      <p:sp>
        <p:nvSpPr>
          <p:cNvPr id="17" name="Flowchart: Connector 16">
            <a:extLst>
              <a:ext uri="{FF2B5EF4-FFF2-40B4-BE49-F238E27FC236}">
                <a16:creationId xmlns:a16="http://schemas.microsoft.com/office/drawing/2014/main" id="{EF53D9C6-AD6B-461E-BBC5-816B62B17AA8}"/>
              </a:ext>
            </a:extLst>
          </p:cNvPr>
          <p:cNvSpPr/>
          <p:nvPr/>
        </p:nvSpPr>
        <p:spPr>
          <a:xfrm>
            <a:off x="3221182" y="1156499"/>
            <a:ext cx="1870363" cy="949411"/>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600" dirty="0"/>
              <a:t>Adolygiadau Blynyddol</a:t>
            </a:r>
          </a:p>
        </p:txBody>
      </p:sp>
    </p:spTree>
    <p:extLst>
      <p:ext uri="{BB962C8B-B14F-4D97-AF65-F5344CB8AC3E}">
        <p14:creationId xmlns:p14="http://schemas.microsoft.com/office/powerpoint/2010/main" val="42135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03326B6-E807-6B47-A3B3-5A37181DE573}"/>
              </a:ext>
            </a:extLst>
          </p:cNvPr>
          <p:cNvPicPr>
            <a:picLocks noChangeAspect="1"/>
          </p:cNvPicPr>
          <p:nvPr/>
        </p:nvPicPr>
        <p:blipFill>
          <a:blip r:embed="rId3"/>
          <a:stretch>
            <a:fillRect/>
          </a:stretch>
        </p:blipFill>
        <p:spPr>
          <a:xfrm>
            <a:off x="0" y="-54755"/>
            <a:ext cx="12192000" cy="6858000"/>
          </a:xfrm>
          <a:prstGeom prst="rect">
            <a:avLst/>
          </a:prstGeom>
        </p:spPr>
      </p:pic>
      <p:pic>
        <p:nvPicPr>
          <p:cNvPr id="3" name="Picture 2" descr="A picture containing toy, doll, clock&#10;&#10;Description automatically generated">
            <a:extLst>
              <a:ext uri="{FF2B5EF4-FFF2-40B4-BE49-F238E27FC236}">
                <a16:creationId xmlns:a16="http://schemas.microsoft.com/office/drawing/2014/main" id="{BF52A98C-27A3-490B-903E-DF16FBFC00F8}"/>
              </a:ext>
            </a:extLst>
          </p:cNvPr>
          <p:cNvPicPr>
            <a:picLocks noChangeAspect="1"/>
          </p:cNvPicPr>
          <p:nvPr/>
        </p:nvPicPr>
        <p:blipFill>
          <a:blip r:embed="rId4"/>
          <a:stretch>
            <a:fillRect/>
          </a:stretch>
        </p:blipFill>
        <p:spPr>
          <a:xfrm>
            <a:off x="7127707" y="2167885"/>
            <a:ext cx="1714472" cy="1142981"/>
          </a:xfrm>
          <a:prstGeom prst="rect">
            <a:avLst/>
          </a:prstGeom>
          <a:effectLst>
            <a:softEdge rad="63500"/>
          </a:effectLst>
        </p:spPr>
      </p:pic>
      <p:pic>
        <p:nvPicPr>
          <p:cNvPr id="5" name="Picture 4" descr="A picture containing icon&#10;&#10;Description automatically generated">
            <a:extLst>
              <a:ext uri="{FF2B5EF4-FFF2-40B4-BE49-F238E27FC236}">
                <a16:creationId xmlns:a16="http://schemas.microsoft.com/office/drawing/2014/main" id="{DC4DAF51-0ECF-4602-8E28-B81114682F0B}"/>
              </a:ext>
            </a:extLst>
          </p:cNvPr>
          <p:cNvPicPr>
            <a:picLocks noChangeAspect="1"/>
          </p:cNvPicPr>
          <p:nvPr/>
        </p:nvPicPr>
        <p:blipFill>
          <a:blip r:embed="rId5"/>
          <a:stretch>
            <a:fillRect/>
          </a:stretch>
        </p:blipFill>
        <p:spPr>
          <a:xfrm>
            <a:off x="8632462" y="2653813"/>
            <a:ext cx="1475135" cy="983424"/>
          </a:xfrm>
          <a:prstGeom prst="rect">
            <a:avLst/>
          </a:prstGeom>
          <a:effectLst>
            <a:softEdge rad="63500"/>
          </a:effectLst>
        </p:spPr>
      </p:pic>
      <p:pic>
        <p:nvPicPr>
          <p:cNvPr id="7" name="Picture 6" descr="A close up of a logo&#10;&#10;Description automatically generated">
            <a:extLst>
              <a:ext uri="{FF2B5EF4-FFF2-40B4-BE49-F238E27FC236}">
                <a16:creationId xmlns:a16="http://schemas.microsoft.com/office/drawing/2014/main" id="{16109B19-54F3-47B3-817A-9029550C4139}"/>
              </a:ext>
            </a:extLst>
          </p:cNvPr>
          <p:cNvPicPr>
            <a:picLocks noChangeAspect="1"/>
          </p:cNvPicPr>
          <p:nvPr/>
        </p:nvPicPr>
        <p:blipFill>
          <a:blip r:embed="rId6"/>
          <a:stretch>
            <a:fillRect/>
          </a:stretch>
        </p:blipFill>
        <p:spPr>
          <a:xfrm>
            <a:off x="7605240" y="1269142"/>
            <a:ext cx="1554032" cy="1036022"/>
          </a:xfrm>
          <a:prstGeom prst="rect">
            <a:avLst/>
          </a:prstGeom>
          <a:effectLst>
            <a:softEdge rad="63500"/>
          </a:effectLst>
        </p:spPr>
      </p:pic>
      <p:pic>
        <p:nvPicPr>
          <p:cNvPr id="10" name="Picture 9" descr="Icon&#10;&#10;Description automatically generated">
            <a:extLst>
              <a:ext uri="{FF2B5EF4-FFF2-40B4-BE49-F238E27FC236}">
                <a16:creationId xmlns:a16="http://schemas.microsoft.com/office/drawing/2014/main" id="{68178079-8505-4842-A9EE-03274261AC58}"/>
              </a:ext>
            </a:extLst>
          </p:cNvPr>
          <p:cNvPicPr>
            <a:picLocks noChangeAspect="1"/>
          </p:cNvPicPr>
          <p:nvPr/>
        </p:nvPicPr>
        <p:blipFill>
          <a:blip r:embed="rId7"/>
          <a:stretch>
            <a:fillRect/>
          </a:stretch>
        </p:blipFill>
        <p:spPr>
          <a:xfrm>
            <a:off x="8656526" y="1648110"/>
            <a:ext cx="1635576" cy="1090384"/>
          </a:xfrm>
          <a:prstGeom prst="rect">
            <a:avLst/>
          </a:prstGeom>
          <a:effectLst>
            <a:softEdge rad="63500"/>
          </a:effectLst>
        </p:spPr>
      </p:pic>
      <p:pic>
        <p:nvPicPr>
          <p:cNvPr id="12" name="Picture 11" descr="A picture containing object, clock&#10;&#10;Description automatically generated">
            <a:extLst>
              <a:ext uri="{FF2B5EF4-FFF2-40B4-BE49-F238E27FC236}">
                <a16:creationId xmlns:a16="http://schemas.microsoft.com/office/drawing/2014/main" id="{14283E13-9C9E-434C-8749-F101C22380DE}"/>
              </a:ext>
            </a:extLst>
          </p:cNvPr>
          <p:cNvPicPr>
            <a:picLocks noChangeAspect="1"/>
          </p:cNvPicPr>
          <p:nvPr/>
        </p:nvPicPr>
        <p:blipFill>
          <a:blip r:embed="rId8"/>
          <a:stretch>
            <a:fillRect/>
          </a:stretch>
        </p:blipFill>
        <p:spPr>
          <a:xfrm>
            <a:off x="4782681" y="2555902"/>
            <a:ext cx="1984375" cy="1984375"/>
          </a:xfrm>
          <a:prstGeom prst="rect">
            <a:avLst/>
          </a:prstGeom>
        </p:spPr>
      </p:pic>
      <p:pic>
        <p:nvPicPr>
          <p:cNvPr id="28" name="Picture 27" descr="Icon&#10;&#10;Description automatically generated">
            <a:extLst>
              <a:ext uri="{FF2B5EF4-FFF2-40B4-BE49-F238E27FC236}">
                <a16:creationId xmlns:a16="http://schemas.microsoft.com/office/drawing/2014/main" id="{7CEE3FDF-AEAD-400D-8F24-E724509D1532}"/>
              </a:ext>
            </a:extLst>
          </p:cNvPr>
          <p:cNvPicPr>
            <a:picLocks noChangeAspect="1"/>
          </p:cNvPicPr>
          <p:nvPr/>
        </p:nvPicPr>
        <p:blipFill>
          <a:blip r:embed="rId9"/>
          <a:stretch>
            <a:fillRect/>
          </a:stretch>
        </p:blipFill>
        <p:spPr>
          <a:xfrm>
            <a:off x="1534946" y="2640349"/>
            <a:ext cx="1712789" cy="1143000"/>
          </a:xfrm>
          <a:prstGeom prst="rect">
            <a:avLst/>
          </a:prstGeom>
          <a:effectLst>
            <a:softEdge rad="63500"/>
          </a:effectLst>
        </p:spPr>
      </p:pic>
      <p:pic>
        <p:nvPicPr>
          <p:cNvPr id="32" name="Picture 31" descr="Icon&#10;&#10;Description automatically generated">
            <a:extLst>
              <a:ext uri="{FF2B5EF4-FFF2-40B4-BE49-F238E27FC236}">
                <a16:creationId xmlns:a16="http://schemas.microsoft.com/office/drawing/2014/main" id="{AC96CE3E-4C90-4598-B54C-0A4BEA54EB8A}"/>
              </a:ext>
            </a:extLst>
          </p:cNvPr>
          <p:cNvPicPr>
            <a:picLocks noChangeAspect="1"/>
          </p:cNvPicPr>
          <p:nvPr/>
        </p:nvPicPr>
        <p:blipFill>
          <a:blip r:embed="rId10"/>
          <a:stretch>
            <a:fillRect/>
          </a:stretch>
        </p:blipFill>
        <p:spPr>
          <a:xfrm>
            <a:off x="6383421" y="4723768"/>
            <a:ext cx="1143000" cy="1143000"/>
          </a:xfrm>
          <a:prstGeom prst="rect">
            <a:avLst/>
          </a:prstGeom>
          <a:effectLst>
            <a:softEdge rad="63500"/>
          </a:effectLst>
        </p:spPr>
      </p:pic>
      <p:pic>
        <p:nvPicPr>
          <p:cNvPr id="34" name="Picture 33" descr="Icon&#10;&#10;Description automatically generated">
            <a:extLst>
              <a:ext uri="{FF2B5EF4-FFF2-40B4-BE49-F238E27FC236}">
                <a16:creationId xmlns:a16="http://schemas.microsoft.com/office/drawing/2014/main" id="{9A53ACDE-F81D-42BF-9068-76D1076D1F26}"/>
              </a:ext>
            </a:extLst>
          </p:cNvPr>
          <p:cNvPicPr>
            <a:picLocks noChangeAspect="1"/>
          </p:cNvPicPr>
          <p:nvPr/>
        </p:nvPicPr>
        <p:blipFill>
          <a:blip r:embed="rId11"/>
          <a:stretch>
            <a:fillRect/>
          </a:stretch>
        </p:blipFill>
        <p:spPr>
          <a:xfrm>
            <a:off x="7210375" y="4840085"/>
            <a:ext cx="1143000" cy="1143000"/>
          </a:xfrm>
          <a:prstGeom prst="rect">
            <a:avLst/>
          </a:prstGeom>
          <a:effectLst>
            <a:softEdge rad="63500"/>
          </a:effectLst>
        </p:spPr>
      </p:pic>
      <p:pic>
        <p:nvPicPr>
          <p:cNvPr id="36" name="Picture 35" descr="Icon&#10;&#10;Description automatically generated">
            <a:extLst>
              <a:ext uri="{FF2B5EF4-FFF2-40B4-BE49-F238E27FC236}">
                <a16:creationId xmlns:a16="http://schemas.microsoft.com/office/drawing/2014/main" id="{5B915A4E-34CC-4DE3-8F93-CFD0F6A8FD36}"/>
              </a:ext>
            </a:extLst>
          </p:cNvPr>
          <p:cNvPicPr>
            <a:picLocks noChangeAspect="1"/>
          </p:cNvPicPr>
          <p:nvPr/>
        </p:nvPicPr>
        <p:blipFill>
          <a:blip r:embed="rId12"/>
          <a:stretch>
            <a:fillRect/>
          </a:stretch>
        </p:blipFill>
        <p:spPr>
          <a:xfrm>
            <a:off x="970126" y="1779996"/>
            <a:ext cx="1143000" cy="1143000"/>
          </a:xfrm>
          <a:prstGeom prst="rect">
            <a:avLst/>
          </a:prstGeom>
          <a:effectLst>
            <a:softEdge rad="63500"/>
          </a:effectLst>
        </p:spPr>
      </p:pic>
      <p:pic>
        <p:nvPicPr>
          <p:cNvPr id="38" name="Picture 37" descr="Icon&#10;&#10;Description automatically generated">
            <a:extLst>
              <a:ext uri="{FF2B5EF4-FFF2-40B4-BE49-F238E27FC236}">
                <a16:creationId xmlns:a16="http://schemas.microsoft.com/office/drawing/2014/main" id="{8ADB44AE-CF88-4911-AA80-87A12942E28A}"/>
              </a:ext>
            </a:extLst>
          </p:cNvPr>
          <p:cNvPicPr>
            <a:picLocks noChangeAspect="1"/>
          </p:cNvPicPr>
          <p:nvPr/>
        </p:nvPicPr>
        <p:blipFill>
          <a:blip r:embed="rId13"/>
          <a:stretch>
            <a:fillRect/>
          </a:stretch>
        </p:blipFill>
        <p:spPr>
          <a:xfrm>
            <a:off x="1019419" y="3500702"/>
            <a:ext cx="1143000" cy="1143000"/>
          </a:xfrm>
          <a:prstGeom prst="rect">
            <a:avLst/>
          </a:prstGeom>
          <a:effectLst>
            <a:softEdge rad="63500"/>
          </a:effectLst>
        </p:spPr>
      </p:pic>
      <p:pic>
        <p:nvPicPr>
          <p:cNvPr id="42" name="Picture 41" descr="A close up of a logo&#10;&#10;Description automatically generated">
            <a:extLst>
              <a:ext uri="{FF2B5EF4-FFF2-40B4-BE49-F238E27FC236}">
                <a16:creationId xmlns:a16="http://schemas.microsoft.com/office/drawing/2014/main" id="{475FACE4-3AEA-4B36-9DBD-CE1CCA20CE73}"/>
              </a:ext>
            </a:extLst>
          </p:cNvPr>
          <p:cNvPicPr>
            <a:picLocks noChangeAspect="1"/>
          </p:cNvPicPr>
          <p:nvPr/>
        </p:nvPicPr>
        <p:blipFill>
          <a:blip r:embed="rId14"/>
          <a:stretch>
            <a:fillRect/>
          </a:stretch>
        </p:blipFill>
        <p:spPr>
          <a:xfrm>
            <a:off x="2535987" y="3500702"/>
            <a:ext cx="1143000" cy="1143000"/>
          </a:xfrm>
          <a:prstGeom prst="rect">
            <a:avLst/>
          </a:prstGeom>
          <a:effectLst>
            <a:softEdge rad="63500"/>
          </a:effectLst>
        </p:spPr>
      </p:pic>
      <p:pic>
        <p:nvPicPr>
          <p:cNvPr id="26" name="Picture 25" descr="A close up of a sign&#10;&#10;Description automatically generated">
            <a:extLst>
              <a:ext uri="{FF2B5EF4-FFF2-40B4-BE49-F238E27FC236}">
                <a16:creationId xmlns:a16="http://schemas.microsoft.com/office/drawing/2014/main" id="{7BB47B36-1778-41DC-98C2-BE499B1485A0}"/>
              </a:ext>
            </a:extLst>
          </p:cNvPr>
          <p:cNvPicPr>
            <a:picLocks noChangeAspect="1"/>
          </p:cNvPicPr>
          <p:nvPr/>
        </p:nvPicPr>
        <p:blipFill>
          <a:blip r:embed="rId15"/>
          <a:stretch>
            <a:fillRect/>
          </a:stretch>
        </p:blipFill>
        <p:spPr>
          <a:xfrm>
            <a:off x="2511752" y="1829248"/>
            <a:ext cx="1143000" cy="1143000"/>
          </a:xfrm>
          <a:prstGeom prst="rect">
            <a:avLst/>
          </a:prstGeom>
          <a:effectLst>
            <a:softEdge rad="63500"/>
          </a:effectLst>
        </p:spPr>
      </p:pic>
      <p:pic>
        <p:nvPicPr>
          <p:cNvPr id="44" name="Picture 43" descr="Icon&#10;&#10;Description automatically generated">
            <a:extLst>
              <a:ext uri="{FF2B5EF4-FFF2-40B4-BE49-F238E27FC236}">
                <a16:creationId xmlns:a16="http://schemas.microsoft.com/office/drawing/2014/main" id="{B2CA77E9-949C-46FC-B054-153A3B6C6833}"/>
              </a:ext>
            </a:extLst>
          </p:cNvPr>
          <p:cNvPicPr>
            <a:picLocks noChangeAspect="1"/>
          </p:cNvPicPr>
          <p:nvPr/>
        </p:nvPicPr>
        <p:blipFill>
          <a:blip r:embed="rId11"/>
          <a:stretch>
            <a:fillRect/>
          </a:stretch>
        </p:blipFill>
        <p:spPr>
          <a:xfrm>
            <a:off x="5240421" y="644153"/>
            <a:ext cx="1143000" cy="1143000"/>
          </a:xfrm>
          <a:prstGeom prst="rect">
            <a:avLst/>
          </a:prstGeom>
          <a:effectLst>
            <a:softEdge rad="63500"/>
          </a:effectLst>
        </p:spPr>
      </p:pic>
      <p:pic>
        <p:nvPicPr>
          <p:cNvPr id="46" name="Picture 45" descr="Icon&#10;&#10;Description automatically generated">
            <a:extLst>
              <a:ext uri="{FF2B5EF4-FFF2-40B4-BE49-F238E27FC236}">
                <a16:creationId xmlns:a16="http://schemas.microsoft.com/office/drawing/2014/main" id="{4E0CAA5D-8C0F-4D33-B67A-5124F221EEE4}"/>
              </a:ext>
            </a:extLst>
          </p:cNvPr>
          <p:cNvPicPr>
            <a:picLocks noChangeAspect="1"/>
          </p:cNvPicPr>
          <p:nvPr/>
        </p:nvPicPr>
        <p:blipFill>
          <a:blip r:embed="rId10"/>
          <a:stretch>
            <a:fillRect/>
          </a:stretch>
        </p:blipFill>
        <p:spPr>
          <a:xfrm>
            <a:off x="4430155" y="686248"/>
            <a:ext cx="1143000" cy="1143000"/>
          </a:xfrm>
          <a:prstGeom prst="rect">
            <a:avLst/>
          </a:prstGeom>
          <a:effectLst>
            <a:softEdge rad="63500"/>
          </a:effectLst>
        </p:spPr>
      </p:pic>
    </p:spTree>
    <p:extLst>
      <p:ext uri="{BB962C8B-B14F-4D97-AF65-F5344CB8AC3E}">
        <p14:creationId xmlns:p14="http://schemas.microsoft.com/office/powerpoint/2010/main" val="11774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B77F7F-8FC7-1C46-A129-78A8C79FF3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2E9C1E-0A60-C840-BA0F-D7514E7ADF8B}"/>
              </a:ext>
            </a:extLst>
          </p:cNvPr>
          <p:cNvSpPr>
            <a:spLocks noGrp="1"/>
          </p:cNvSpPr>
          <p:nvPr>
            <p:ph type="ctrTitle"/>
          </p:nvPr>
        </p:nvSpPr>
        <p:spPr>
          <a:xfrm>
            <a:off x="1149427" y="2798590"/>
            <a:ext cx="9144000" cy="1422746"/>
          </a:xfrm>
        </p:spPr>
        <p:txBody>
          <a:bodyPr/>
          <a:lstStyle/>
          <a:p>
            <a:r>
              <a:rPr lang="cy-GB" b="1" dirty="0">
                <a:solidFill>
                  <a:srgbClr val="515151"/>
                </a:solidFill>
                <a:latin typeface="Azo Sans Medium" panose="020B0603030303020204" pitchFamily="34" charset="77"/>
              </a:rPr>
              <a:t>Cefnogi Oedolion</a:t>
            </a:r>
          </a:p>
        </p:txBody>
      </p:sp>
    </p:spTree>
    <p:extLst>
      <p:ext uri="{BB962C8B-B14F-4D97-AF65-F5344CB8AC3E}">
        <p14:creationId xmlns:p14="http://schemas.microsoft.com/office/powerpoint/2010/main" val="415253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076" y="118212"/>
            <a:ext cx="11605848" cy="6621575"/>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36689" y="4185592"/>
            <a:ext cx="3845464" cy="649605"/>
          </a:xfrm>
          <a:custGeom>
            <a:avLst/>
            <a:gdLst/>
            <a:ahLst/>
            <a:cxnLst/>
            <a:rect l="l" t="t" r="r" b="b"/>
            <a:pathLst>
              <a:path w="3606165" h="649604">
                <a:moveTo>
                  <a:pt x="0" y="0"/>
                </a:moveTo>
                <a:lnTo>
                  <a:pt x="3606045" y="0"/>
                </a:lnTo>
                <a:lnTo>
                  <a:pt x="3606045" y="648995"/>
                </a:lnTo>
                <a:lnTo>
                  <a:pt x="0" y="648995"/>
                </a:lnTo>
                <a:lnTo>
                  <a:pt x="0" y="0"/>
                </a:lnTo>
                <a:close/>
              </a:path>
            </a:pathLst>
          </a:custGeom>
          <a:solidFill>
            <a:srgbClr val="FFFFFF"/>
          </a:solidFill>
        </p:spPr>
        <p:txBody>
          <a:bodyPr wrap="square" lIns="0" tIns="0" rIns="0" bIns="0" rtlCol="0"/>
          <a:lstStyle/>
          <a:p>
            <a:endParaRPr dirty="0"/>
          </a:p>
        </p:txBody>
      </p:sp>
      <p:sp>
        <p:nvSpPr>
          <p:cNvPr id="6" name="object 6"/>
          <p:cNvSpPr txBox="1"/>
          <p:nvPr/>
        </p:nvSpPr>
        <p:spPr>
          <a:xfrm>
            <a:off x="638900" y="4273877"/>
            <a:ext cx="3606165" cy="464229"/>
          </a:xfrm>
          <a:prstGeom prst="rect">
            <a:avLst/>
          </a:prstGeom>
        </p:spPr>
        <p:txBody>
          <a:bodyPr vert="horz" wrap="square" lIns="0" tIns="27939" rIns="0" bIns="0" rtlCol="0">
            <a:spAutoFit/>
          </a:bodyPr>
          <a:lstStyle/>
          <a:p>
            <a:pPr marL="12700" marR="5080">
              <a:lnSpc>
                <a:spcPts val="1600"/>
              </a:lnSpc>
              <a:spcBef>
                <a:spcPts val="219"/>
              </a:spcBef>
            </a:pPr>
            <a:r>
              <a:rPr lang="en-GB" sz="1400" spc="-5" dirty="0" err="1">
                <a:solidFill>
                  <a:srgbClr val="E92E8A"/>
                </a:solidFill>
                <a:latin typeface="Arial"/>
                <a:cs typeface="Arial"/>
              </a:rPr>
              <a:t>Gwasanaeth</a:t>
            </a:r>
            <a:r>
              <a:rPr lang="en-GB" sz="1400" spc="-5" dirty="0">
                <a:solidFill>
                  <a:srgbClr val="E92E8A"/>
                </a:solidFill>
                <a:latin typeface="Arial"/>
                <a:cs typeface="Arial"/>
              </a:rPr>
              <a:t> </a:t>
            </a:r>
            <a:r>
              <a:rPr lang="en-GB" sz="1400" spc="-5" dirty="0" err="1">
                <a:solidFill>
                  <a:srgbClr val="E92E8A"/>
                </a:solidFill>
                <a:latin typeface="Arial"/>
                <a:cs typeface="Arial"/>
              </a:rPr>
              <a:t>cyflogadwyedd</a:t>
            </a:r>
            <a:r>
              <a:rPr lang="en-GB" sz="1400" spc="-5" dirty="0">
                <a:solidFill>
                  <a:srgbClr val="E92E8A"/>
                </a:solidFill>
                <a:latin typeface="Arial"/>
                <a:cs typeface="Arial"/>
              </a:rPr>
              <a:t> Cymru </a:t>
            </a:r>
          </a:p>
          <a:p>
            <a:pPr marL="12700" marR="5080">
              <a:lnSpc>
                <a:spcPts val="1600"/>
              </a:lnSpc>
              <a:spcBef>
                <a:spcPts val="219"/>
              </a:spcBef>
            </a:pPr>
            <a:r>
              <a:rPr sz="1400" spc="-5" dirty="0">
                <a:solidFill>
                  <a:srgbClr val="E92E8A"/>
                </a:solidFill>
                <a:latin typeface="Arial"/>
                <a:cs typeface="Arial"/>
              </a:rPr>
              <a:t>The </a:t>
            </a:r>
            <a:r>
              <a:rPr sz="1400" dirty="0">
                <a:solidFill>
                  <a:srgbClr val="E92E8A"/>
                </a:solidFill>
                <a:latin typeface="Arial"/>
                <a:cs typeface="Arial"/>
              </a:rPr>
              <a:t>employability service for</a:t>
            </a:r>
            <a:r>
              <a:rPr sz="1400" spc="-70" dirty="0">
                <a:solidFill>
                  <a:srgbClr val="E92E8A"/>
                </a:solidFill>
                <a:latin typeface="Arial"/>
                <a:cs typeface="Arial"/>
              </a:rPr>
              <a:t> </a:t>
            </a:r>
            <a:r>
              <a:rPr sz="1400" spc="-15" dirty="0">
                <a:solidFill>
                  <a:srgbClr val="E92E8A"/>
                </a:solidFill>
                <a:latin typeface="Arial"/>
                <a:cs typeface="Arial"/>
              </a:rPr>
              <a:t>Wales</a:t>
            </a:r>
            <a:endParaRPr sz="1400" dirty="0">
              <a:latin typeface="Arial"/>
              <a:cs typeface="Arial"/>
            </a:endParaRPr>
          </a:p>
        </p:txBody>
      </p:sp>
      <p:sp>
        <p:nvSpPr>
          <p:cNvPr id="7" name="object 7"/>
          <p:cNvSpPr/>
          <p:nvPr/>
        </p:nvSpPr>
        <p:spPr>
          <a:xfrm>
            <a:off x="842374" y="2852420"/>
            <a:ext cx="3210743" cy="1153160"/>
          </a:xfrm>
          <a:custGeom>
            <a:avLst/>
            <a:gdLst/>
            <a:ahLst/>
            <a:cxnLst/>
            <a:rect l="l" t="t" r="r" b="b"/>
            <a:pathLst>
              <a:path w="2938779" h="1153160">
                <a:moveTo>
                  <a:pt x="0" y="1152925"/>
                </a:moveTo>
                <a:lnTo>
                  <a:pt x="2938678" y="1152925"/>
                </a:lnTo>
                <a:lnTo>
                  <a:pt x="2938678" y="0"/>
                </a:lnTo>
                <a:lnTo>
                  <a:pt x="0" y="0"/>
                </a:lnTo>
                <a:lnTo>
                  <a:pt x="0" y="1152925"/>
                </a:lnTo>
                <a:close/>
              </a:path>
            </a:pathLst>
          </a:custGeom>
          <a:solidFill>
            <a:srgbClr val="E8308A"/>
          </a:solidFill>
        </p:spPr>
        <p:txBody>
          <a:bodyPr wrap="square" lIns="0" tIns="0" rIns="0" bIns="0" rtlCol="0"/>
          <a:lstStyle/>
          <a:p>
            <a:endParaRPr/>
          </a:p>
        </p:txBody>
      </p:sp>
      <p:sp>
        <p:nvSpPr>
          <p:cNvPr id="8" name="object 8"/>
          <p:cNvSpPr/>
          <p:nvPr/>
        </p:nvSpPr>
        <p:spPr>
          <a:xfrm>
            <a:off x="659990" y="2945094"/>
            <a:ext cx="3210743" cy="1153160"/>
          </a:xfrm>
          <a:custGeom>
            <a:avLst/>
            <a:gdLst/>
            <a:ahLst/>
            <a:cxnLst/>
            <a:rect l="l" t="t" r="r" b="b"/>
            <a:pathLst>
              <a:path w="2938779" h="1153160">
                <a:moveTo>
                  <a:pt x="0" y="1152902"/>
                </a:moveTo>
                <a:lnTo>
                  <a:pt x="2938691" y="1152902"/>
                </a:lnTo>
                <a:lnTo>
                  <a:pt x="2938691" y="0"/>
                </a:lnTo>
                <a:lnTo>
                  <a:pt x="0" y="0"/>
                </a:lnTo>
                <a:lnTo>
                  <a:pt x="0" y="1152902"/>
                </a:lnTo>
                <a:close/>
              </a:path>
            </a:pathLst>
          </a:custGeom>
          <a:solidFill>
            <a:srgbClr val="0063AF"/>
          </a:solidFill>
        </p:spPr>
        <p:txBody>
          <a:bodyPr wrap="square" lIns="0" tIns="0" rIns="0" bIns="0" rtlCol="0"/>
          <a:lstStyle/>
          <a:p>
            <a:endParaRPr/>
          </a:p>
        </p:txBody>
      </p:sp>
      <p:sp>
        <p:nvSpPr>
          <p:cNvPr id="9" name="object 9"/>
          <p:cNvSpPr txBox="1"/>
          <p:nvPr/>
        </p:nvSpPr>
        <p:spPr>
          <a:xfrm>
            <a:off x="908184" y="3110444"/>
            <a:ext cx="2714353" cy="915635"/>
          </a:xfrm>
          <a:prstGeom prst="rect">
            <a:avLst/>
          </a:prstGeom>
          <a:solidFill>
            <a:srgbClr val="0063AF"/>
          </a:solidFill>
        </p:spPr>
        <p:txBody>
          <a:bodyPr vert="horz" wrap="square" lIns="0" tIns="0" rIns="0" bIns="0" rtlCol="0">
            <a:spAutoFit/>
          </a:bodyPr>
          <a:lstStyle/>
          <a:p>
            <a:pPr marR="110489" algn="ctr">
              <a:lnSpc>
                <a:spcPts val="1570"/>
              </a:lnSpc>
            </a:pPr>
            <a:r>
              <a:rPr lang="en-GB" sz="1800" b="1" dirty="0" err="1">
                <a:solidFill>
                  <a:srgbClr val="FFDE00"/>
                </a:solidFill>
                <a:latin typeface="Arial"/>
                <a:cs typeface="Arial"/>
              </a:rPr>
              <a:t>Cymru’n</a:t>
            </a:r>
            <a:r>
              <a:rPr lang="en-GB" sz="1800" b="1" spc="-20" dirty="0">
                <a:solidFill>
                  <a:srgbClr val="FFDE00"/>
                </a:solidFill>
                <a:latin typeface="Arial"/>
                <a:cs typeface="Arial"/>
              </a:rPr>
              <a:t> </a:t>
            </a:r>
            <a:r>
              <a:rPr lang="en-GB" sz="1800" b="1" spc="-5" dirty="0" err="1">
                <a:solidFill>
                  <a:srgbClr val="FFDE00"/>
                </a:solidFill>
                <a:latin typeface="Arial"/>
                <a:cs typeface="Arial"/>
              </a:rPr>
              <a:t>Gweithio</a:t>
            </a:r>
            <a:endParaRPr lang="en-GB" sz="1800" dirty="0">
              <a:latin typeface="Arial"/>
              <a:cs typeface="Arial"/>
            </a:endParaRPr>
          </a:p>
          <a:p>
            <a:pPr marR="110489" algn="ctr">
              <a:lnSpc>
                <a:spcPts val="1650"/>
              </a:lnSpc>
            </a:pPr>
            <a:r>
              <a:rPr sz="1400" spc="-5" dirty="0">
                <a:solidFill>
                  <a:srgbClr val="FFFFFF"/>
                </a:solidFill>
                <a:latin typeface="Arial"/>
                <a:cs typeface="Arial"/>
              </a:rPr>
              <a:t>#newiddystori</a:t>
            </a:r>
            <a:endParaRPr sz="1400" dirty="0">
              <a:latin typeface="Arial"/>
              <a:cs typeface="Arial"/>
            </a:endParaRPr>
          </a:p>
          <a:p>
            <a:pPr marR="111125" algn="ctr">
              <a:lnSpc>
                <a:spcPct val="100000"/>
              </a:lnSpc>
              <a:spcBef>
                <a:spcPts val="20"/>
              </a:spcBef>
            </a:pPr>
            <a:r>
              <a:rPr lang="en-GB" sz="1800" b="1" spc="-10" dirty="0">
                <a:solidFill>
                  <a:srgbClr val="FFDE00"/>
                </a:solidFill>
                <a:latin typeface="Arial"/>
                <a:cs typeface="Arial"/>
              </a:rPr>
              <a:t>Working</a:t>
            </a:r>
            <a:r>
              <a:rPr lang="en-GB" sz="1800" b="1" spc="-15" dirty="0">
                <a:solidFill>
                  <a:srgbClr val="FFDE00"/>
                </a:solidFill>
                <a:latin typeface="Arial"/>
                <a:cs typeface="Arial"/>
              </a:rPr>
              <a:t> </a:t>
            </a:r>
            <a:r>
              <a:rPr lang="en-GB" sz="1800" b="1" spc="-20" dirty="0">
                <a:solidFill>
                  <a:srgbClr val="FFDE00"/>
                </a:solidFill>
                <a:latin typeface="Arial"/>
                <a:cs typeface="Arial"/>
              </a:rPr>
              <a:t>Wales</a:t>
            </a:r>
            <a:endParaRPr lang="en-GB" sz="1800" dirty="0">
              <a:latin typeface="Arial"/>
              <a:cs typeface="Arial"/>
            </a:endParaRPr>
          </a:p>
          <a:p>
            <a:pPr marR="110489" algn="ctr">
              <a:lnSpc>
                <a:spcPct val="100000"/>
              </a:lnSpc>
              <a:spcBef>
                <a:spcPts val="40"/>
              </a:spcBef>
            </a:pPr>
            <a:r>
              <a:rPr sz="1400" spc="-5" dirty="0">
                <a:solidFill>
                  <a:srgbClr val="FFFFFF"/>
                </a:solidFill>
                <a:latin typeface="Arial"/>
                <a:cs typeface="Arial"/>
              </a:rPr>
              <a:t>#changeyourstory</a:t>
            </a:r>
            <a:endParaRPr sz="1400" dirty="0">
              <a:latin typeface="Arial"/>
              <a:cs typeface="Arial"/>
            </a:endParaRPr>
          </a:p>
        </p:txBody>
      </p:sp>
      <p:sp>
        <p:nvSpPr>
          <p:cNvPr id="10" name="object 10"/>
          <p:cNvSpPr/>
          <p:nvPr/>
        </p:nvSpPr>
        <p:spPr>
          <a:xfrm>
            <a:off x="466120" y="3261759"/>
            <a:ext cx="402590" cy="402590"/>
          </a:xfrm>
          <a:custGeom>
            <a:avLst/>
            <a:gdLst/>
            <a:ahLst/>
            <a:cxnLst/>
            <a:rect l="l" t="t" r="r" b="b"/>
            <a:pathLst>
              <a:path w="402590" h="402590">
                <a:moveTo>
                  <a:pt x="0" y="402319"/>
                </a:moveTo>
                <a:lnTo>
                  <a:pt x="402336" y="402319"/>
                </a:lnTo>
                <a:lnTo>
                  <a:pt x="402336" y="0"/>
                </a:lnTo>
                <a:lnTo>
                  <a:pt x="0" y="0"/>
                </a:lnTo>
                <a:lnTo>
                  <a:pt x="0" y="402319"/>
                </a:lnTo>
                <a:close/>
              </a:path>
            </a:pathLst>
          </a:custGeom>
          <a:solidFill>
            <a:srgbClr val="00A3A6"/>
          </a:solidFill>
        </p:spPr>
        <p:txBody>
          <a:bodyPr wrap="square" lIns="0" tIns="0" rIns="0" bIns="0" rtlCol="0"/>
          <a:lstStyle/>
          <a:p>
            <a:endParaRPr/>
          </a:p>
        </p:txBody>
      </p:sp>
      <p:sp>
        <p:nvSpPr>
          <p:cNvPr id="11" name="object 11"/>
          <p:cNvSpPr/>
          <p:nvPr/>
        </p:nvSpPr>
        <p:spPr>
          <a:xfrm>
            <a:off x="555535" y="3353486"/>
            <a:ext cx="179241" cy="15102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937263" y="6164634"/>
            <a:ext cx="402590" cy="402590"/>
          </a:xfrm>
          <a:custGeom>
            <a:avLst/>
            <a:gdLst/>
            <a:ahLst/>
            <a:cxnLst/>
            <a:rect l="l" t="t" r="r" b="b"/>
            <a:pathLst>
              <a:path w="402590" h="402589">
                <a:moveTo>
                  <a:pt x="0" y="402336"/>
                </a:moveTo>
                <a:lnTo>
                  <a:pt x="402319" y="402336"/>
                </a:lnTo>
                <a:lnTo>
                  <a:pt x="402319" y="0"/>
                </a:lnTo>
                <a:lnTo>
                  <a:pt x="0" y="0"/>
                </a:lnTo>
                <a:lnTo>
                  <a:pt x="0" y="402336"/>
                </a:lnTo>
                <a:close/>
              </a:path>
            </a:pathLst>
          </a:custGeom>
          <a:solidFill>
            <a:srgbClr val="FFDE00"/>
          </a:solidFill>
        </p:spPr>
        <p:txBody>
          <a:bodyPr wrap="square" lIns="0" tIns="0" rIns="0" bIns="0" rtlCol="0"/>
          <a:lstStyle/>
          <a:p>
            <a:endParaRPr/>
          </a:p>
        </p:txBody>
      </p:sp>
      <p:sp>
        <p:nvSpPr>
          <p:cNvPr id="13" name="object 13"/>
          <p:cNvSpPr/>
          <p:nvPr/>
        </p:nvSpPr>
        <p:spPr>
          <a:xfrm>
            <a:off x="4029408" y="6226478"/>
            <a:ext cx="181049" cy="18105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0214562" y="5337007"/>
            <a:ext cx="402590" cy="402590"/>
          </a:xfrm>
          <a:custGeom>
            <a:avLst/>
            <a:gdLst/>
            <a:ahLst/>
            <a:cxnLst/>
            <a:rect l="l" t="t" r="r" b="b"/>
            <a:pathLst>
              <a:path w="402589" h="402589">
                <a:moveTo>
                  <a:pt x="0" y="402336"/>
                </a:moveTo>
                <a:lnTo>
                  <a:pt x="402336" y="402336"/>
                </a:lnTo>
                <a:lnTo>
                  <a:pt x="402336" y="0"/>
                </a:lnTo>
                <a:lnTo>
                  <a:pt x="0" y="0"/>
                </a:lnTo>
                <a:lnTo>
                  <a:pt x="0" y="402336"/>
                </a:lnTo>
                <a:close/>
              </a:path>
            </a:pathLst>
          </a:custGeom>
          <a:solidFill>
            <a:srgbClr val="E8308A"/>
          </a:solidFill>
        </p:spPr>
        <p:txBody>
          <a:bodyPr wrap="square" lIns="0" tIns="0" rIns="0" bIns="0" rtlCol="0"/>
          <a:lstStyle/>
          <a:p>
            <a:endParaRPr/>
          </a:p>
        </p:txBody>
      </p:sp>
      <p:sp>
        <p:nvSpPr>
          <p:cNvPr id="15" name="object 15"/>
          <p:cNvSpPr/>
          <p:nvPr/>
        </p:nvSpPr>
        <p:spPr>
          <a:xfrm>
            <a:off x="10300463" y="5438721"/>
            <a:ext cx="200215" cy="199161"/>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9067800" y="5934830"/>
            <a:ext cx="1432878" cy="540633"/>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0668000" y="5757306"/>
            <a:ext cx="1146771" cy="809918"/>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0820400" y="0"/>
            <a:ext cx="994371" cy="1153299"/>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724A8F"/>
          </a:solidFill>
        </p:spPr>
        <p:txBody>
          <a:bodyPr vert="horz" wrap="square" lIns="0" tIns="147955" rIns="0" bIns="0" rtlCol="0" anchor="ctr" anchorCtr="1">
            <a:spAutoFit/>
          </a:bodyPr>
          <a:lstStyle/>
          <a:p>
            <a:pPr marL="359410" algn="ctr">
              <a:lnSpc>
                <a:spcPct val="100000"/>
              </a:lnSpc>
              <a:spcBef>
                <a:spcPts val="1165"/>
              </a:spcBef>
            </a:pPr>
            <a:r>
              <a:rPr lang="cy-GB" sz="3200" b="1" spc="-15" dirty="0">
                <a:solidFill>
                  <a:srgbClr val="FFFFFF"/>
                </a:solidFill>
                <a:latin typeface="Arial" panose="020B0604020202020204" pitchFamily="34" charset="0"/>
                <a:cs typeface="Arial" panose="020B0604020202020204" pitchFamily="34" charset="0"/>
              </a:rPr>
              <a:t>Cymru’n Gweithio</a:t>
            </a:r>
            <a:endParaRPr lang="cy-GB" sz="3200" b="1" dirty="0">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461069" y="1585556"/>
            <a:ext cx="9328595" cy="4511491"/>
          </a:xfrm>
          <a:prstGeom prst="rect">
            <a:avLst/>
          </a:prstGeom>
        </p:spPr>
        <p:txBody>
          <a:bodyPr vert="horz" wrap="square" lIns="0" tIns="48260" rIns="0" bIns="0" rtlCol="0">
            <a:spAutoFit/>
          </a:bodyPr>
          <a:lstStyle/>
          <a:p>
            <a:pPr marL="2082800" marR="5080" indent="-279400" algn="just">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Ffordd Llywodraeth Cymru o ddarparu gwybodaeth, cyngor ac arweiniad diduedd, am ddim am gyflogadwyedd a gyrfaoedd</a:t>
            </a:r>
          </a:p>
          <a:p>
            <a:pPr marL="1803400" marR="5080" algn="just">
              <a:lnSpc>
                <a:spcPts val="1900"/>
              </a:lnSpc>
              <a:spcBef>
                <a:spcPts val="380"/>
              </a:spcBef>
              <a:tabLst>
                <a:tab pos="2089150" algn="l"/>
                <a:tab pos="2089785" algn="l"/>
              </a:tabLst>
            </a:pPr>
            <a:endParaRPr lang="cy-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Ei gwneud yn haws i unigolion gael y gefnogaeth gywir ar yr adeg gywir – lleihau cymhlethdod cael cefnogaeth</a:t>
            </a:r>
          </a:p>
          <a:p>
            <a:pPr marL="1803400" marR="5080" algn="just">
              <a:lnSpc>
                <a:spcPts val="1900"/>
              </a:lnSpc>
              <a:spcBef>
                <a:spcPts val="380"/>
              </a:spcBef>
              <a:tabLst>
                <a:tab pos="2089150" algn="l"/>
                <a:tab pos="2089785" algn="l"/>
              </a:tabLst>
            </a:pPr>
            <a:endParaRPr lang="cy-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Canolbwynt cenedlaethol annibynnol i gael cefnogaeth cyflogadwyedd, sy’n cefnogi ac yn ategu’r hyn sy’n cael ei wneud yn barod</a:t>
            </a:r>
          </a:p>
          <a:p>
            <a:pPr marL="1803400" marR="5080" algn="just">
              <a:lnSpc>
                <a:spcPts val="1900"/>
              </a:lnSpc>
              <a:spcBef>
                <a:spcPts val="380"/>
              </a:spcBef>
              <a:tabLst>
                <a:tab pos="2089150" algn="l"/>
                <a:tab pos="2089785" algn="l"/>
              </a:tabLst>
            </a:pPr>
            <a:endParaRPr lang="cy-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Cyngor sydd wedi’i deilwra ac sy’n ymateb i anghenion ac amgylchiadau unigolion</a:t>
            </a:r>
          </a:p>
          <a:p>
            <a:pPr marL="1803400" marR="5080" algn="just">
              <a:lnSpc>
                <a:spcPts val="1900"/>
              </a:lnSpc>
              <a:spcBef>
                <a:spcPts val="380"/>
              </a:spcBef>
              <a:tabLst>
                <a:tab pos="2089150" algn="l"/>
                <a:tab pos="2089785" algn="l"/>
              </a:tabLst>
            </a:pPr>
            <a:endParaRPr lang="cy-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Asesu anghenion unigol a rhwystrau i gael gwaith </a:t>
            </a:r>
          </a:p>
          <a:p>
            <a:pPr marL="1803400" marR="5080" algn="just">
              <a:lnSpc>
                <a:spcPts val="1900"/>
              </a:lnSpc>
              <a:spcBef>
                <a:spcPts val="380"/>
              </a:spcBef>
              <a:tabLst>
                <a:tab pos="2089150" algn="l"/>
                <a:tab pos="2089785" algn="l"/>
              </a:tabLst>
            </a:pPr>
            <a:endParaRPr lang="cy-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Cyfeirio ac atgyfeirio’n ddiduedd at yr HOLL ddarpariaeth addas</a:t>
            </a:r>
          </a:p>
          <a:p>
            <a:pPr marL="2082800" marR="5080" indent="-279400" algn="just">
              <a:lnSpc>
                <a:spcPts val="1900"/>
              </a:lnSpc>
              <a:spcBef>
                <a:spcPts val="380"/>
              </a:spcBef>
              <a:buFont typeface="Wingdings"/>
              <a:buChar char=""/>
              <a:tabLst>
                <a:tab pos="2089150" algn="l"/>
                <a:tab pos="2089785" algn="l"/>
              </a:tabLst>
            </a:pPr>
            <a:endParaRPr lang="cy-GB" dirty="0"/>
          </a:p>
        </p:txBody>
      </p:sp>
      <p:sp>
        <p:nvSpPr>
          <p:cNvPr id="4" name="object 4"/>
          <p:cNvSpPr/>
          <p:nvPr/>
        </p:nvSpPr>
        <p:spPr>
          <a:xfrm>
            <a:off x="0" y="0"/>
            <a:ext cx="359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00A3A6"/>
          </a:solidFill>
        </p:spPr>
        <p:txBody>
          <a:bodyPr wrap="square" lIns="0" tIns="0" rIns="0" bIns="0" rtlCol="0"/>
          <a:lstStyle/>
          <a:p>
            <a:endParaRPr/>
          </a:p>
        </p:txBody>
      </p:sp>
      <p:sp>
        <p:nvSpPr>
          <p:cNvPr id="6" name="object 6"/>
          <p:cNvSpPr/>
          <p:nvPr/>
        </p:nvSpPr>
        <p:spPr>
          <a:xfrm>
            <a:off x="11890717" y="100520"/>
            <a:ext cx="200215" cy="19916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5E357C"/>
          </a:solidFill>
        </p:spPr>
        <p:txBody>
          <a:bodyPr wrap="square" lIns="0" tIns="0" rIns="0" bIns="0" rtlCol="0"/>
          <a:lstStyle/>
          <a:p>
            <a:endParaRPr/>
          </a:p>
        </p:txBody>
      </p:sp>
      <p:sp>
        <p:nvSpPr>
          <p:cNvPr id="8" name="object 8"/>
          <p:cNvSpPr/>
          <p:nvPr/>
        </p:nvSpPr>
        <p:spPr>
          <a:xfrm>
            <a:off x="101579" y="112979"/>
            <a:ext cx="199170" cy="17510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02336" y="401266"/>
            <a:ext cx="554990" cy="554990"/>
          </a:xfrm>
          <a:custGeom>
            <a:avLst/>
            <a:gdLst/>
            <a:ahLst/>
            <a:cxnLst/>
            <a:rect l="l" t="t" r="r" b="b"/>
            <a:pathLst>
              <a:path w="554990" h="554990">
                <a:moveTo>
                  <a:pt x="0" y="554713"/>
                </a:moveTo>
                <a:lnTo>
                  <a:pt x="554736" y="554713"/>
                </a:lnTo>
                <a:lnTo>
                  <a:pt x="554736" y="0"/>
                </a:lnTo>
                <a:lnTo>
                  <a:pt x="0" y="0"/>
                </a:lnTo>
                <a:lnTo>
                  <a:pt x="0" y="554713"/>
                </a:lnTo>
                <a:close/>
              </a:path>
            </a:pathLst>
          </a:custGeom>
          <a:solidFill>
            <a:srgbClr val="00B6ED"/>
          </a:solidFill>
        </p:spPr>
        <p:txBody>
          <a:bodyPr wrap="square" lIns="0" tIns="0" rIns="0" bIns="0" rtlCol="0"/>
          <a:lstStyle/>
          <a:p>
            <a:endParaRPr/>
          </a:p>
        </p:txBody>
      </p:sp>
      <p:sp>
        <p:nvSpPr>
          <p:cNvPr id="10" name="object 10"/>
          <p:cNvSpPr/>
          <p:nvPr/>
        </p:nvSpPr>
        <p:spPr>
          <a:xfrm>
            <a:off x="556159" y="555091"/>
            <a:ext cx="247125" cy="24711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195942" y="6455663"/>
            <a:ext cx="402590" cy="402590"/>
          </a:xfrm>
          <a:custGeom>
            <a:avLst/>
            <a:gdLst/>
            <a:ahLst/>
            <a:cxnLst/>
            <a:rect l="l" t="t" r="r" b="b"/>
            <a:pathLst>
              <a:path w="402589" h="402590">
                <a:moveTo>
                  <a:pt x="0" y="402319"/>
                </a:moveTo>
                <a:lnTo>
                  <a:pt x="402319" y="402319"/>
                </a:lnTo>
                <a:lnTo>
                  <a:pt x="402319" y="0"/>
                </a:lnTo>
                <a:lnTo>
                  <a:pt x="0" y="0"/>
                </a:lnTo>
                <a:lnTo>
                  <a:pt x="0" y="402319"/>
                </a:lnTo>
                <a:close/>
              </a:path>
            </a:pathLst>
          </a:custGeom>
          <a:solidFill>
            <a:srgbClr val="FFDE00"/>
          </a:solidFill>
        </p:spPr>
        <p:txBody>
          <a:bodyPr wrap="square" lIns="0" tIns="0" rIns="0" bIns="0" rtlCol="0"/>
          <a:lstStyle/>
          <a:p>
            <a:endParaRPr/>
          </a:p>
        </p:txBody>
      </p:sp>
      <p:sp>
        <p:nvSpPr>
          <p:cNvPr id="12" name="object 12"/>
          <p:cNvSpPr/>
          <p:nvPr/>
        </p:nvSpPr>
        <p:spPr>
          <a:xfrm>
            <a:off x="3297516" y="6557258"/>
            <a:ext cx="199161" cy="199161"/>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1789664" y="6455663"/>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F8AA00"/>
          </a:solidFill>
        </p:spPr>
        <p:txBody>
          <a:bodyPr wrap="square" lIns="0" tIns="0" rIns="0" bIns="0" rtlCol="0"/>
          <a:lstStyle/>
          <a:p>
            <a:endParaRPr/>
          </a:p>
        </p:txBody>
      </p:sp>
      <p:sp>
        <p:nvSpPr>
          <p:cNvPr id="14" name="object 14"/>
          <p:cNvSpPr/>
          <p:nvPr/>
        </p:nvSpPr>
        <p:spPr>
          <a:xfrm>
            <a:off x="11903697" y="6557261"/>
            <a:ext cx="174269" cy="199162"/>
          </a:xfrm>
          <a:prstGeom prst="rect">
            <a:avLst/>
          </a:prstGeom>
          <a:blipFill>
            <a:blip r:embed="rId8" cstate="print"/>
            <a:stretch>
              <a:fillRect/>
            </a:stretch>
          </a:blipFill>
        </p:spPr>
        <p:txBody>
          <a:bodyPr wrap="square" lIns="0" tIns="0" rIns="0" bIns="0" rtlCol="0"/>
          <a:lstStyle/>
          <a:p>
            <a:endParaRPr/>
          </a:p>
        </p:txBody>
      </p:sp>
      <p:sp>
        <p:nvSpPr>
          <p:cNvPr id="15" name="object 15"/>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cy-GB" spc="-25" dirty="0"/>
              <a:t>Cymru’n Gweithio</a:t>
            </a:r>
            <a:r>
              <a:rPr lang="cy-GB" spc="-35" dirty="0"/>
              <a:t> •</a:t>
            </a:r>
            <a:r>
              <a:rPr lang="cy-GB" spc="-260" dirty="0"/>
              <a:t> </a:t>
            </a:r>
            <a:r>
              <a:rPr lang="cy-GB" spc="-45" dirty="0"/>
              <a:t>#newiddystori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F04B9C"/>
          </a:solidFill>
        </p:spPr>
        <p:txBody>
          <a:bodyPr vert="horz" wrap="square" lIns="0" tIns="147955" rIns="0" bIns="0" rtlCol="0">
            <a:spAutoFit/>
          </a:bodyPr>
          <a:lstStyle/>
          <a:p>
            <a:pPr marL="359410" algn="ctr">
              <a:lnSpc>
                <a:spcPct val="100000"/>
              </a:lnSpc>
              <a:spcBef>
                <a:spcPts val="1165"/>
              </a:spcBef>
            </a:pPr>
            <a:r>
              <a:rPr lang="cy-GB" sz="3200" b="1" spc="-5" dirty="0">
                <a:solidFill>
                  <a:schemeClr val="bg1"/>
                </a:solidFill>
                <a:latin typeface="Arial" panose="020B0604020202020204" pitchFamily="34" charset="0"/>
                <a:cs typeface="Arial" panose="020B0604020202020204" pitchFamily="34" charset="0"/>
              </a:rPr>
              <a:t>Cwsmeriaid</a:t>
            </a:r>
          </a:p>
        </p:txBody>
      </p:sp>
      <p:sp>
        <p:nvSpPr>
          <p:cNvPr id="3" name="object 3"/>
          <p:cNvSpPr txBox="1">
            <a:spLocks noGrp="1"/>
          </p:cNvSpPr>
          <p:nvPr>
            <p:ph type="body" idx="1"/>
          </p:nvPr>
        </p:nvSpPr>
        <p:spPr>
          <a:xfrm>
            <a:off x="2461069" y="1585556"/>
            <a:ext cx="9045131" cy="4113947"/>
          </a:xfrm>
          <a:prstGeom prst="rect">
            <a:avLst/>
          </a:prstGeom>
        </p:spPr>
        <p:txBody>
          <a:bodyPr vert="horz" wrap="square" lIns="0" tIns="48260" rIns="0" bIns="0" rtlCol="0">
            <a:spAutoFit/>
          </a:bodyPr>
          <a:lstStyle/>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Mae pob cwsmer 16+ sydd wedi gadael addysg orfodol yn gallu cael cefnogaeth, beth bynnag yw eu statws gwaith neu eu amgylchiadau personol, er enghraifft:</a:t>
            </a:r>
          </a:p>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Cwsmeriaid di-waith sydd angen cefnogaeth i gael neu chwilio am waith</a:t>
            </a:r>
          </a:p>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Cwsmeriaid sydd wedi’u diswyddo’n ddiweddar neu wedi cael gwybod y byddant yn cael eu diswyddo</a:t>
            </a:r>
          </a:p>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Cwsmeriaid sy’n ddi-waith ar hyn o bryd sy’n dymuno datblygu eu sgiliau trwy gyfrif dysgu personol</a:t>
            </a:r>
          </a:p>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Cwsmeriaid sy’n meddwl newid cyfeiriad eu gyrfa</a:t>
            </a:r>
          </a:p>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Gweithwyr ar </a:t>
            </a:r>
            <a:r>
              <a:rPr lang="cy-GB" sz="1800" dirty="0" err="1">
                <a:latin typeface="Arial" panose="020B0604020202020204" pitchFamily="34" charset="0"/>
                <a:cs typeface="Arial" panose="020B0604020202020204" pitchFamily="34" charset="0"/>
              </a:rPr>
              <a:t>ffyrlo</a:t>
            </a:r>
            <a:endParaRPr lang="cy-GB" sz="1800" dirty="0">
              <a:latin typeface="Arial" panose="020B0604020202020204" pitchFamily="34" charset="0"/>
              <a:cs typeface="Arial" panose="020B0604020202020204" pitchFamily="34" charset="0"/>
            </a:endParaRPr>
          </a:p>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Cwsmeriaid sydd angen cefnogaeth gyda’u sgiliau cyflogadwyedd i baratoi CV, paratoi at gyfweliadau, chwilio am swyddi a mwy</a:t>
            </a:r>
          </a:p>
          <a:p>
            <a:pPr marL="2082800" marR="5080" indent="-279400">
              <a:lnSpc>
                <a:spcPts val="1900"/>
              </a:lnSpc>
              <a:spcBef>
                <a:spcPts val="380"/>
              </a:spcBef>
              <a:buFont typeface="Wingdings"/>
              <a:buChar char=""/>
              <a:tabLst>
                <a:tab pos="2089150" algn="l"/>
                <a:tab pos="2089785" algn="l"/>
              </a:tabLst>
            </a:pPr>
            <a:r>
              <a:rPr lang="cy-GB" sz="1800" dirty="0">
                <a:latin typeface="Arial" panose="020B0604020202020204" pitchFamily="34" charset="0"/>
                <a:cs typeface="Arial" panose="020B0604020202020204" pitchFamily="34" charset="0"/>
              </a:rPr>
              <a:t>Cwsmeriaid yn y carchar neu ddalfa pobl ifanc a’r gwasanaeth prawf</a:t>
            </a:r>
          </a:p>
          <a:p>
            <a:pPr marL="2082800" marR="5080" indent="-279400">
              <a:lnSpc>
                <a:spcPts val="1900"/>
              </a:lnSpc>
              <a:spcBef>
                <a:spcPts val="380"/>
              </a:spcBef>
              <a:buFont typeface="Wingdings"/>
              <a:buChar char=""/>
              <a:tabLst>
                <a:tab pos="2089150" algn="l"/>
                <a:tab pos="2089785" algn="l"/>
              </a:tabLst>
            </a:pPr>
            <a:endParaRPr lang="cy-GB" dirty="0"/>
          </a:p>
        </p:txBody>
      </p:sp>
      <p:sp>
        <p:nvSpPr>
          <p:cNvPr id="4" name="object 4"/>
          <p:cNvSpPr/>
          <p:nvPr/>
        </p:nvSpPr>
        <p:spPr>
          <a:xfrm>
            <a:off x="0" y="0"/>
            <a:ext cx="359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FFDE00"/>
          </a:solidFill>
        </p:spPr>
        <p:txBody>
          <a:bodyPr wrap="square" lIns="0" tIns="0" rIns="0" bIns="0" rtlCol="0"/>
          <a:lstStyle/>
          <a:p>
            <a:endParaRPr/>
          </a:p>
        </p:txBody>
      </p:sp>
      <p:sp>
        <p:nvSpPr>
          <p:cNvPr id="6" name="object 6"/>
          <p:cNvSpPr/>
          <p:nvPr/>
        </p:nvSpPr>
        <p:spPr>
          <a:xfrm>
            <a:off x="11900293" y="109588"/>
            <a:ext cx="181051" cy="1810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83D0F5"/>
          </a:solidFill>
        </p:spPr>
        <p:txBody>
          <a:bodyPr wrap="square" lIns="0" tIns="0" rIns="0" bIns="0" rtlCol="0"/>
          <a:lstStyle/>
          <a:p>
            <a:endParaRPr/>
          </a:p>
        </p:txBody>
      </p:sp>
      <p:sp>
        <p:nvSpPr>
          <p:cNvPr id="8" name="object 8"/>
          <p:cNvSpPr/>
          <p:nvPr/>
        </p:nvSpPr>
        <p:spPr>
          <a:xfrm>
            <a:off x="101058" y="100520"/>
            <a:ext cx="200218" cy="19916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02336" y="402475"/>
            <a:ext cx="554990" cy="554990"/>
          </a:xfrm>
          <a:custGeom>
            <a:avLst/>
            <a:gdLst/>
            <a:ahLst/>
            <a:cxnLst/>
            <a:rect l="l" t="t" r="r" b="b"/>
            <a:pathLst>
              <a:path w="554990" h="554990">
                <a:moveTo>
                  <a:pt x="0" y="554736"/>
                </a:moveTo>
                <a:lnTo>
                  <a:pt x="554713" y="554736"/>
                </a:lnTo>
                <a:lnTo>
                  <a:pt x="554713" y="0"/>
                </a:lnTo>
                <a:lnTo>
                  <a:pt x="0" y="0"/>
                </a:lnTo>
                <a:lnTo>
                  <a:pt x="0" y="554736"/>
                </a:lnTo>
                <a:close/>
              </a:path>
            </a:pathLst>
          </a:custGeom>
          <a:solidFill>
            <a:srgbClr val="FFDE00"/>
          </a:solidFill>
        </p:spPr>
        <p:txBody>
          <a:bodyPr wrap="square" lIns="0" tIns="0" rIns="0" bIns="0" rtlCol="0"/>
          <a:lstStyle/>
          <a:p>
            <a:endParaRPr/>
          </a:p>
        </p:txBody>
      </p:sp>
      <p:sp>
        <p:nvSpPr>
          <p:cNvPr id="10" name="object 10"/>
          <p:cNvSpPr/>
          <p:nvPr/>
        </p:nvSpPr>
        <p:spPr>
          <a:xfrm>
            <a:off x="542403" y="551103"/>
            <a:ext cx="274955" cy="257810"/>
          </a:xfrm>
          <a:custGeom>
            <a:avLst/>
            <a:gdLst/>
            <a:ahLst/>
            <a:cxnLst/>
            <a:rect l="l" t="t" r="r" b="b"/>
            <a:pathLst>
              <a:path w="274955" h="257809">
                <a:moveTo>
                  <a:pt x="223109" y="0"/>
                </a:moveTo>
                <a:lnTo>
                  <a:pt x="51492" y="0"/>
                </a:lnTo>
                <a:lnTo>
                  <a:pt x="41483" y="2034"/>
                </a:lnTo>
                <a:lnTo>
                  <a:pt x="33297" y="7572"/>
                </a:lnTo>
                <a:lnTo>
                  <a:pt x="27772" y="15762"/>
                </a:lnTo>
                <a:lnTo>
                  <a:pt x="25745" y="25755"/>
                </a:lnTo>
                <a:lnTo>
                  <a:pt x="25745" y="137325"/>
                </a:lnTo>
                <a:lnTo>
                  <a:pt x="27774" y="147321"/>
                </a:lnTo>
                <a:lnTo>
                  <a:pt x="33300" y="155506"/>
                </a:lnTo>
                <a:lnTo>
                  <a:pt x="41486" y="161036"/>
                </a:lnTo>
                <a:lnTo>
                  <a:pt x="51492" y="163067"/>
                </a:lnTo>
                <a:lnTo>
                  <a:pt x="223109" y="163067"/>
                </a:lnTo>
                <a:lnTo>
                  <a:pt x="233096" y="161036"/>
                </a:lnTo>
                <a:lnTo>
                  <a:pt x="241283" y="155506"/>
                </a:lnTo>
                <a:lnTo>
                  <a:pt x="246820" y="147321"/>
                </a:lnTo>
                <a:lnTo>
                  <a:pt x="248855" y="137325"/>
                </a:lnTo>
                <a:lnTo>
                  <a:pt x="51492" y="137325"/>
                </a:lnTo>
                <a:lnTo>
                  <a:pt x="51492" y="25755"/>
                </a:lnTo>
                <a:lnTo>
                  <a:pt x="248855" y="25755"/>
                </a:lnTo>
                <a:lnTo>
                  <a:pt x="246820" y="15757"/>
                </a:lnTo>
                <a:lnTo>
                  <a:pt x="241285" y="7567"/>
                </a:lnTo>
                <a:lnTo>
                  <a:pt x="233097" y="2032"/>
                </a:lnTo>
                <a:lnTo>
                  <a:pt x="223109" y="0"/>
                </a:lnTo>
                <a:close/>
              </a:path>
              <a:path w="274955" h="257809">
                <a:moveTo>
                  <a:pt x="248855" y="25755"/>
                </a:moveTo>
                <a:lnTo>
                  <a:pt x="223109" y="25755"/>
                </a:lnTo>
                <a:lnTo>
                  <a:pt x="223109" y="137325"/>
                </a:lnTo>
                <a:lnTo>
                  <a:pt x="248855" y="137325"/>
                </a:lnTo>
                <a:lnTo>
                  <a:pt x="248855" y="25755"/>
                </a:lnTo>
                <a:close/>
              </a:path>
              <a:path w="274955" h="257809">
                <a:moveTo>
                  <a:pt x="227912" y="180212"/>
                </a:moveTo>
                <a:lnTo>
                  <a:pt x="46939" y="180212"/>
                </a:lnTo>
                <a:lnTo>
                  <a:pt x="42569" y="182029"/>
                </a:lnTo>
                <a:lnTo>
                  <a:pt x="5028" y="219570"/>
                </a:lnTo>
                <a:lnTo>
                  <a:pt x="1957" y="222580"/>
                </a:lnTo>
                <a:lnTo>
                  <a:pt x="0" y="226923"/>
                </a:lnTo>
                <a:lnTo>
                  <a:pt x="0" y="249783"/>
                </a:lnTo>
                <a:lnTo>
                  <a:pt x="7670" y="257454"/>
                </a:lnTo>
                <a:lnTo>
                  <a:pt x="266908" y="257454"/>
                </a:lnTo>
                <a:lnTo>
                  <a:pt x="274579" y="249783"/>
                </a:lnTo>
                <a:lnTo>
                  <a:pt x="274579" y="240284"/>
                </a:lnTo>
                <a:lnTo>
                  <a:pt x="106831" y="240284"/>
                </a:lnTo>
                <a:lnTo>
                  <a:pt x="102961" y="236435"/>
                </a:lnTo>
                <a:lnTo>
                  <a:pt x="103050" y="226923"/>
                </a:lnTo>
                <a:lnTo>
                  <a:pt x="106853" y="223126"/>
                </a:lnTo>
                <a:lnTo>
                  <a:pt x="272990" y="223126"/>
                </a:lnTo>
                <a:lnTo>
                  <a:pt x="272917" y="222935"/>
                </a:lnTo>
                <a:lnTo>
                  <a:pt x="269457" y="219455"/>
                </a:lnTo>
                <a:lnTo>
                  <a:pt x="235356" y="185381"/>
                </a:lnTo>
                <a:lnTo>
                  <a:pt x="232238" y="182194"/>
                </a:lnTo>
                <a:lnTo>
                  <a:pt x="227912" y="180212"/>
                </a:lnTo>
                <a:close/>
              </a:path>
              <a:path w="274955" h="257809">
                <a:moveTo>
                  <a:pt x="272990" y="223126"/>
                </a:moveTo>
                <a:lnTo>
                  <a:pt x="167770" y="223126"/>
                </a:lnTo>
                <a:lnTo>
                  <a:pt x="171554" y="226923"/>
                </a:lnTo>
                <a:lnTo>
                  <a:pt x="171604" y="236435"/>
                </a:lnTo>
                <a:lnTo>
                  <a:pt x="167747" y="240284"/>
                </a:lnTo>
                <a:lnTo>
                  <a:pt x="274579" y="240284"/>
                </a:lnTo>
                <a:lnTo>
                  <a:pt x="274453" y="226987"/>
                </a:lnTo>
                <a:lnTo>
                  <a:pt x="272990" y="223126"/>
                </a:lnTo>
                <a:close/>
              </a:path>
            </a:pathLst>
          </a:custGeom>
          <a:solidFill>
            <a:srgbClr val="5E357C"/>
          </a:solidFill>
        </p:spPr>
        <p:txBody>
          <a:bodyPr wrap="square" lIns="0" tIns="0" rIns="0" bIns="0" rtlCol="0"/>
          <a:lstStyle/>
          <a:p>
            <a:endParaRPr/>
          </a:p>
        </p:txBody>
      </p:sp>
      <p:sp>
        <p:nvSpPr>
          <p:cNvPr id="11" name="object 11"/>
          <p:cNvSpPr/>
          <p:nvPr/>
        </p:nvSpPr>
        <p:spPr>
          <a:xfrm>
            <a:off x="3197669" y="6455663"/>
            <a:ext cx="402590" cy="402590"/>
          </a:xfrm>
          <a:custGeom>
            <a:avLst/>
            <a:gdLst/>
            <a:ahLst/>
            <a:cxnLst/>
            <a:rect l="l" t="t" r="r" b="b"/>
            <a:pathLst>
              <a:path w="402589" h="402590">
                <a:moveTo>
                  <a:pt x="0" y="402319"/>
                </a:moveTo>
                <a:lnTo>
                  <a:pt x="402335" y="402319"/>
                </a:lnTo>
                <a:lnTo>
                  <a:pt x="402335" y="0"/>
                </a:lnTo>
                <a:lnTo>
                  <a:pt x="0" y="0"/>
                </a:lnTo>
                <a:lnTo>
                  <a:pt x="0" y="402319"/>
                </a:lnTo>
                <a:close/>
              </a:path>
            </a:pathLst>
          </a:custGeom>
          <a:solidFill>
            <a:srgbClr val="0063AF"/>
          </a:solidFill>
        </p:spPr>
        <p:txBody>
          <a:bodyPr wrap="square" lIns="0" tIns="0" rIns="0" bIns="0" rtlCol="0"/>
          <a:lstStyle/>
          <a:p>
            <a:endParaRPr/>
          </a:p>
        </p:txBody>
      </p:sp>
      <p:sp>
        <p:nvSpPr>
          <p:cNvPr id="12" name="object 12"/>
          <p:cNvSpPr/>
          <p:nvPr/>
        </p:nvSpPr>
        <p:spPr>
          <a:xfrm>
            <a:off x="3311690" y="6557261"/>
            <a:ext cx="174269" cy="19916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642933" y="5900928"/>
            <a:ext cx="554990" cy="554990"/>
          </a:xfrm>
          <a:custGeom>
            <a:avLst/>
            <a:gdLst/>
            <a:ahLst/>
            <a:cxnLst/>
            <a:rect l="l" t="t" r="r" b="b"/>
            <a:pathLst>
              <a:path w="554989" h="554989">
                <a:moveTo>
                  <a:pt x="0" y="554736"/>
                </a:moveTo>
                <a:lnTo>
                  <a:pt x="554736" y="554736"/>
                </a:lnTo>
                <a:lnTo>
                  <a:pt x="554736" y="0"/>
                </a:lnTo>
                <a:lnTo>
                  <a:pt x="0" y="0"/>
                </a:lnTo>
                <a:lnTo>
                  <a:pt x="0" y="554736"/>
                </a:lnTo>
                <a:close/>
              </a:path>
            </a:pathLst>
          </a:custGeom>
          <a:solidFill>
            <a:srgbClr val="E8308A"/>
          </a:solidFill>
        </p:spPr>
        <p:txBody>
          <a:bodyPr wrap="square" lIns="0" tIns="0" rIns="0" bIns="0" rtlCol="0"/>
          <a:lstStyle/>
          <a:p>
            <a:endParaRPr/>
          </a:p>
        </p:txBody>
      </p:sp>
      <p:sp>
        <p:nvSpPr>
          <p:cNvPr id="14" name="object 14"/>
          <p:cNvSpPr/>
          <p:nvPr/>
        </p:nvSpPr>
        <p:spPr>
          <a:xfrm>
            <a:off x="2783014" y="6058179"/>
            <a:ext cx="274955" cy="241935"/>
          </a:xfrm>
          <a:custGeom>
            <a:avLst/>
            <a:gdLst/>
            <a:ahLst/>
            <a:cxnLst/>
            <a:rect l="l" t="t" r="r" b="b"/>
            <a:pathLst>
              <a:path w="274955" h="241935">
                <a:moveTo>
                  <a:pt x="176187" y="188781"/>
                </a:moveTo>
                <a:lnTo>
                  <a:pt x="98361" y="188781"/>
                </a:lnTo>
                <a:lnTo>
                  <a:pt x="130048" y="236312"/>
                </a:lnTo>
                <a:lnTo>
                  <a:pt x="130657" y="237291"/>
                </a:lnTo>
                <a:lnTo>
                  <a:pt x="131508" y="238156"/>
                </a:lnTo>
                <a:lnTo>
                  <a:pt x="136448" y="241434"/>
                </a:lnTo>
                <a:lnTo>
                  <a:pt x="141770" y="240388"/>
                </a:lnTo>
                <a:lnTo>
                  <a:pt x="176187" y="188781"/>
                </a:lnTo>
                <a:close/>
              </a:path>
              <a:path w="274955" h="241935">
                <a:moveTo>
                  <a:pt x="248831" y="0"/>
                </a:moveTo>
                <a:lnTo>
                  <a:pt x="25717" y="0"/>
                </a:lnTo>
                <a:lnTo>
                  <a:pt x="15725" y="2034"/>
                </a:lnTo>
                <a:lnTo>
                  <a:pt x="7548" y="7571"/>
                </a:lnTo>
                <a:lnTo>
                  <a:pt x="2027" y="15758"/>
                </a:lnTo>
                <a:lnTo>
                  <a:pt x="0" y="25745"/>
                </a:lnTo>
                <a:lnTo>
                  <a:pt x="0" y="163034"/>
                </a:lnTo>
                <a:lnTo>
                  <a:pt x="2027" y="173031"/>
                </a:lnTo>
                <a:lnTo>
                  <a:pt x="7548" y="181218"/>
                </a:lnTo>
                <a:lnTo>
                  <a:pt x="15725" y="186749"/>
                </a:lnTo>
                <a:lnTo>
                  <a:pt x="25717" y="188781"/>
                </a:lnTo>
                <a:lnTo>
                  <a:pt x="248831" y="188781"/>
                </a:lnTo>
                <a:lnTo>
                  <a:pt x="258827" y="186749"/>
                </a:lnTo>
                <a:lnTo>
                  <a:pt x="267012" y="181218"/>
                </a:lnTo>
                <a:lnTo>
                  <a:pt x="272542" y="173031"/>
                </a:lnTo>
                <a:lnTo>
                  <a:pt x="274574" y="163034"/>
                </a:lnTo>
                <a:lnTo>
                  <a:pt x="274574" y="145870"/>
                </a:lnTo>
                <a:lnTo>
                  <a:pt x="38176" y="145870"/>
                </a:lnTo>
                <a:lnTo>
                  <a:pt x="34302" y="142024"/>
                </a:lnTo>
                <a:lnTo>
                  <a:pt x="34325" y="132576"/>
                </a:lnTo>
                <a:lnTo>
                  <a:pt x="38176" y="128729"/>
                </a:lnTo>
                <a:lnTo>
                  <a:pt x="274574" y="128729"/>
                </a:lnTo>
                <a:lnTo>
                  <a:pt x="274574" y="102938"/>
                </a:lnTo>
                <a:lnTo>
                  <a:pt x="38176" y="102938"/>
                </a:lnTo>
                <a:lnTo>
                  <a:pt x="34302" y="99114"/>
                </a:lnTo>
                <a:lnTo>
                  <a:pt x="34302" y="89667"/>
                </a:lnTo>
                <a:lnTo>
                  <a:pt x="38176" y="85820"/>
                </a:lnTo>
                <a:lnTo>
                  <a:pt x="274574" y="85820"/>
                </a:lnTo>
                <a:lnTo>
                  <a:pt x="274574" y="60073"/>
                </a:lnTo>
                <a:lnTo>
                  <a:pt x="38176" y="60073"/>
                </a:lnTo>
                <a:lnTo>
                  <a:pt x="34302" y="56203"/>
                </a:lnTo>
                <a:lnTo>
                  <a:pt x="34325" y="46779"/>
                </a:lnTo>
                <a:lnTo>
                  <a:pt x="38176" y="42909"/>
                </a:lnTo>
                <a:lnTo>
                  <a:pt x="274574" y="42909"/>
                </a:lnTo>
                <a:lnTo>
                  <a:pt x="274574" y="25745"/>
                </a:lnTo>
                <a:lnTo>
                  <a:pt x="272542" y="15758"/>
                </a:lnTo>
                <a:lnTo>
                  <a:pt x="267012" y="7571"/>
                </a:lnTo>
                <a:lnTo>
                  <a:pt x="258827" y="2034"/>
                </a:lnTo>
                <a:lnTo>
                  <a:pt x="248831" y="0"/>
                </a:lnTo>
                <a:close/>
              </a:path>
              <a:path w="274955" h="241935">
                <a:moveTo>
                  <a:pt x="274574" y="128729"/>
                </a:moveTo>
                <a:lnTo>
                  <a:pt x="236372" y="128729"/>
                </a:lnTo>
                <a:lnTo>
                  <a:pt x="240245" y="132576"/>
                </a:lnTo>
                <a:lnTo>
                  <a:pt x="240222" y="142024"/>
                </a:lnTo>
                <a:lnTo>
                  <a:pt x="236359" y="145870"/>
                </a:lnTo>
                <a:lnTo>
                  <a:pt x="274574" y="145870"/>
                </a:lnTo>
                <a:lnTo>
                  <a:pt x="274574" y="128729"/>
                </a:lnTo>
                <a:close/>
              </a:path>
              <a:path w="274955" h="241935">
                <a:moveTo>
                  <a:pt x="274574" y="85820"/>
                </a:moveTo>
                <a:lnTo>
                  <a:pt x="236372" y="85820"/>
                </a:lnTo>
                <a:lnTo>
                  <a:pt x="240245" y="89667"/>
                </a:lnTo>
                <a:lnTo>
                  <a:pt x="240222" y="99114"/>
                </a:lnTo>
                <a:lnTo>
                  <a:pt x="236359" y="102938"/>
                </a:lnTo>
                <a:lnTo>
                  <a:pt x="274574" y="102938"/>
                </a:lnTo>
                <a:lnTo>
                  <a:pt x="274574" y="85820"/>
                </a:lnTo>
                <a:close/>
              </a:path>
              <a:path w="274955" h="241935">
                <a:moveTo>
                  <a:pt x="274574" y="42909"/>
                </a:moveTo>
                <a:lnTo>
                  <a:pt x="236372" y="42909"/>
                </a:lnTo>
                <a:lnTo>
                  <a:pt x="240245" y="46779"/>
                </a:lnTo>
                <a:lnTo>
                  <a:pt x="240223" y="56203"/>
                </a:lnTo>
                <a:lnTo>
                  <a:pt x="236359" y="60073"/>
                </a:lnTo>
                <a:lnTo>
                  <a:pt x="274574" y="60073"/>
                </a:lnTo>
                <a:lnTo>
                  <a:pt x="274574" y="42909"/>
                </a:lnTo>
                <a:close/>
              </a:path>
            </a:pathLst>
          </a:custGeom>
          <a:solidFill>
            <a:srgbClr val="FFDE00"/>
          </a:solidFill>
        </p:spPr>
        <p:txBody>
          <a:bodyPr wrap="square" lIns="0" tIns="0" rIns="0" bIns="0" rtlCol="0"/>
          <a:lstStyle/>
          <a:p>
            <a:endParaRPr/>
          </a:p>
        </p:txBody>
      </p:sp>
      <p:sp>
        <p:nvSpPr>
          <p:cNvPr id="15" name="object 15"/>
          <p:cNvSpPr/>
          <p:nvPr/>
        </p:nvSpPr>
        <p:spPr>
          <a:xfrm>
            <a:off x="11789664" y="6473825"/>
            <a:ext cx="401320" cy="384175"/>
          </a:xfrm>
          <a:custGeom>
            <a:avLst/>
            <a:gdLst/>
            <a:ahLst/>
            <a:cxnLst/>
            <a:rect l="l" t="t" r="r" b="b"/>
            <a:pathLst>
              <a:path w="401320" h="384175">
                <a:moveTo>
                  <a:pt x="400950" y="16"/>
                </a:moveTo>
                <a:lnTo>
                  <a:pt x="0" y="16"/>
                </a:lnTo>
                <a:lnTo>
                  <a:pt x="0" y="384174"/>
                </a:lnTo>
                <a:lnTo>
                  <a:pt x="400950" y="384174"/>
                </a:lnTo>
                <a:lnTo>
                  <a:pt x="400950" y="16"/>
                </a:lnTo>
                <a:close/>
              </a:path>
            </a:pathLst>
          </a:custGeom>
          <a:solidFill>
            <a:srgbClr val="00A3A6"/>
          </a:solidFill>
        </p:spPr>
        <p:txBody>
          <a:bodyPr wrap="square" lIns="0" tIns="0" rIns="0" bIns="0" rtlCol="0"/>
          <a:lstStyle/>
          <a:p>
            <a:endParaRPr/>
          </a:p>
        </p:txBody>
      </p:sp>
      <p:sp>
        <p:nvSpPr>
          <p:cNvPr id="16" name="object 16"/>
          <p:cNvSpPr/>
          <p:nvPr/>
        </p:nvSpPr>
        <p:spPr>
          <a:xfrm>
            <a:off x="11901220" y="6604552"/>
            <a:ext cx="179235" cy="151018"/>
          </a:xfrm>
          <a:prstGeom prst="rect">
            <a:avLst/>
          </a:prstGeom>
          <a:blipFill>
            <a:blip r:embed="rId7"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cy-GB" spc="-25" dirty="0"/>
              <a:t>Cymru’n Gweithio</a:t>
            </a:r>
            <a:r>
              <a:rPr lang="cy-GB" spc="-35" dirty="0"/>
              <a:t> •</a:t>
            </a:r>
            <a:r>
              <a:rPr lang="cy-GB" spc="-260" dirty="0"/>
              <a:t> </a:t>
            </a:r>
            <a:r>
              <a:rPr lang="cy-GB" spc="-45" dirty="0"/>
              <a:t>#newiddystori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1272</Words>
  <Application>Microsoft Office PowerPoint</Application>
  <PresentationFormat>Widescreen</PresentationFormat>
  <Paragraphs>126</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Azo Sans Medium</vt:lpstr>
      <vt:lpstr>Calibri</vt:lpstr>
      <vt:lpstr>Calibri Light</vt:lpstr>
      <vt:lpstr>Trebuchet MS</vt:lpstr>
      <vt:lpstr>Wingdings</vt:lpstr>
      <vt:lpstr>Office Theme</vt:lpstr>
      <vt:lpstr>Gyrfa Cymru</vt:lpstr>
      <vt:lpstr>Cefnogi Pobl Ifanc</vt:lpstr>
      <vt:lpstr>PowerPoint Presentation</vt:lpstr>
      <vt:lpstr>PowerPoint Presentation</vt:lpstr>
      <vt:lpstr>PowerPoint Presentation</vt:lpstr>
      <vt:lpstr>Cefnogi Oedolion</vt:lpstr>
      <vt:lpstr>PowerPoint Presentation</vt:lpstr>
      <vt:lpstr>Cymru’n Gweithio</vt:lpstr>
      <vt:lpstr>Cwsmeriaid</vt:lpstr>
      <vt:lpstr>Cefnogaeth – Cwsmeriaid / Cyflogwyr</vt:lpstr>
      <vt:lpstr>Cefnogaeth – Cwsmeriaid / Cyflogwyr</vt:lpstr>
      <vt:lpstr>Cefnogaeth – parhad</vt:lpstr>
      <vt:lpstr>Ymgysylltu â Chyflogwyr</vt:lpstr>
      <vt:lpstr>Ymgyrch Cyflogwyr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Iestyn Day</dc:creator>
  <cp:lastModifiedBy>Holly Roberts</cp:lastModifiedBy>
  <cp:revision>41</cp:revision>
  <dcterms:created xsi:type="dcterms:W3CDTF">2020-04-22T11:22:18Z</dcterms:created>
  <dcterms:modified xsi:type="dcterms:W3CDTF">2020-12-11T16:28:06Z</dcterms:modified>
</cp:coreProperties>
</file>