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304" r:id="rId5"/>
    <p:sldId id="317" r:id="rId6"/>
    <p:sldId id="316" r:id="rId7"/>
    <p:sldId id="342" r:id="rId8"/>
    <p:sldId id="318" r:id="rId9"/>
    <p:sldId id="350" r:id="rId10"/>
    <p:sldId id="343" r:id="rId11"/>
    <p:sldId id="370" r:id="rId12"/>
    <p:sldId id="345" r:id="rId13"/>
    <p:sldId id="311" r:id="rId14"/>
    <p:sldId id="326" r:id="rId15"/>
    <p:sldId id="312" r:id="rId16"/>
    <p:sldId id="308" r:id="rId17"/>
    <p:sldId id="358" r:id="rId18"/>
    <p:sldId id="305" r:id="rId19"/>
    <p:sldId id="359" r:id="rId20"/>
    <p:sldId id="360" r:id="rId21"/>
    <p:sldId id="361" r:id="rId22"/>
    <p:sldId id="351" r:id="rId23"/>
    <p:sldId id="365" r:id="rId24"/>
    <p:sldId id="364" r:id="rId25"/>
    <p:sldId id="352" r:id="rId26"/>
    <p:sldId id="367" r:id="rId27"/>
    <p:sldId id="366" r:id="rId28"/>
    <p:sldId id="346" r:id="rId29"/>
    <p:sldId id="333" r:id="rId30"/>
    <p:sldId id="335" r:id="rId31"/>
    <p:sldId id="337" r:id="rId32"/>
    <p:sldId id="369" r:id="rId33"/>
    <p:sldId id="339" r:id="rId34"/>
    <p:sldId id="2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E4DE"/>
    <a:srgbClr val="4203BF"/>
    <a:srgbClr val="6C0CB6"/>
    <a:srgbClr val="D605DA"/>
    <a:srgbClr val="5D7EBB"/>
    <a:srgbClr val="FFD02C"/>
    <a:srgbClr val="F410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ACAF1-4864-421D-B32E-BE9D349E8123}" v="17" dt="2020-05-05T14:29:38.266"/>
    <p1510:client id="{D40710C5-B7B8-4451-973E-A3810C8371C8}" v="2" dt="2020-08-13T08:27:45.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94675"/>
  </p:normalViewPr>
  <p:slideViewPr>
    <p:cSldViewPr snapToGrid="0" snapToObjects="1">
      <p:cViewPr varScale="1">
        <p:scale>
          <a:sx n="76" d="100"/>
          <a:sy n="76" d="100"/>
        </p:scale>
        <p:origin x="64"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33A8C-0ABE-4333-97F9-A16E9E690DF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1D34E795-057C-414E-AD4F-59CEBBE6AD03}">
      <dgm:prSet phldrT="[Text]"/>
      <dgm:spPr>
        <a:solidFill>
          <a:srgbClr val="33E4DE"/>
        </a:solidFill>
      </dgm:spPr>
      <dgm:t>
        <a:bodyPr/>
        <a:lstStyle/>
        <a:p>
          <a:r>
            <a:rPr lang="en-GB" dirty="0">
              <a:solidFill>
                <a:schemeClr val="bg1"/>
              </a:solidFill>
            </a:rPr>
            <a:t>Autism awareness training for staff</a:t>
          </a:r>
        </a:p>
      </dgm:t>
    </dgm:pt>
    <dgm:pt modelId="{7B95420D-75EE-4D2D-B92D-2DBEDB75F8FF}" type="parTrans" cxnId="{79C3DF56-7F52-4C69-B4A8-8A4EE4954A9C}">
      <dgm:prSet/>
      <dgm:spPr/>
      <dgm:t>
        <a:bodyPr/>
        <a:lstStyle/>
        <a:p>
          <a:endParaRPr lang="en-GB">
            <a:solidFill>
              <a:schemeClr val="bg1"/>
            </a:solidFill>
          </a:endParaRPr>
        </a:p>
      </dgm:t>
    </dgm:pt>
    <dgm:pt modelId="{25A31F88-6D39-45D0-BB6D-44B8C7859E0C}" type="sibTrans" cxnId="{79C3DF56-7F52-4C69-B4A8-8A4EE4954A9C}">
      <dgm:prSet/>
      <dgm:spPr/>
      <dgm:t>
        <a:bodyPr/>
        <a:lstStyle/>
        <a:p>
          <a:endParaRPr lang="en-GB">
            <a:solidFill>
              <a:schemeClr val="bg1"/>
            </a:solidFill>
          </a:endParaRPr>
        </a:p>
      </dgm:t>
    </dgm:pt>
    <dgm:pt modelId="{BF10E5DB-8755-43AA-A81D-C649804B1663}">
      <dgm:prSet phldrT="[Text]"/>
      <dgm:spPr>
        <a:solidFill>
          <a:srgbClr val="33E4DE"/>
        </a:solidFill>
      </dgm:spPr>
      <dgm:t>
        <a:bodyPr/>
        <a:lstStyle/>
        <a:p>
          <a:r>
            <a:rPr lang="en-GB" dirty="0">
              <a:solidFill>
                <a:schemeClr val="bg1"/>
              </a:solidFill>
            </a:rPr>
            <a:t>Workplace support</a:t>
          </a:r>
        </a:p>
      </dgm:t>
    </dgm:pt>
    <dgm:pt modelId="{59B42AC5-8D80-41BC-A5A4-ECD9158965E0}" type="parTrans" cxnId="{C9155992-A168-4106-A0B0-E491B95C9756}">
      <dgm:prSet/>
      <dgm:spPr/>
      <dgm:t>
        <a:bodyPr/>
        <a:lstStyle/>
        <a:p>
          <a:endParaRPr lang="en-GB">
            <a:solidFill>
              <a:schemeClr val="bg1"/>
            </a:solidFill>
          </a:endParaRPr>
        </a:p>
      </dgm:t>
    </dgm:pt>
    <dgm:pt modelId="{2E573EB6-EDCD-4547-9D08-A154324FC478}" type="sibTrans" cxnId="{C9155992-A168-4106-A0B0-E491B95C9756}">
      <dgm:prSet/>
      <dgm:spPr/>
      <dgm:t>
        <a:bodyPr/>
        <a:lstStyle/>
        <a:p>
          <a:endParaRPr lang="en-GB">
            <a:solidFill>
              <a:schemeClr val="bg1"/>
            </a:solidFill>
          </a:endParaRPr>
        </a:p>
      </dgm:t>
    </dgm:pt>
    <dgm:pt modelId="{12DAD434-4E0C-43BB-B104-549AA8D0B219}">
      <dgm:prSet phldrT="[Text]"/>
      <dgm:spPr>
        <a:solidFill>
          <a:srgbClr val="33E4DE"/>
        </a:solidFill>
      </dgm:spPr>
      <dgm:t>
        <a:bodyPr/>
        <a:lstStyle/>
        <a:p>
          <a:r>
            <a:rPr lang="en-GB" dirty="0">
              <a:solidFill>
                <a:schemeClr val="bg1"/>
              </a:solidFill>
            </a:rPr>
            <a:t>Buddy/Mentor</a:t>
          </a:r>
        </a:p>
      </dgm:t>
    </dgm:pt>
    <dgm:pt modelId="{F65FC3A6-0EC4-4707-AD88-52AFB348E798}" type="parTrans" cxnId="{0CA93543-FD12-41FF-A663-9D1F561BA838}">
      <dgm:prSet/>
      <dgm:spPr/>
      <dgm:t>
        <a:bodyPr/>
        <a:lstStyle/>
        <a:p>
          <a:endParaRPr lang="en-GB">
            <a:solidFill>
              <a:schemeClr val="bg1"/>
            </a:solidFill>
          </a:endParaRPr>
        </a:p>
      </dgm:t>
    </dgm:pt>
    <dgm:pt modelId="{E43F01F6-30E9-4986-9449-EA82CFD86B0D}" type="sibTrans" cxnId="{0CA93543-FD12-41FF-A663-9D1F561BA838}">
      <dgm:prSet/>
      <dgm:spPr/>
      <dgm:t>
        <a:bodyPr/>
        <a:lstStyle/>
        <a:p>
          <a:endParaRPr lang="en-GB">
            <a:solidFill>
              <a:schemeClr val="bg1"/>
            </a:solidFill>
          </a:endParaRPr>
        </a:p>
      </dgm:t>
    </dgm:pt>
    <dgm:pt modelId="{4AC699D1-3B45-486C-9358-409CED68C5B9}">
      <dgm:prSet phldrT="[Text]"/>
      <dgm:spPr>
        <a:solidFill>
          <a:srgbClr val="33E4DE"/>
        </a:solidFill>
      </dgm:spPr>
      <dgm:t>
        <a:bodyPr/>
        <a:lstStyle/>
        <a:p>
          <a:r>
            <a:rPr lang="en-GB" dirty="0">
              <a:solidFill>
                <a:schemeClr val="bg1"/>
              </a:solidFill>
            </a:rPr>
            <a:t>Regular catch ups with line manager</a:t>
          </a:r>
        </a:p>
      </dgm:t>
    </dgm:pt>
    <dgm:pt modelId="{2D60CCED-8A04-4005-90AB-484A9253B7C8}" type="parTrans" cxnId="{D4745800-2C50-4DAD-91F0-AC68A99064DA}">
      <dgm:prSet/>
      <dgm:spPr/>
      <dgm:t>
        <a:bodyPr/>
        <a:lstStyle/>
        <a:p>
          <a:endParaRPr lang="en-GB">
            <a:solidFill>
              <a:schemeClr val="bg1"/>
            </a:solidFill>
          </a:endParaRPr>
        </a:p>
      </dgm:t>
    </dgm:pt>
    <dgm:pt modelId="{9FFF5486-23AC-46A5-B5FE-A4F59CEE8E1D}" type="sibTrans" cxnId="{D4745800-2C50-4DAD-91F0-AC68A99064DA}">
      <dgm:prSet/>
      <dgm:spPr/>
      <dgm:t>
        <a:bodyPr/>
        <a:lstStyle/>
        <a:p>
          <a:endParaRPr lang="en-GB">
            <a:solidFill>
              <a:schemeClr val="bg1"/>
            </a:solidFill>
          </a:endParaRPr>
        </a:p>
      </dgm:t>
    </dgm:pt>
    <dgm:pt modelId="{5C06924C-1912-47E6-9D59-094FBBD8E86E}">
      <dgm:prSet phldrT="[Text]"/>
      <dgm:spPr>
        <a:solidFill>
          <a:srgbClr val="33E4DE"/>
        </a:solidFill>
      </dgm:spPr>
      <dgm:t>
        <a:bodyPr/>
        <a:lstStyle/>
        <a:p>
          <a:r>
            <a:rPr lang="en-GB" dirty="0">
              <a:solidFill>
                <a:schemeClr val="bg1"/>
              </a:solidFill>
            </a:rPr>
            <a:t>Adapted role/job carving</a:t>
          </a:r>
        </a:p>
      </dgm:t>
    </dgm:pt>
    <dgm:pt modelId="{303A1B44-3D3F-4688-9B1A-4C1EA31A84CE}" type="parTrans" cxnId="{80E068EC-AD6F-40B5-87DA-95DEC8974C4A}">
      <dgm:prSet/>
      <dgm:spPr/>
      <dgm:t>
        <a:bodyPr/>
        <a:lstStyle/>
        <a:p>
          <a:endParaRPr lang="en-GB">
            <a:solidFill>
              <a:schemeClr val="bg1"/>
            </a:solidFill>
          </a:endParaRPr>
        </a:p>
      </dgm:t>
    </dgm:pt>
    <dgm:pt modelId="{982E8D91-473B-4329-84F0-062094C1C90B}" type="sibTrans" cxnId="{80E068EC-AD6F-40B5-87DA-95DEC8974C4A}">
      <dgm:prSet/>
      <dgm:spPr/>
      <dgm:t>
        <a:bodyPr/>
        <a:lstStyle/>
        <a:p>
          <a:endParaRPr lang="en-GB">
            <a:solidFill>
              <a:schemeClr val="bg1"/>
            </a:solidFill>
          </a:endParaRPr>
        </a:p>
      </dgm:t>
    </dgm:pt>
    <dgm:pt modelId="{658E9B88-A7CF-4406-96C6-5709AA1B18B3}">
      <dgm:prSet/>
      <dgm:spPr>
        <a:solidFill>
          <a:srgbClr val="33E4DE"/>
        </a:solidFill>
      </dgm:spPr>
      <dgm:t>
        <a:bodyPr/>
        <a:lstStyle/>
        <a:p>
          <a:r>
            <a:rPr lang="en-GB" dirty="0">
              <a:solidFill>
                <a:schemeClr val="bg1"/>
              </a:solidFill>
            </a:rPr>
            <a:t>Adjusted hours – shift patterns, breaks, start times</a:t>
          </a:r>
        </a:p>
      </dgm:t>
    </dgm:pt>
    <dgm:pt modelId="{3264230B-F35E-479D-B62A-6854ADD9E6F4}" type="parTrans" cxnId="{F49D659A-03BA-42D9-9C90-324673D6FA50}">
      <dgm:prSet/>
      <dgm:spPr/>
      <dgm:t>
        <a:bodyPr/>
        <a:lstStyle/>
        <a:p>
          <a:endParaRPr lang="en-GB">
            <a:solidFill>
              <a:schemeClr val="bg1"/>
            </a:solidFill>
          </a:endParaRPr>
        </a:p>
      </dgm:t>
    </dgm:pt>
    <dgm:pt modelId="{ABED76A1-977D-4186-84C8-0E5F0D9B9A3A}" type="sibTrans" cxnId="{F49D659A-03BA-42D9-9C90-324673D6FA50}">
      <dgm:prSet/>
      <dgm:spPr/>
      <dgm:t>
        <a:bodyPr/>
        <a:lstStyle/>
        <a:p>
          <a:endParaRPr lang="en-GB">
            <a:solidFill>
              <a:schemeClr val="bg1"/>
            </a:solidFill>
          </a:endParaRPr>
        </a:p>
      </dgm:t>
    </dgm:pt>
    <dgm:pt modelId="{5DAD0689-4440-46A4-9DA3-50C15ADE9F97}" type="pres">
      <dgm:prSet presAssocID="{4FD33A8C-0ABE-4333-97F9-A16E9E690DFD}" presName="diagram" presStyleCnt="0">
        <dgm:presLayoutVars>
          <dgm:dir/>
          <dgm:resizeHandles val="exact"/>
        </dgm:presLayoutVars>
      </dgm:prSet>
      <dgm:spPr/>
    </dgm:pt>
    <dgm:pt modelId="{4F451D14-3834-4BAC-B221-8B5E16C701C0}" type="pres">
      <dgm:prSet presAssocID="{1D34E795-057C-414E-AD4F-59CEBBE6AD03}" presName="node" presStyleLbl="node1" presStyleIdx="0" presStyleCnt="6">
        <dgm:presLayoutVars>
          <dgm:bulletEnabled val="1"/>
        </dgm:presLayoutVars>
      </dgm:prSet>
      <dgm:spPr/>
    </dgm:pt>
    <dgm:pt modelId="{02D47168-25AC-4DE3-9874-009794506E5F}" type="pres">
      <dgm:prSet presAssocID="{25A31F88-6D39-45D0-BB6D-44B8C7859E0C}" presName="sibTrans" presStyleCnt="0"/>
      <dgm:spPr/>
    </dgm:pt>
    <dgm:pt modelId="{DF34EEC5-73C5-4604-B9CE-0199A39BFAD9}" type="pres">
      <dgm:prSet presAssocID="{BF10E5DB-8755-43AA-A81D-C649804B1663}" presName="node" presStyleLbl="node1" presStyleIdx="1" presStyleCnt="6">
        <dgm:presLayoutVars>
          <dgm:bulletEnabled val="1"/>
        </dgm:presLayoutVars>
      </dgm:prSet>
      <dgm:spPr/>
    </dgm:pt>
    <dgm:pt modelId="{5907D3CB-B7F0-4B6B-9AB8-165C987428EA}" type="pres">
      <dgm:prSet presAssocID="{2E573EB6-EDCD-4547-9D08-A154324FC478}" presName="sibTrans" presStyleCnt="0"/>
      <dgm:spPr/>
    </dgm:pt>
    <dgm:pt modelId="{BBC0B809-7475-4DBA-BDDC-4304A4D890AE}" type="pres">
      <dgm:prSet presAssocID="{12DAD434-4E0C-43BB-B104-549AA8D0B219}" presName="node" presStyleLbl="node1" presStyleIdx="2" presStyleCnt="6">
        <dgm:presLayoutVars>
          <dgm:bulletEnabled val="1"/>
        </dgm:presLayoutVars>
      </dgm:prSet>
      <dgm:spPr/>
    </dgm:pt>
    <dgm:pt modelId="{8FC7D482-D325-4F18-BF8A-B2927516D7BF}" type="pres">
      <dgm:prSet presAssocID="{E43F01F6-30E9-4986-9449-EA82CFD86B0D}" presName="sibTrans" presStyleCnt="0"/>
      <dgm:spPr/>
    </dgm:pt>
    <dgm:pt modelId="{7943B505-F298-404B-8D3A-4A96DF264E4D}" type="pres">
      <dgm:prSet presAssocID="{4AC699D1-3B45-486C-9358-409CED68C5B9}" presName="node" presStyleLbl="node1" presStyleIdx="3" presStyleCnt="6">
        <dgm:presLayoutVars>
          <dgm:bulletEnabled val="1"/>
        </dgm:presLayoutVars>
      </dgm:prSet>
      <dgm:spPr/>
    </dgm:pt>
    <dgm:pt modelId="{138B7872-2E89-4F2B-A10C-3A2651A1E4A3}" type="pres">
      <dgm:prSet presAssocID="{9FFF5486-23AC-46A5-B5FE-A4F59CEE8E1D}" presName="sibTrans" presStyleCnt="0"/>
      <dgm:spPr/>
    </dgm:pt>
    <dgm:pt modelId="{3AE84501-EC47-4774-A7DF-A3E6DE14AD0F}" type="pres">
      <dgm:prSet presAssocID="{5C06924C-1912-47E6-9D59-094FBBD8E86E}" presName="node" presStyleLbl="node1" presStyleIdx="4" presStyleCnt="6">
        <dgm:presLayoutVars>
          <dgm:bulletEnabled val="1"/>
        </dgm:presLayoutVars>
      </dgm:prSet>
      <dgm:spPr/>
    </dgm:pt>
    <dgm:pt modelId="{802E1764-9496-44F9-AC2A-6392E3161AB0}" type="pres">
      <dgm:prSet presAssocID="{982E8D91-473B-4329-84F0-062094C1C90B}" presName="sibTrans" presStyleCnt="0"/>
      <dgm:spPr/>
    </dgm:pt>
    <dgm:pt modelId="{2E210641-A74B-4CB7-9C7B-9919C9173BFE}" type="pres">
      <dgm:prSet presAssocID="{658E9B88-A7CF-4406-96C6-5709AA1B18B3}" presName="node" presStyleLbl="node1" presStyleIdx="5" presStyleCnt="6">
        <dgm:presLayoutVars>
          <dgm:bulletEnabled val="1"/>
        </dgm:presLayoutVars>
      </dgm:prSet>
      <dgm:spPr/>
    </dgm:pt>
  </dgm:ptLst>
  <dgm:cxnLst>
    <dgm:cxn modelId="{D4745800-2C50-4DAD-91F0-AC68A99064DA}" srcId="{4FD33A8C-0ABE-4333-97F9-A16E9E690DFD}" destId="{4AC699D1-3B45-486C-9358-409CED68C5B9}" srcOrd="3" destOrd="0" parTransId="{2D60CCED-8A04-4005-90AB-484A9253B7C8}" sibTransId="{9FFF5486-23AC-46A5-B5FE-A4F59CEE8E1D}"/>
    <dgm:cxn modelId="{74DD0E10-AD41-410E-9C6F-436931315AAD}" type="presOf" srcId="{4AC699D1-3B45-486C-9358-409CED68C5B9}" destId="{7943B505-F298-404B-8D3A-4A96DF264E4D}" srcOrd="0" destOrd="0" presId="urn:microsoft.com/office/officeart/2005/8/layout/default"/>
    <dgm:cxn modelId="{F4A3B918-AD2E-4E08-92F0-EFE39C0B8586}" type="presOf" srcId="{1D34E795-057C-414E-AD4F-59CEBBE6AD03}" destId="{4F451D14-3834-4BAC-B221-8B5E16C701C0}" srcOrd="0" destOrd="0" presId="urn:microsoft.com/office/officeart/2005/8/layout/default"/>
    <dgm:cxn modelId="{0CA93543-FD12-41FF-A663-9D1F561BA838}" srcId="{4FD33A8C-0ABE-4333-97F9-A16E9E690DFD}" destId="{12DAD434-4E0C-43BB-B104-549AA8D0B219}" srcOrd="2" destOrd="0" parTransId="{F65FC3A6-0EC4-4707-AD88-52AFB348E798}" sibTransId="{E43F01F6-30E9-4986-9449-EA82CFD86B0D}"/>
    <dgm:cxn modelId="{79C3DF56-7F52-4C69-B4A8-8A4EE4954A9C}" srcId="{4FD33A8C-0ABE-4333-97F9-A16E9E690DFD}" destId="{1D34E795-057C-414E-AD4F-59CEBBE6AD03}" srcOrd="0" destOrd="0" parTransId="{7B95420D-75EE-4D2D-B92D-2DBEDB75F8FF}" sibTransId="{25A31F88-6D39-45D0-BB6D-44B8C7859E0C}"/>
    <dgm:cxn modelId="{C9155992-A168-4106-A0B0-E491B95C9756}" srcId="{4FD33A8C-0ABE-4333-97F9-A16E9E690DFD}" destId="{BF10E5DB-8755-43AA-A81D-C649804B1663}" srcOrd="1" destOrd="0" parTransId="{59B42AC5-8D80-41BC-A5A4-ECD9158965E0}" sibTransId="{2E573EB6-EDCD-4547-9D08-A154324FC478}"/>
    <dgm:cxn modelId="{BD1EB292-7AC8-4477-A117-3739C66CE51E}" type="presOf" srcId="{BF10E5DB-8755-43AA-A81D-C649804B1663}" destId="{DF34EEC5-73C5-4604-B9CE-0199A39BFAD9}" srcOrd="0" destOrd="0" presId="urn:microsoft.com/office/officeart/2005/8/layout/default"/>
    <dgm:cxn modelId="{F49D659A-03BA-42D9-9C90-324673D6FA50}" srcId="{4FD33A8C-0ABE-4333-97F9-A16E9E690DFD}" destId="{658E9B88-A7CF-4406-96C6-5709AA1B18B3}" srcOrd="5" destOrd="0" parTransId="{3264230B-F35E-479D-B62A-6854ADD9E6F4}" sibTransId="{ABED76A1-977D-4186-84C8-0E5F0D9B9A3A}"/>
    <dgm:cxn modelId="{8CF083BE-1DF4-4E63-9DE1-5D30F0A81BE5}" type="presOf" srcId="{5C06924C-1912-47E6-9D59-094FBBD8E86E}" destId="{3AE84501-EC47-4774-A7DF-A3E6DE14AD0F}" srcOrd="0" destOrd="0" presId="urn:microsoft.com/office/officeart/2005/8/layout/default"/>
    <dgm:cxn modelId="{627524D6-6AFD-4E64-A7AF-78DC9E849A83}" type="presOf" srcId="{12DAD434-4E0C-43BB-B104-549AA8D0B219}" destId="{BBC0B809-7475-4DBA-BDDC-4304A4D890AE}" srcOrd="0" destOrd="0" presId="urn:microsoft.com/office/officeart/2005/8/layout/default"/>
    <dgm:cxn modelId="{FF4992DC-89A7-471C-AE2C-FC8278DF3E82}" type="presOf" srcId="{4FD33A8C-0ABE-4333-97F9-A16E9E690DFD}" destId="{5DAD0689-4440-46A4-9DA3-50C15ADE9F97}" srcOrd="0" destOrd="0" presId="urn:microsoft.com/office/officeart/2005/8/layout/default"/>
    <dgm:cxn modelId="{80E068EC-AD6F-40B5-87DA-95DEC8974C4A}" srcId="{4FD33A8C-0ABE-4333-97F9-A16E9E690DFD}" destId="{5C06924C-1912-47E6-9D59-094FBBD8E86E}" srcOrd="4" destOrd="0" parTransId="{303A1B44-3D3F-4688-9B1A-4C1EA31A84CE}" sibTransId="{982E8D91-473B-4329-84F0-062094C1C90B}"/>
    <dgm:cxn modelId="{8C9B7DF5-738E-4919-9518-4502C7D4ACF6}" type="presOf" srcId="{658E9B88-A7CF-4406-96C6-5709AA1B18B3}" destId="{2E210641-A74B-4CB7-9C7B-9919C9173BFE}" srcOrd="0" destOrd="0" presId="urn:microsoft.com/office/officeart/2005/8/layout/default"/>
    <dgm:cxn modelId="{98FE91AB-8292-4E34-9FEC-2A9FDFF27193}" type="presParOf" srcId="{5DAD0689-4440-46A4-9DA3-50C15ADE9F97}" destId="{4F451D14-3834-4BAC-B221-8B5E16C701C0}" srcOrd="0" destOrd="0" presId="urn:microsoft.com/office/officeart/2005/8/layout/default"/>
    <dgm:cxn modelId="{65C66039-28E1-417B-A627-CBC4814E5C6E}" type="presParOf" srcId="{5DAD0689-4440-46A4-9DA3-50C15ADE9F97}" destId="{02D47168-25AC-4DE3-9874-009794506E5F}" srcOrd="1" destOrd="0" presId="urn:microsoft.com/office/officeart/2005/8/layout/default"/>
    <dgm:cxn modelId="{33371440-654C-4BED-889A-C83452E5120A}" type="presParOf" srcId="{5DAD0689-4440-46A4-9DA3-50C15ADE9F97}" destId="{DF34EEC5-73C5-4604-B9CE-0199A39BFAD9}" srcOrd="2" destOrd="0" presId="urn:microsoft.com/office/officeart/2005/8/layout/default"/>
    <dgm:cxn modelId="{4F32B2B5-B153-46A2-AB26-0B36A9BDED95}" type="presParOf" srcId="{5DAD0689-4440-46A4-9DA3-50C15ADE9F97}" destId="{5907D3CB-B7F0-4B6B-9AB8-165C987428EA}" srcOrd="3" destOrd="0" presId="urn:microsoft.com/office/officeart/2005/8/layout/default"/>
    <dgm:cxn modelId="{A519A946-57F3-4747-8E2B-4E4A972523DA}" type="presParOf" srcId="{5DAD0689-4440-46A4-9DA3-50C15ADE9F97}" destId="{BBC0B809-7475-4DBA-BDDC-4304A4D890AE}" srcOrd="4" destOrd="0" presId="urn:microsoft.com/office/officeart/2005/8/layout/default"/>
    <dgm:cxn modelId="{5556E83E-B060-4831-90A5-2208034010B8}" type="presParOf" srcId="{5DAD0689-4440-46A4-9DA3-50C15ADE9F97}" destId="{8FC7D482-D325-4F18-BF8A-B2927516D7BF}" srcOrd="5" destOrd="0" presId="urn:microsoft.com/office/officeart/2005/8/layout/default"/>
    <dgm:cxn modelId="{656C8D2A-0622-4837-B833-179F67507D0A}" type="presParOf" srcId="{5DAD0689-4440-46A4-9DA3-50C15ADE9F97}" destId="{7943B505-F298-404B-8D3A-4A96DF264E4D}" srcOrd="6" destOrd="0" presId="urn:microsoft.com/office/officeart/2005/8/layout/default"/>
    <dgm:cxn modelId="{9D1E46E1-2383-4D81-9F99-870E76A7FEB8}" type="presParOf" srcId="{5DAD0689-4440-46A4-9DA3-50C15ADE9F97}" destId="{138B7872-2E89-4F2B-A10C-3A2651A1E4A3}" srcOrd="7" destOrd="0" presId="urn:microsoft.com/office/officeart/2005/8/layout/default"/>
    <dgm:cxn modelId="{84493F04-1CAC-438F-9FD4-6D236EEB134E}" type="presParOf" srcId="{5DAD0689-4440-46A4-9DA3-50C15ADE9F97}" destId="{3AE84501-EC47-4774-A7DF-A3E6DE14AD0F}" srcOrd="8" destOrd="0" presId="urn:microsoft.com/office/officeart/2005/8/layout/default"/>
    <dgm:cxn modelId="{C564D0BE-99A3-4EA6-B1C2-7DB3D22A3AD8}" type="presParOf" srcId="{5DAD0689-4440-46A4-9DA3-50C15ADE9F97}" destId="{802E1764-9496-44F9-AC2A-6392E3161AB0}" srcOrd="9" destOrd="0" presId="urn:microsoft.com/office/officeart/2005/8/layout/default"/>
    <dgm:cxn modelId="{2BC8C91A-F431-4144-A94F-D88FB702FA4C}" type="presParOf" srcId="{5DAD0689-4440-46A4-9DA3-50C15ADE9F97}" destId="{2E210641-A74B-4CB7-9C7B-9919C9173BF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51D14-3834-4BAC-B221-8B5E16C701C0}">
      <dsp:nvSpPr>
        <dsp:cNvPr id="0" name=""/>
        <dsp:cNvSpPr/>
      </dsp:nvSpPr>
      <dsp:spPr>
        <a:xfrm>
          <a:off x="0" y="951438"/>
          <a:ext cx="2934615" cy="1760769"/>
        </a:xfrm>
        <a:prstGeom prst="rect">
          <a:avLst/>
        </a:prstGeom>
        <a:solidFill>
          <a:srgbClr val="33E4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bg1"/>
              </a:solidFill>
            </a:rPr>
            <a:t>Autism awareness training for staff</a:t>
          </a:r>
        </a:p>
      </dsp:txBody>
      <dsp:txXfrm>
        <a:off x="0" y="951438"/>
        <a:ext cx="2934615" cy="1760769"/>
      </dsp:txXfrm>
    </dsp:sp>
    <dsp:sp modelId="{DF34EEC5-73C5-4604-B9CE-0199A39BFAD9}">
      <dsp:nvSpPr>
        <dsp:cNvPr id="0" name=""/>
        <dsp:cNvSpPr/>
      </dsp:nvSpPr>
      <dsp:spPr>
        <a:xfrm>
          <a:off x="3228077" y="951438"/>
          <a:ext cx="2934615" cy="1760769"/>
        </a:xfrm>
        <a:prstGeom prst="rect">
          <a:avLst/>
        </a:prstGeom>
        <a:solidFill>
          <a:srgbClr val="33E4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bg1"/>
              </a:solidFill>
            </a:rPr>
            <a:t>Workplace support</a:t>
          </a:r>
        </a:p>
      </dsp:txBody>
      <dsp:txXfrm>
        <a:off x="3228077" y="951438"/>
        <a:ext cx="2934615" cy="1760769"/>
      </dsp:txXfrm>
    </dsp:sp>
    <dsp:sp modelId="{BBC0B809-7475-4DBA-BDDC-4304A4D890AE}">
      <dsp:nvSpPr>
        <dsp:cNvPr id="0" name=""/>
        <dsp:cNvSpPr/>
      </dsp:nvSpPr>
      <dsp:spPr>
        <a:xfrm>
          <a:off x="6456155" y="951438"/>
          <a:ext cx="2934615" cy="1760769"/>
        </a:xfrm>
        <a:prstGeom prst="rect">
          <a:avLst/>
        </a:prstGeom>
        <a:solidFill>
          <a:srgbClr val="33E4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bg1"/>
              </a:solidFill>
            </a:rPr>
            <a:t>Buddy/Mentor</a:t>
          </a:r>
        </a:p>
      </dsp:txBody>
      <dsp:txXfrm>
        <a:off x="6456155" y="951438"/>
        <a:ext cx="2934615" cy="1760769"/>
      </dsp:txXfrm>
    </dsp:sp>
    <dsp:sp modelId="{7943B505-F298-404B-8D3A-4A96DF264E4D}">
      <dsp:nvSpPr>
        <dsp:cNvPr id="0" name=""/>
        <dsp:cNvSpPr/>
      </dsp:nvSpPr>
      <dsp:spPr>
        <a:xfrm>
          <a:off x="0" y="3005669"/>
          <a:ext cx="2934615" cy="1760769"/>
        </a:xfrm>
        <a:prstGeom prst="rect">
          <a:avLst/>
        </a:prstGeom>
        <a:solidFill>
          <a:srgbClr val="33E4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bg1"/>
              </a:solidFill>
            </a:rPr>
            <a:t>Regular catch ups with line manager</a:t>
          </a:r>
        </a:p>
      </dsp:txBody>
      <dsp:txXfrm>
        <a:off x="0" y="3005669"/>
        <a:ext cx="2934615" cy="1760769"/>
      </dsp:txXfrm>
    </dsp:sp>
    <dsp:sp modelId="{3AE84501-EC47-4774-A7DF-A3E6DE14AD0F}">
      <dsp:nvSpPr>
        <dsp:cNvPr id="0" name=""/>
        <dsp:cNvSpPr/>
      </dsp:nvSpPr>
      <dsp:spPr>
        <a:xfrm>
          <a:off x="3228077" y="3005669"/>
          <a:ext cx="2934615" cy="1760769"/>
        </a:xfrm>
        <a:prstGeom prst="rect">
          <a:avLst/>
        </a:prstGeom>
        <a:solidFill>
          <a:srgbClr val="33E4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bg1"/>
              </a:solidFill>
            </a:rPr>
            <a:t>Adapted role/job carving</a:t>
          </a:r>
        </a:p>
      </dsp:txBody>
      <dsp:txXfrm>
        <a:off x="3228077" y="3005669"/>
        <a:ext cx="2934615" cy="1760769"/>
      </dsp:txXfrm>
    </dsp:sp>
    <dsp:sp modelId="{2E210641-A74B-4CB7-9C7B-9919C9173BFE}">
      <dsp:nvSpPr>
        <dsp:cNvPr id="0" name=""/>
        <dsp:cNvSpPr/>
      </dsp:nvSpPr>
      <dsp:spPr>
        <a:xfrm>
          <a:off x="6456155" y="3005669"/>
          <a:ext cx="2934615" cy="1760769"/>
        </a:xfrm>
        <a:prstGeom prst="rect">
          <a:avLst/>
        </a:prstGeom>
        <a:solidFill>
          <a:srgbClr val="33E4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bg1"/>
              </a:solidFill>
            </a:rPr>
            <a:t>Adjusted hours – shift patterns, breaks, start times</a:t>
          </a:r>
        </a:p>
      </dsp:txBody>
      <dsp:txXfrm>
        <a:off x="6456155" y="3005669"/>
        <a:ext cx="2934615" cy="17607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D0980A-F79F-4BB3-813D-F5E733EB21DF}" type="datetimeFigureOut">
              <a:rPr lang="en-GB" smtClean="0"/>
              <a:t>01/12/2020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CF2CDC-2415-4069-B0C8-2B0D89911EE7}" type="slidenum">
              <a:rPr lang="en-GB" smtClean="0"/>
              <a:t>‹#›</a:t>
            </a:fld>
            <a:endParaRPr lang="en-GB"/>
          </a:p>
        </p:txBody>
      </p:sp>
    </p:spTree>
    <p:extLst>
      <p:ext uri="{BB962C8B-B14F-4D97-AF65-F5344CB8AC3E}">
        <p14:creationId xmlns:p14="http://schemas.microsoft.com/office/powerpoint/2010/main" val="147149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21508" name="Slide Number Placeholder 3"/>
          <p:cNvSpPr>
            <a:spLocks noGrp="1"/>
          </p:cNvSpPr>
          <p:nvPr>
            <p:ph type="sldNum" sz="quarter" idx="4294967295"/>
          </p:nvPr>
        </p:nvSpPr>
        <p:spPr bwMode="auto">
          <a:xfrm>
            <a:off x="4106334" y="9899572"/>
            <a:ext cx="3142827" cy="52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3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300">
                <a:solidFill>
                  <a:srgbClr val="000000"/>
                </a:solidFill>
                <a:latin typeface="Times New Roman" panose="02020603050405020304" pitchFamily="18" charset="0"/>
              </a:defRPr>
            </a:lvl5pPr>
            <a:lvl6pPr marL="2658184" indent="-241653" defTabSz="474916" eaLnBrk="0" fontAlgn="base" hangingPunct="0">
              <a:spcBef>
                <a:spcPct val="30000"/>
              </a:spcBef>
              <a:spcAft>
                <a:spcPct val="0"/>
              </a:spcAft>
              <a:buClr>
                <a:srgbClr val="000000"/>
              </a:buClr>
              <a:buSzPct val="100000"/>
              <a:buFont typeface="Times New Roman" panose="02020603050405020304" pitchFamily="18" charset="0"/>
              <a:defRPr sz="1300">
                <a:solidFill>
                  <a:srgbClr val="000000"/>
                </a:solidFill>
                <a:latin typeface="Times New Roman" panose="02020603050405020304" pitchFamily="18" charset="0"/>
              </a:defRPr>
            </a:lvl6pPr>
            <a:lvl7pPr marL="3141490" indent="-241653" defTabSz="474916" eaLnBrk="0" fontAlgn="base" hangingPunct="0">
              <a:spcBef>
                <a:spcPct val="30000"/>
              </a:spcBef>
              <a:spcAft>
                <a:spcPct val="0"/>
              </a:spcAft>
              <a:buClr>
                <a:srgbClr val="000000"/>
              </a:buClr>
              <a:buSzPct val="100000"/>
              <a:buFont typeface="Times New Roman" panose="02020603050405020304" pitchFamily="18" charset="0"/>
              <a:defRPr sz="1300">
                <a:solidFill>
                  <a:srgbClr val="000000"/>
                </a:solidFill>
                <a:latin typeface="Times New Roman" panose="02020603050405020304" pitchFamily="18" charset="0"/>
              </a:defRPr>
            </a:lvl7pPr>
            <a:lvl8pPr marL="3624796" indent="-241653" defTabSz="474916" eaLnBrk="0" fontAlgn="base" hangingPunct="0">
              <a:spcBef>
                <a:spcPct val="30000"/>
              </a:spcBef>
              <a:spcAft>
                <a:spcPct val="0"/>
              </a:spcAft>
              <a:buClr>
                <a:srgbClr val="000000"/>
              </a:buClr>
              <a:buSzPct val="100000"/>
              <a:buFont typeface="Times New Roman" panose="02020603050405020304" pitchFamily="18" charset="0"/>
              <a:defRPr sz="1300">
                <a:solidFill>
                  <a:srgbClr val="000000"/>
                </a:solidFill>
                <a:latin typeface="Times New Roman" panose="02020603050405020304" pitchFamily="18" charset="0"/>
              </a:defRPr>
            </a:lvl8pPr>
            <a:lvl9pPr marL="4108102" indent="-241653" defTabSz="474916" eaLnBrk="0" fontAlgn="base" hangingPunct="0">
              <a:spcBef>
                <a:spcPct val="30000"/>
              </a:spcBef>
              <a:spcAft>
                <a:spcPct val="0"/>
              </a:spcAft>
              <a:buClr>
                <a:srgbClr val="000000"/>
              </a:buClr>
              <a:buSzPct val="100000"/>
              <a:buFont typeface="Times New Roman" panose="02020603050405020304" pitchFamily="18" charset="0"/>
              <a:defRPr sz="1300">
                <a:solidFill>
                  <a:srgbClr val="000000"/>
                </a:solidFill>
                <a:latin typeface="Times New Roman" panose="02020603050405020304" pitchFamily="18" charset="0"/>
              </a:defRPr>
            </a:lvl9pPr>
          </a:lstStyle>
          <a:p>
            <a:pPr>
              <a:spcBef>
                <a:spcPct val="0"/>
              </a:spcBef>
              <a:buClrTx/>
              <a:buSzTx/>
              <a:buFontTx/>
              <a:buNone/>
            </a:pPr>
            <a:fld id="{53D37300-44BD-4800-A9D2-99523ED94118}" type="slidenum">
              <a:rPr lang="en-GB" altLang="en-US" sz="1900">
                <a:solidFill>
                  <a:schemeClr val="tx1"/>
                </a:solidFill>
                <a:latin typeface="Arial" panose="020B0604020202020204" pitchFamily="34" charset="0"/>
                <a:ea typeface="MS PGothic" panose="020B0600070205080204" pitchFamily="34" charset="-128"/>
              </a:rPr>
              <a:pPr>
                <a:spcBef>
                  <a:spcPct val="0"/>
                </a:spcBef>
                <a:buClrTx/>
                <a:buSzTx/>
                <a:buFontTx/>
                <a:buNone/>
              </a:pPr>
              <a:t>2</a:t>
            </a:fld>
            <a:endParaRPr lang="en-GB" altLang="en-US" sz="1900">
              <a:solidFill>
                <a:schemeClr val="tx1"/>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571352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CF2CDC-2415-4069-B0C8-2B0D89911EE7}" type="slidenum">
              <a:rPr lang="en-GB" smtClean="0"/>
              <a:t>30</a:t>
            </a:fld>
            <a:endParaRPr lang="en-GB"/>
          </a:p>
        </p:txBody>
      </p:sp>
    </p:spTree>
    <p:extLst>
      <p:ext uri="{BB962C8B-B14F-4D97-AF65-F5344CB8AC3E}">
        <p14:creationId xmlns:p14="http://schemas.microsoft.com/office/powerpoint/2010/main" val="272512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rPr>
              <a:t>Susan</a:t>
            </a:r>
          </a:p>
        </p:txBody>
      </p:sp>
      <p:sp>
        <p:nvSpPr>
          <p:cNvPr id="21508" name="Slide Number Placeholder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53D37300-44BD-4800-A9D2-99523ED94118}" type="slidenum">
              <a:rPr lang="en-GB" altLang="en-US" sz="1800">
                <a:solidFill>
                  <a:schemeClr val="tx1"/>
                </a:solidFill>
                <a:latin typeface="Arial" panose="020B0604020202020204" pitchFamily="34" charset="0"/>
                <a:ea typeface="MS PGothic" panose="020B0600070205080204" pitchFamily="34" charset="-128"/>
              </a:rPr>
              <a:pPr>
                <a:spcBef>
                  <a:spcPct val="0"/>
                </a:spcBef>
                <a:buClrTx/>
                <a:buSzTx/>
                <a:buFontTx/>
                <a:buNone/>
              </a:pPr>
              <a:t>31</a:t>
            </a:fld>
            <a:endParaRPr lang="en-GB" altLang="en-US" sz="1800">
              <a:solidFill>
                <a:schemeClr val="tx1"/>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32522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ndParaRPr>
          </a:p>
        </p:txBody>
      </p:sp>
      <p:sp>
        <p:nvSpPr>
          <p:cNvPr id="21508" name="Slide Number Placeholder 3"/>
          <p:cNvSpPr>
            <a:spLocks noGrp="1"/>
          </p:cNvSpPr>
          <p:nvPr>
            <p:ph type="sldNum" sz="quarter" idx="4294967295"/>
          </p:nvPr>
        </p:nvSpPr>
        <p:spPr bwMode="auto">
          <a:xfrm>
            <a:off x="4106334" y="9899572"/>
            <a:ext cx="3142827" cy="52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3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300">
                <a:solidFill>
                  <a:srgbClr val="000000"/>
                </a:solidFill>
                <a:latin typeface="Times New Roman" panose="02020603050405020304" pitchFamily="18" charset="0"/>
              </a:defRPr>
            </a:lvl5pPr>
            <a:lvl6pPr marL="2658184" indent="-241653" defTabSz="474916" eaLnBrk="0" fontAlgn="base" hangingPunct="0">
              <a:spcBef>
                <a:spcPct val="30000"/>
              </a:spcBef>
              <a:spcAft>
                <a:spcPct val="0"/>
              </a:spcAft>
              <a:buClr>
                <a:srgbClr val="000000"/>
              </a:buClr>
              <a:buSzPct val="100000"/>
              <a:buFont typeface="Times New Roman" panose="02020603050405020304" pitchFamily="18" charset="0"/>
              <a:defRPr sz="1300">
                <a:solidFill>
                  <a:srgbClr val="000000"/>
                </a:solidFill>
                <a:latin typeface="Times New Roman" panose="02020603050405020304" pitchFamily="18" charset="0"/>
              </a:defRPr>
            </a:lvl6pPr>
            <a:lvl7pPr marL="3141490" indent="-241653" defTabSz="474916" eaLnBrk="0" fontAlgn="base" hangingPunct="0">
              <a:spcBef>
                <a:spcPct val="30000"/>
              </a:spcBef>
              <a:spcAft>
                <a:spcPct val="0"/>
              </a:spcAft>
              <a:buClr>
                <a:srgbClr val="000000"/>
              </a:buClr>
              <a:buSzPct val="100000"/>
              <a:buFont typeface="Times New Roman" panose="02020603050405020304" pitchFamily="18" charset="0"/>
              <a:defRPr sz="1300">
                <a:solidFill>
                  <a:srgbClr val="000000"/>
                </a:solidFill>
                <a:latin typeface="Times New Roman" panose="02020603050405020304" pitchFamily="18" charset="0"/>
              </a:defRPr>
            </a:lvl7pPr>
            <a:lvl8pPr marL="3624796" indent="-241653" defTabSz="474916" eaLnBrk="0" fontAlgn="base" hangingPunct="0">
              <a:spcBef>
                <a:spcPct val="30000"/>
              </a:spcBef>
              <a:spcAft>
                <a:spcPct val="0"/>
              </a:spcAft>
              <a:buClr>
                <a:srgbClr val="000000"/>
              </a:buClr>
              <a:buSzPct val="100000"/>
              <a:buFont typeface="Times New Roman" panose="02020603050405020304" pitchFamily="18" charset="0"/>
              <a:defRPr sz="1300">
                <a:solidFill>
                  <a:srgbClr val="000000"/>
                </a:solidFill>
                <a:latin typeface="Times New Roman" panose="02020603050405020304" pitchFamily="18" charset="0"/>
              </a:defRPr>
            </a:lvl8pPr>
            <a:lvl9pPr marL="4108102" indent="-241653" defTabSz="474916" eaLnBrk="0" fontAlgn="base" hangingPunct="0">
              <a:spcBef>
                <a:spcPct val="30000"/>
              </a:spcBef>
              <a:spcAft>
                <a:spcPct val="0"/>
              </a:spcAft>
              <a:buClr>
                <a:srgbClr val="000000"/>
              </a:buClr>
              <a:buSzPct val="100000"/>
              <a:buFont typeface="Times New Roman" panose="02020603050405020304" pitchFamily="18" charset="0"/>
              <a:defRPr sz="1300">
                <a:solidFill>
                  <a:srgbClr val="000000"/>
                </a:solidFill>
                <a:latin typeface="Times New Roman" panose="02020603050405020304" pitchFamily="18" charset="0"/>
              </a:defRPr>
            </a:lvl9pPr>
          </a:lstStyle>
          <a:p>
            <a:pPr>
              <a:spcBef>
                <a:spcPct val="0"/>
              </a:spcBef>
              <a:buClrTx/>
              <a:buSzTx/>
              <a:buFontTx/>
              <a:buNone/>
            </a:pPr>
            <a:fld id="{53D37300-44BD-4800-A9D2-99523ED94118}" type="slidenum">
              <a:rPr lang="en-GB" altLang="en-US" sz="1900">
                <a:solidFill>
                  <a:schemeClr val="tx1"/>
                </a:solidFill>
                <a:latin typeface="Arial" panose="020B0604020202020204" pitchFamily="34" charset="0"/>
                <a:ea typeface="MS PGothic" panose="020B0600070205080204" pitchFamily="34" charset="-128"/>
              </a:rPr>
              <a:pPr>
                <a:spcBef>
                  <a:spcPct val="0"/>
                </a:spcBef>
                <a:buClrTx/>
                <a:buSzTx/>
                <a:buFontTx/>
                <a:buNone/>
              </a:pPr>
              <a:t>5</a:t>
            </a:fld>
            <a:endParaRPr lang="en-GB" altLang="en-US" sz="1900">
              <a:solidFill>
                <a:schemeClr val="tx1"/>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566135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Susan</a:t>
            </a:r>
          </a:p>
        </p:txBody>
      </p:sp>
      <p:sp>
        <p:nvSpPr>
          <p:cNvPr id="4" name="Slide Number Placeholder 3"/>
          <p:cNvSpPr>
            <a:spLocks noGrp="1"/>
          </p:cNvSpPr>
          <p:nvPr>
            <p:ph type="sldNum" sz="quarter" idx="10"/>
          </p:nvPr>
        </p:nvSpPr>
        <p:spPr/>
        <p:txBody>
          <a:bodyPr/>
          <a:lstStyle/>
          <a:p>
            <a:fld id="{96CF2CDC-2415-4069-B0C8-2B0D89911EE7}" type="slidenum">
              <a:rPr lang="en-GB" smtClean="0"/>
              <a:t>6</a:t>
            </a:fld>
            <a:endParaRPr lang="en-GB"/>
          </a:p>
        </p:txBody>
      </p:sp>
    </p:spTree>
    <p:extLst>
      <p:ext uri="{BB962C8B-B14F-4D97-AF65-F5344CB8AC3E}">
        <p14:creationId xmlns:p14="http://schemas.microsoft.com/office/powerpoint/2010/main" val="377929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Cath</a:t>
            </a:r>
          </a:p>
        </p:txBody>
      </p:sp>
      <p:sp>
        <p:nvSpPr>
          <p:cNvPr id="4" name="Slide Number Placeholder 3"/>
          <p:cNvSpPr>
            <a:spLocks noGrp="1"/>
          </p:cNvSpPr>
          <p:nvPr>
            <p:ph type="sldNum" sz="quarter" idx="10"/>
          </p:nvPr>
        </p:nvSpPr>
        <p:spPr/>
        <p:txBody>
          <a:bodyPr/>
          <a:lstStyle/>
          <a:p>
            <a:fld id="{96CF2CDC-2415-4069-B0C8-2B0D89911EE7}" type="slidenum">
              <a:rPr lang="en-GB" smtClean="0"/>
              <a:t>10</a:t>
            </a:fld>
            <a:endParaRPr lang="en-GB"/>
          </a:p>
        </p:txBody>
      </p:sp>
    </p:spTree>
    <p:extLst>
      <p:ext uri="{BB962C8B-B14F-4D97-AF65-F5344CB8AC3E}">
        <p14:creationId xmlns:p14="http://schemas.microsoft.com/office/powerpoint/2010/main" val="476406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Leo</a:t>
            </a:r>
          </a:p>
        </p:txBody>
      </p:sp>
      <p:sp>
        <p:nvSpPr>
          <p:cNvPr id="4" name="Slide Number Placeholder 3"/>
          <p:cNvSpPr>
            <a:spLocks noGrp="1"/>
          </p:cNvSpPr>
          <p:nvPr>
            <p:ph type="sldNum" sz="quarter" idx="10"/>
          </p:nvPr>
        </p:nvSpPr>
        <p:spPr/>
        <p:txBody>
          <a:bodyPr/>
          <a:lstStyle/>
          <a:p>
            <a:fld id="{96CF2CDC-2415-4069-B0C8-2B0D89911EE7}" type="slidenum">
              <a:rPr lang="en-GB" smtClean="0"/>
              <a:t>12</a:t>
            </a:fld>
            <a:endParaRPr lang="en-GB"/>
          </a:p>
        </p:txBody>
      </p:sp>
    </p:spTree>
    <p:extLst>
      <p:ext uri="{BB962C8B-B14F-4D97-AF65-F5344CB8AC3E}">
        <p14:creationId xmlns:p14="http://schemas.microsoft.com/office/powerpoint/2010/main" val="2712494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This is Brett’s first day at a placement and within four hours he’s solved a major problem for Peacocks Medical Group. Interviews are the biggest barrier among autistic people and disabled people something Brett got affected by when he tried to apply for a job as a taxi driver. </a:t>
            </a:r>
          </a:p>
        </p:txBody>
      </p:sp>
      <p:sp>
        <p:nvSpPr>
          <p:cNvPr id="4" name="Slide Number Placeholder 3"/>
          <p:cNvSpPr>
            <a:spLocks noGrp="1"/>
          </p:cNvSpPr>
          <p:nvPr>
            <p:ph type="sldNum" sz="quarter" idx="5"/>
          </p:nvPr>
        </p:nvSpPr>
        <p:spPr/>
        <p:txBody>
          <a:bodyPr/>
          <a:lstStyle/>
          <a:p>
            <a:fld id="{96CF2CDC-2415-4069-B0C8-2B0D89911EE7}" type="slidenum">
              <a:rPr lang="en-GB" smtClean="0"/>
              <a:t>13</a:t>
            </a:fld>
            <a:endParaRPr lang="en-GB"/>
          </a:p>
        </p:txBody>
      </p:sp>
    </p:spTree>
    <p:extLst>
      <p:ext uri="{BB962C8B-B14F-4D97-AF65-F5344CB8AC3E}">
        <p14:creationId xmlns:p14="http://schemas.microsoft.com/office/powerpoint/2010/main" val="2962621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Leo</a:t>
            </a:r>
          </a:p>
        </p:txBody>
      </p:sp>
      <p:sp>
        <p:nvSpPr>
          <p:cNvPr id="4" name="Slide Number Placeholder 3"/>
          <p:cNvSpPr>
            <a:spLocks noGrp="1"/>
          </p:cNvSpPr>
          <p:nvPr>
            <p:ph type="sldNum" sz="quarter" idx="10"/>
          </p:nvPr>
        </p:nvSpPr>
        <p:spPr/>
        <p:txBody>
          <a:bodyPr/>
          <a:lstStyle/>
          <a:p>
            <a:fld id="{96CF2CDC-2415-4069-B0C8-2B0D89911EE7}" type="slidenum">
              <a:rPr lang="en-GB" smtClean="0"/>
              <a:t>15</a:t>
            </a:fld>
            <a:endParaRPr lang="en-GB"/>
          </a:p>
        </p:txBody>
      </p:sp>
    </p:spTree>
    <p:extLst>
      <p:ext uri="{BB962C8B-B14F-4D97-AF65-F5344CB8AC3E}">
        <p14:creationId xmlns:p14="http://schemas.microsoft.com/office/powerpoint/2010/main" val="314558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300" smtClean="0">
                <a:solidFill>
                  <a:schemeClr val="dk1"/>
                </a:solidFill>
                <a:latin typeface="Calibri"/>
                <a:ea typeface="Calibri"/>
                <a:cs typeface="Calibri"/>
                <a:sym typeface="Calibri"/>
              </a:rPr>
              <a:pPr algn="r">
                <a:buSzPct val="25000"/>
              </a:pPr>
              <a:t>26</a:t>
            </a:fld>
            <a:endParaRPr lang="en-GB"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429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300" smtClean="0">
                <a:solidFill>
                  <a:schemeClr val="dk1"/>
                </a:solidFill>
                <a:latin typeface="Calibri"/>
                <a:ea typeface="Calibri"/>
                <a:cs typeface="Calibri"/>
                <a:sym typeface="Calibri"/>
              </a:rPr>
              <a:pPr algn="r">
                <a:buSzPct val="25000"/>
              </a:pPr>
              <a:t>28</a:t>
            </a:fld>
            <a:endParaRPr lang="en-GB"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8129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437971-7E15-FB4B-AFE1-BDF41D20F61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4021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9880B3-0634-F34C-BD10-9DF8770BBE4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5001" y="1"/>
            <a:ext cx="10286999" cy="6857999"/>
          </a:xfrm>
          <a:prstGeom prst="rect">
            <a:avLst/>
          </a:prstGeom>
        </p:spPr>
      </p:pic>
      <p:sp>
        <p:nvSpPr>
          <p:cNvPr id="5" name="Rectangle 4"/>
          <p:cNvSpPr/>
          <p:nvPr userDrawn="1"/>
        </p:nvSpPr>
        <p:spPr>
          <a:xfrm>
            <a:off x="1948070" y="4316650"/>
            <a:ext cx="5049078" cy="2193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7079" y="5381077"/>
            <a:ext cx="4293859" cy="1128808"/>
          </a:xfrm>
          <a:prstGeom prst="rect">
            <a:avLst/>
          </a:prstGeom>
        </p:spPr>
      </p:pic>
    </p:spTree>
    <p:extLst>
      <p:ext uri="{BB962C8B-B14F-4D97-AF65-F5344CB8AC3E}">
        <p14:creationId xmlns:p14="http://schemas.microsoft.com/office/powerpoint/2010/main" val="22654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9880B3-0634-F34C-BD10-9DF8770BBE4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9185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DB302-3741-1A44-B29F-E1BDB248D33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9896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41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51077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57809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1" r:id="rId4"/>
    <p:sldLayoutId id="2147483652" r:id="rId5"/>
    <p:sldLayoutId id="214748365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autism.org.uk/professionals/employers/autism-at-work.aspx"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www.facebook.com/NationalAutisticSociety/videos/324172525451503/" TargetMode="External"/><Relationship Id="rId4" Type="http://schemas.openxmlformats.org/officeDocument/2006/relationships/hyperlink" Target="https://www.facebook.com/NationalAutisticSociety/videos/28403641288337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autism.org.uk/what-we-do/employment/workplace-assessment" TargetMode="External"/><Relationship Id="rId7" Type="http://schemas.openxmlformats.org/officeDocument/2006/relationships/hyperlink" Target="https://www.autism.org.uk/what-we-do/professional-development/training-and-conferences/employment/finding-employment" TargetMode="External"/><Relationship Id="rId2" Type="http://schemas.openxmlformats.org/officeDocument/2006/relationships/hyperlink" Target="https://www.autism.org.uk/advice-and-guidance/topics/employment/employing-autistic-people/employers" TargetMode="External"/><Relationship Id="rId1" Type="http://schemas.openxmlformats.org/officeDocument/2006/relationships/slideLayout" Target="../slideLayouts/slideLayout3.xml"/><Relationship Id="rId6" Type="http://schemas.openxmlformats.org/officeDocument/2006/relationships/hyperlink" Target="https://www.autism.org.uk/what-we-do/employment/job-opportunities" TargetMode="External"/><Relationship Id="rId5" Type="http://schemas.openxmlformats.org/officeDocument/2006/relationships/hyperlink" Target="https://www.autism.org.uk/what-we-do/professional-development/training-and-conferences/employment/autism-workplace" TargetMode="External"/><Relationship Id="rId4" Type="http://schemas.openxmlformats.org/officeDocument/2006/relationships/hyperlink" Target="https://www.autism.org.uk/what-we-do/professional-development/training-and-conferences/employment/understanding-autism-in-the-workplace"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autism.org.uk/what-we-do/professional-development/training-and-conferences/autism-work-summi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222" y="729761"/>
            <a:ext cx="8106507" cy="2800767"/>
          </a:xfrm>
          <a:prstGeom prst="rect">
            <a:avLst/>
          </a:prstGeom>
          <a:noFill/>
        </p:spPr>
        <p:txBody>
          <a:bodyPr wrap="square" rtlCol="0">
            <a:spAutoFit/>
          </a:bodyPr>
          <a:lstStyle/>
          <a:p>
            <a:r>
              <a:rPr lang="en-GB" sz="4400" b="1" dirty="0">
                <a:solidFill>
                  <a:srgbClr val="4203BF"/>
                </a:solidFill>
                <a:latin typeface="Century Gothic" panose="020B0502020202020204" pitchFamily="34" charset="0"/>
              </a:rPr>
              <a:t>The National Autistic Society</a:t>
            </a:r>
          </a:p>
          <a:p>
            <a:endParaRPr lang="en-GB" sz="4400" b="1" dirty="0">
              <a:solidFill>
                <a:srgbClr val="4203BF"/>
              </a:solidFill>
              <a:latin typeface="Century Gothic" panose="020B0502020202020204" pitchFamily="34" charset="0"/>
            </a:endParaRPr>
          </a:p>
          <a:p>
            <a:endParaRPr lang="en-GB" sz="4400" b="1" dirty="0">
              <a:solidFill>
                <a:srgbClr val="4203BF"/>
              </a:solidFill>
              <a:latin typeface="Century Gothic" panose="020B0502020202020204" pitchFamily="34" charset="0"/>
            </a:endParaRPr>
          </a:p>
          <a:p>
            <a:r>
              <a:rPr lang="en-GB" sz="4400" b="1" dirty="0">
                <a:solidFill>
                  <a:srgbClr val="4203BF"/>
                </a:solidFill>
                <a:latin typeface="Century Gothic" panose="020B0502020202020204" pitchFamily="34" charset="0"/>
              </a:rPr>
              <a:t>‘What works in work’</a:t>
            </a:r>
          </a:p>
        </p:txBody>
      </p:sp>
      <p:sp>
        <p:nvSpPr>
          <p:cNvPr id="4" name="Oval 3"/>
          <p:cNvSpPr/>
          <p:nvPr/>
        </p:nvSpPr>
        <p:spPr>
          <a:xfrm>
            <a:off x="11104684" y="5706209"/>
            <a:ext cx="987831" cy="967154"/>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1</a:t>
            </a:r>
          </a:p>
        </p:txBody>
      </p:sp>
    </p:spTree>
    <p:extLst>
      <p:ext uri="{BB962C8B-B14F-4D97-AF65-F5344CB8AC3E}">
        <p14:creationId xmlns:p14="http://schemas.microsoft.com/office/powerpoint/2010/main" val="3293397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59875" y="919803"/>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Ø"/>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150000"/>
              </a:lnSpc>
              <a:defRPr/>
            </a:pPr>
            <a:r>
              <a:rPr lang="en-GB" altLang="en-US" sz="2400" kern="0" dirty="0">
                <a:solidFill>
                  <a:srgbClr val="4203BF"/>
                </a:solidFill>
                <a:latin typeface="Century Gothic"/>
              </a:rPr>
              <a:t>Differences in main areas</a:t>
            </a:r>
            <a:r>
              <a:rPr lang="en-GB" altLang="en-US" sz="2400" kern="0" dirty="0">
                <a:solidFill>
                  <a:srgbClr val="4203BF"/>
                </a:solidFill>
                <a:latin typeface="Century Gothic"/>
                <a:ea typeface="ＭＳ Ｐゴシック"/>
              </a:rPr>
              <a:t> </a:t>
            </a:r>
          </a:p>
          <a:p>
            <a:pPr lvl="1" eaLnBrk="1" hangingPunct="1">
              <a:lnSpc>
                <a:spcPct val="150000"/>
              </a:lnSpc>
              <a:defRPr/>
            </a:pPr>
            <a:r>
              <a:rPr lang="en-GB" altLang="en-US" sz="2400" b="1" kern="0" dirty="0">
                <a:solidFill>
                  <a:srgbClr val="4203BF"/>
                </a:solidFill>
                <a:latin typeface="Century Gothic"/>
                <a:ea typeface="ＭＳ Ｐゴシック"/>
              </a:rPr>
              <a:t>Social Communication and Interaction </a:t>
            </a:r>
            <a:endParaRPr lang="en-GB" altLang="en-US" sz="2400" b="1" kern="0" dirty="0">
              <a:solidFill>
                <a:srgbClr val="4203BF"/>
              </a:solidFill>
              <a:latin typeface="Century Gothic" panose="020B0502020202020204" pitchFamily="34" charset="0"/>
              <a:ea typeface="ＭＳ Ｐゴシック" panose="020B0600070205080204" pitchFamily="34" charset="-128"/>
            </a:endParaRPr>
          </a:p>
          <a:p>
            <a:pPr lvl="1" eaLnBrk="1" hangingPunct="1">
              <a:lnSpc>
                <a:spcPct val="150000"/>
              </a:lnSpc>
              <a:buFontTx/>
              <a:buChar char="-"/>
              <a:defRPr/>
            </a:pPr>
            <a:r>
              <a:rPr lang="en-GB" altLang="en-US" sz="2400" b="1" kern="0" dirty="0">
                <a:solidFill>
                  <a:srgbClr val="4203BF"/>
                </a:solidFill>
                <a:latin typeface="Century Gothic"/>
                <a:ea typeface="ＭＳ Ｐゴシック"/>
              </a:rPr>
              <a:t>Restricted, repetitive patterns of behaviour, interests, or activities </a:t>
            </a:r>
          </a:p>
          <a:p>
            <a:pPr lvl="1" eaLnBrk="1" hangingPunct="1">
              <a:lnSpc>
                <a:spcPct val="150000"/>
              </a:lnSpc>
              <a:buFontTx/>
              <a:buChar char="-"/>
              <a:defRPr/>
            </a:pPr>
            <a:r>
              <a:rPr lang="en-GB" altLang="en-US" sz="2400" b="1" kern="0" dirty="0">
                <a:solidFill>
                  <a:srgbClr val="4203BF"/>
                </a:solidFill>
                <a:latin typeface="Century Gothic"/>
                <a:ea typeface="ＭＳ Ｐゴシック"/>
              </a:rPr>
              <a:t>Sensory processing</a:t>
            </a:r>
            <a:endParaRPr lang="en-GB" altLang="en-US" sz="2400" b="1" kern="0" dirty="0">
              <a:solidFill>
                <a:srgbClr val="4203BF"/>
              </a:solidFill>
              <a:latin typeface="Century Gothic" panose="020B0502020202020204" pitchFamily="34" charset="0"/>
              <a:ea typeface="ＭＳ Ｐゴシック" panose="020B0600070205080204" pitchFamily="34" charset="-128"/>
            </a:endParaRPr>
          </a:p>
          <a:p>
            <a:pPr defTabSz="914400" eaLnBrk="1" hangingPunct="1">
              <a:buFontTx/>
              <a:buNone/>
              <a:defRPr/>
            </a:pPr>
            <a:endParaRPr lang="en-GB" altLang="en-US" sz="2400" kern="0" dirty="0">
              <a:solidFill>
                <a:srgbClr val="4203BF"/>
              </a:solidFill>
              <a:latin typeface="Century Gothic" panose="020B0502020202020204" pitchFamily="34" charset="0"/>
            </a:endParaRPr>
          </a:p>
          <a:p>
            <a:pPr defTabSz="914400" eaLnBrk="1" hangingPunct="1">
              <a:buFontTx/>
              <a:buNone/>
              <a:defRPr/>
            </a:pPr>
            <a:endParaRPr lang="en-GB" altLang="en-US" sz="2400" kern="0" dirty="0">
              <a:solidFill>
                <a:srgbClr val="4203BF"/>
              </a:solidFill>
              <a:latin typeface="Century Gothic" panose="020B0502020202020204" pitchFamily="34" charset="0"/>
            </a:endParaRPr>
          </a:p>
          <a:p>
            <a:pPr defTabSz="914400" eaLnBrk="1" hangingPunct="1">
              <a:buFontTx/>
              <a:buNone/>
              <a:defRPr/>
            </a:pPr>
            <a:endParaRPr lang="en-GB" altLang="en-US" sz="2400" kern="0" dirty="0">
              <a:solidFill>
                <a:srgbClr val="4203BF"/>
              </a:solidFill>
              <a:latin typeface="Century Gothic" panose="020B0502020202020204" pitchFamily="34" charset="0"/>
            </a:endParaRPr>
          </a:p>
          <a:p>
            <a:pPr defTabSz="914400" eaLnBrk="1" hangingPunct="1">
              <a:buFontTx/>
              <a:buNone/>
              <a:defRPr/>
            </a:pPr>
            <a:endParaRPr lang="en-GB" altLang="en-US" sz="2400" kern="0" dirty="0">
              <a:solidFill>
                <a:srgbClr val="4203BF"/>
              </a:solidFill>
              <a:latin typeface="Century Gothic" panose="020B0502020202020204" pitchFamily="34" charset="0"/>
            </a:endParaRPr>
          </a:p>
          <a:p>
            <a:pPr defTabSz="914400" eaLnBrk="1" hangingPunct="1">
              <a:buFontTx/>
              <a:buNone/>
              <a:defRPr/>
            </a:pPr>
            <a:endParaRPr lang="en-GB" altLang="en-US" sz="2400" kern="0" dirty="0">
              <a:solidFill>
                <a:srgbClr val="4203BF"/>
              </a:solidFill>
              <a:latin typeface="Century Gothic" panose="020B0502020202020204" pitchFamily="34" charset="0"/>
            </a:endParaRPr>
          </a:p>
          <a:p>
            <a:pPr defTabSz="914400" eaLnBrk="1" hangingPunct="1">
              <a:buFontTx/>
              <a:buNone/>
              <a:defRPr/>
            </a:pPr>
            <a:endParaRPr lang="en-GB" altLang="en-US" sz="1800" kern="0" dirty="0">
              <a:solidFill>
                <a:srgbClr val="4203BF"/>
              </a:solidFill>
            </a:endParaRPr>
          </a:p>
        </p:txBody>
      </p:sp>
      <p:sp>
        <p:nvSpPr>
          <p:cNvPr id="6" name="Rectangle 3"/>
          <p:cNvSpPr txBox="1">
            <a:spLocks noChangeArrowheads="1"/>
          </p:cNvSpPr>
          <p:nvPr/>
        </p:nvSpPr>
        <p:spPr>
          <a:xfrm>
            <a:off x="5556738" y="3352725"/>
            <a:ext cx="6457951" cy="19778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800" dirty="0">
                <a:solidFill>
                  <a:srgbClr val="4203BF"/>
                </a:solidFill>
                <a:latin typeface="Century Gothic" panose="020B0502020202020204" pitchFamily="34" charset="0"/>
                <a:ea typeface="ＭＳ Ｐゴシック" panose="020B0600070205080204" pitchFamily="34" charset="-128"/>
              </a:rPr>
              <a:t>Anxiety </a:t>
            </a:r>
          </a:p>
          <a:p>
            <a:r>
              <a:rPr lang="en-GB" altLang="en-US" sz="1800" dirty="0">
                <a:solidFill>
                  <a:srgbClr val="4203BF"/>
                </a:solidFill>
                <a:latin typeface="Century Gothic" panose="020B0502020202020204" pitchFamily="34" charset="0"/>
                <a:ea typeface="ＭＳ Ｐゴシック" panose="020B0600070205080204" pitchFamily="34" charset="-128"/>
              </a:rPr>
              <a:t>Single attention focus</a:t>
            </a:r>
          </a:p>
          <a:p>
            <a:r>
              <a:rPr lang="en-GB" altLang="en-US" sz="1800" dirty="0">
                <a:solidFill>
                  <a:srgbClr val="4203BF"/>
                </a:solidFill>
                <a:latin typeface="Century Gothic" panose="020B0502020202020204" pitchFamily="34" charset="0"/>
                <a:ea typeface="ＭＳ Ｐゴシック" panose="020B0600070205080204" pitchFamily="34" charset="-128"/>
              </a:rPr>
              <a:t>Intense interests</a:t>
            </a:r>
          </a:p>
          <a:p>
            <a:r>
              <a:rPr lang="en-GB" altLang="en-US" sz="1800" dirty="0">
                <a:solidFill>
                  <a:srgbClr val="4203BF"/>
                </a:solidFill>
                <a:latin typeface="Century Gothic" panose="020B0502020202020204" pitchFamily="34" charset="0"/>
                <a:ea typeface="ＭＳ Ｐゴシック" panose="020B0600070205080204" pitchFamily="34" charset="-128"/>
              </a:rPr>
              <a:t>Differences of </a:t>
            </a:r>
            <a:r>
              <a:rPr lang="ja-JP" altLang="en-GB" sz="1800" dirty="0">
                <a:solidFill>
                  <a:srgbClr val="4203BF"/>
                </a:solidFill>
                <a:latin typeface="Century Gothic" panose="020B0502020202020204" pitchFamily="34" charset="0"/>
                <a:ea typeface="ＭＳ Ｐゴシック" panose="020B0600070205080204" pitchFamily="34" charset="-128"/>
              </a:rPr>
              <a:t>‘</a:t>
            </a:r>
            <a:r>
              <a:rPr lang="en-GB" altLang="ja-JP" sz="1800" dirty="0">
                <a:solidFill>
                  <a:srgbClr val="4203BF"/>
                </a:solidFill>
                <a:latin typeface="Century Gothic" panose="020B0502020202020204" pitchFamily="34" charset="0"/>
                <a:ea typeface="ＭＳ Ｐゴシック" panose="020B0600070205080204" pitchFamily="34" charset="-128"/>
              </a:rPr>
              <a:t>executive function</a:t>
            </a:r>
            <a:r>
              <a:rPr lang="ja-JP" altLang="en-GB" sz="1800" dirty="0">
                <a:solidFill>
                  <a:srgbClr val="4203BF"/>
                </a:solidFill>
                <a:latin typeface="Century Gothic" panose="020B0502020202020204" pitchFamily="34" charset="0"/>
                <a:ea typeface="ＭＳ Ｐゴシック" panose="020B0600070205080204" pitchFamily="34" charset="-128"/>
              </a:rPr>
              <a:t>’</a:t>
            </a:r>
            <a:endParaRPr lang="en-GB" altLang="ja-JP" sz="1800" dirty="0">
              <a:solidFill>
                <a:srgbClr val="4203BF"/>
              </a:solidFill>
              <a:latin typeface="Century Gothic" panose="020B0502020202020204" pitchFamily="34" charset="0"/>
              <a:ea typeface="ＭＳ Ｐゴシック" panose="020B0600070205080204" pitchFamily="34" charset="-128"/>
            </a:endParaRPr>
          </a:p>
          <a:p>
            <a:r>
              <a:rPr lang="en-GB" altLang="en-US" sz="1800" dirty="0">
                <a:solidFill>
                  <a:srgbClr val="4203BF"/>
                </a:solidFill>
                <a:latin typeface="Century Gothic" panose="020B0502020202020204" pitchFamily="34" charset="0"/>
                <a:ea typeface="ＭＳ Ｐゴシック" panose="020B0600070205080204" pitchFamily="34" charset="-128"/>
              </a:rPr>
              <a:t>Perfectionism</a:t>
            </a:r>
          </a:p>
          <a:p>
            <a:r>
              <a:rPr lang="en-GB" altLang="en-US" sz="1800" dirty="0">
                <a:solidFill>
                  <a:srgbClr val="4203BF"/>
                </a:solidFill>
                <a:latin typeface="Century Gothic" panose="020B0502020202020204" pitchFamily="34" charset="0"/>
                <a:ea typeface="ＭＳ Ｐゴシック" panose="020B0600070205080204" pitchFamily="34" charset="-128"/>
              </a:rPr>
              <a:t>Other </a:t>
            </a:r>
            <a:r>
              <a:rPr lang="en-GB" altLang="en-US" sz="1800" dirty="0" err="1">
                <a:solidFill>
                  <a:srgbClr val="4203BF"/>
                </a:solidFill>
                <a:latin typeface="Century Gothic" panose="020B0502020202020204" pitchFamily="34" charset="0"/>
                <a:ea typeface="ＭＳ Ｐゴシック" panose="020B0600070205080204" pitchFamily="34" charset="-128"/>
              </a:rPr>
              <a:t>neurodiverse</a:t>
            </a:r>
            <a:r>
              <a:rPr lang="en-GB" altLang="en-US" sz="1800" dirty="0">
                <a:solidFill>
                  <a:srgbClr val="4203BF"/>
                </a:solidFill>
                <a:latin typeface="Century Gothic" panose="020B0502020202020204" pitchFamily="34" charset="0"/>
                <a:ea typeface="ＭＳ Ｐゴシック" panose="020B0600070205080204" pitchFamily="34" charset="-128"/>
              </a:rPr>
              <a:t> conditions</a:t>
            </a:r>
          </a:p>
          <a:p>
            <a:pPr>
              <a:buFontTx/>
              <a:buNone/>
            </a:pPr>
            <a:endParaRPr lang="en-GB" altLang="en-US" sz="1800" dirty="0">
              <a:solidFill>
                <a:srgbClr val="4203BF"/>
              </a:solidFill>
              <a:latin typeface="Century Gothic" panose="020B0502020202020204" pitchFamily="34" charset="0"/>
              <a:ea typeface="ＭＳ Ｐゴシック" panose="020B0600070205080204" pitchFamily="34" charset="-128"/>
            </a:endParaRPr>
          </a:p>
        </p:txBody>
      </p:sp>
      <p:sp>
        <p:nvSpPr>
          <p:cNvPr id="7" name="Rounded Rectangle 6"/>
          <p:cNvSpPr/>
          <p:nvPr/>
        </p:nvSpPr>
        <p:spPr>
          <a:xfrm>
            <a:off x="5556738" y="3235569"/>
            <a:ext cx="6062425" cy="2475769"/>
          </a:xfrm>
          <a:prstGeom prst="roundRect">
            <a:avLst/>
          </a:prstGeom>
          <a:noFill/>
          <a:ln>
            <a:solidFill>
              <a:srgbClr val="6C0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64045" y="150362"/>
            <a:ext cx="9567978" cy="769441"/>
          </a:xfrm>
          <a:prstGeom prst="rect">
            <a:avLst/>
          </a:prstGeom>
        </p:spPr>
        <p:txBody>
          <a:bodyPr wrap="square">
            <a:spAutoFit/>
          </a:bodyPr>
          <a:lstStyle/>
          <a:p>
            <a:pPr defTabSz="914400" eaLnBrk="1" fontAlgn="auto" hangingPunct="1">
              <a:spcBef>
                <a:spcPts val="0"/>
              </a:spcBef>
              <a:spcAft>
                <a:spcPts val="0"/>
              </a:spcAft>
              <a:defRPr/>
            </a:pPr>
            <a:r>
              <a:rPr lang="en-GB" altLang="en-US" sz="4400" b="1" kern="0" dirty="0">
                <a:solidFill>
                  <a:srgbClr val="4203BF"/>
                </a:solidFill>
                <a:latin typeface="Century Gothic" panose="020B0502020202020204" pitchFamily="34" charset="0"/>
                <a:ea typeface="+mj-ea"/>
                <a:cs typeface="+mj-cs"/>
              </a:rPr>
              <a:t>‘Autism’ - Summary</a:t>
            </a:r>
            <a:endParaRPr lang="en-GB" sz="4400" b="1" kern="0" dirty="0">
              <a:solidFill>
                <a:srgbClr val="4203BF"/>
              </a:solidFill>
              <a:latin typeface="Century Gothic" panose="020B0502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8701" y="3464169"/>
            <a:ext cx="2814127" cy="2599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670414" y="6063639"/>
            <a:ext cx="11521586" cy="646331"/>
          </a:xfrm>
          <a:prstGeom prst="rect">
            <a:avLst/>
          </a:prstGeom>
          <a:noFill/>
        </p:spPr>
        <p:txBody>
          <a:bodyPr wrap="square" rtlCol="0">
            <a:spAutoFit/>
          </a:bodyPr>
          <a:lstStyle/>
          <a:p>
            <a:r>
              <a:rPr lang="en-GB" altLang="en-US" b="1" i="1" kern="0" dirty="0">
                <a:solidFill>
                  <a:srgbClr val="4203BF"/>
                </a:solidFill>
                <a:latin typeface="Century Gothic"/>
              </a:rPr>
              <a:t>“It explains how my brain works, and how other people behave in weird ways.”</a:t>
            </a:r>
            <a:endParaRPr lang="en-GB" altLang="en-US" kern="0" dirty="0">
              <a:solidFill>
                <a:srgbClr val="4203BF"/>
              </a:solidFill>
              <a:latin typeface="Century Gothic" panose="020B0502020202020204" pitchFamily="34" charset="0"/>
            </a:endParaRPr>
          </a:p>
          <a:p>
            <a:endParaRPr lang="en-GB" dirty="0">
              <a:solidFill>
                <a:srgbClr val="4203BF"/>
              </a:solidFill>
            </a:endParaRPr>
          </a:p>
        </p:txBody>
      </p:sp>
      <p:sp>
        <p:nvSpPr>
          <p:cNvPr id="9" name="Oval 8"/>
          <p:cNvSpPr/>
          <p:nvPr/>
        </p:nvSpPr>
        <p:spPr>
          <a:xfrm>
            <a:off x="11104684" y="5706209"/>
            <a:ext cx="987831" cy="967154"/>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10</a:t>
            </a:r>
          </a:p>
        </p:txBody>
      </p:sp>
    </p:spTree>
    <p:extLst>
      <p:ext uri="{BB962C8B-B14F-4D97-AF65-F5344CB8AC3E}">
        <p14:creationId xmlns:p14="http://schemas.microsoft.com/office/powerpoint/2010/main" val="6862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a:spLocks noChangeArrowheads="1"/>
          </p:cNvSpPr>
          <p:nvPr/>
        </p:nvSpPr>
        <p:spPr bwMode="auto">
          <a:xfrm>
            <a:off x="5285581" y="1243013"/>
            <a:ext cx="1879600" cy="1879600"/>
          </a:xfrm>
          <a:prstGeom prst="ellipse">
            <a:avLst/>
          </a:prstGeom>
          <a:solidFill>
            <a:srgbClr val="FFFF00"/>
          </a:solidFill>
          <a:ln w="9525">
            <a:solidFill>
              <a:srgbClr val="000000"/>
            </a:solidFill>
            <a:miter lim="800000"/>
            <a:headEnd/>
            <a:tailEnd/>
          </a:ln>
        </p:spPr>
        <p:txBody>
          <a:bodyPr wrap="none" anchor="ct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Ø"/>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800"/>
          </a:p>
        </p:txBody>
      </p:sp>
      <p:sp>
        <p:nvSpPr>
          <p:cNvPr id="10" name="Oval 13"/>
          <p:cNvSpPr>
            <a:spLocks noChangeArrowheads="1"/>
          </p:cNvSpPr>
          <p:nvPr/>
        </p:nvSpPr>
        <p:spPr bwMode="auto">
          <a:xfrm>
            <a:off x="3989326" y="3104997"/>
            <a:ext cx="2101850" cy="1879600"/>
          </a:xfrm>
          <a:prstGeom prst="ellipse">
            <a:avLst/>
          </a:prstGeom>
          <a:solidFill>
            <a:srgbClr val="CC99FF"/>
          </a:solidFill>
          <a:ln w="9525">
            <a:solidFill>
              <a:srgbClr val="000000"/>
            </a:solidFill>
            <a:miter lim="800000"/>
            <a:headEnd/>
            <a:tailEnd/>
          </a:ln>
        </p:spPr>
        <p:txBody>
          <a:bodyPr wrap="none" anchor="ct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Ø"/>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800"/>
          </a:p>
        </p:txBody>
      </p:sp>
      <p:sp>
        <p:nvSpPr>
          <p:cNvPr id="11" name="Oval 12"/>
          <p:cNvSpPr>
            <a:spLocks noChangeArrowheads="1"/>
          </p:cNvSpPr>
          <p:nvPr/>
        </p:nvSpPr>
        <p:spPr bwMode="auto">
          <a:xfrm>
            <a:off x="6497576" y="3209482"/>
            <a:ext cx="1878012" cy="1770063"/>
          </a:xfrm>
          <a:prstGeom prst="ellipse">
            <a:avLst/>
          </a:prstGeom>
          <a:solidFill>
            <a:srgbClr val="00E4A8"/>
          </a:solidFill>
          <a:ln w="9525">
            <a:solidFill>
              <a:srgbClr val="000000"/>
            </a:solidFill>
            <a:miter lim="800000"/>
            <a:headEnd/>
            <a:tailEnd/>
          </a:ln>
        </p:spPr>
        <p:txBody>
          <a:bodyPr wrap="none" anchor="ct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Ø"/>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800"/>
          </a:p>
        </p:txBody>
      </p:sp>
      <p:sp>
        <p:nvSpPr>
          <p:cNvPr id="2" name="Text Box 10"/>
          <p:cNvSpPr txBox="1">
            <a:spLocks noChangeArrowheads="1"/>
          </p:cNvSpPr>
          <p:nvPr/>
        </p:nvSpPr>
        <p:spPr bwMode="auto">
          <a:xfrm>
            <a:off x="2666657" y="2286000"/>
            <a:ext cx="10230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ctr" eaLnBrk="1" hangingPunct="1">
              <a:spcBef>
                <a:spcPct val="0"/>
              </a:spcBef>
              <a:buFontTx/>
              <a:buNone/>
            </a:pPr>
            <a:r>
              <a:rPr lang="en-GB" altLang="en-US" dirty="0">
                <a:solidFill>
                  <a:srgbClr val="4203BF"/>
                </a:solidFill>
                <a:latin typeface="Tahoma" panose="020B0604030504040204" pitchFamily="34" charset="0"/>
              </a:rPr>
              <a:t>Dyslexia</a:t>
            </a:r>
            <a:endParaRPr lang="en-GB" altLang="en-US" dirty="0">
              <a:solidFill>
                <a:srgbClr val="4203BF"/>
              </a:solidFill>
            </a:endParaRPr>
          </a:p>
        </p:txBody>
      </p:sp>
      <p:sp>
        <p:nvSpPr>
          <p:cNvPr id="3" name="Text Box 9"/>
          <p:cNvSpPr txBox="1">
            <a:spLocks noChangeArrowheads="1"/>
          </p:cNvSpPr>
          <p:nvPr/>
        </p:nvSpPr>
        <p:spPr bwMode="auto">
          <a:xfrm>
            <a:off x="5504656" y="4878388"/>
            <a:ext cx="158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ctr" eaLnBrk="1" hangingPunct="1">
              <a:spcBef>
                <a:spcPct val="0"/>
              </a:spcBef>
              <a:buFontTx/>
              <a:buNone/>
            </a:pPr>
            <a:r>
              <a:rPr lang="en-GB" altLang="en-US">
                <a:solidFill>
                  <a:srgbClr val="4203BF"/>
                </a:solidFill>
                <a:latin typeface="Tahoma" panose="020B0604030504040204" pitchFamily="34" charset="0"/>
              </a:rPr>
              <a:t>Dyspraxia</a:t>
            </a:r>
            <a:endParaRPr lang="en-GB" altLang="en-US">
              <a:solidFill>
                <a:srgbClr val="4203BF"/>
              </a:solidFill>
            </a:endParaRPr>
          </a:p>
        </p:txBody>
      </p:sp>
      <p:sp>
        <p:nvSpPr>
          <p:cNvPr id="4" name="Text Box 8"/>
          <p:cNvSpPr txBox="1">
            <a:spLocks noChangeArrowheads="1"/>
          </p:cNvSpPr>
          <p:nvPr/>
        </p:nvSpPr>
        <p:spPr bwMode="auto">
          <a:xfrm>
            <a:off x="8226986" y="2300288"/>
            <a:ext cx="13022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ctr" eaLnBrk="1" hangingPunct="1">
              <a:spcBef>
                <a:spcPct val="0"/>
              </a:spcBef>
              <a:buFontTx/>
              <a:buNone/>
            </a:pPr>
            <a:r>
              <a:rPr lang="en-GB" altLang="en-US">
                <a:solidFill>
                  <a:srgbClr val="4203BF"/>
                </a:solidFill>
                <a:latin typeface="Tahoma" panose="020B0604030504040204" pitchFamily="34" charset="0"/>
              </a:rPr>
              <a:t>Dyscalculia</a:t>
            </a:r>
            <a:endParaRPr lang="en-GB" altLang="en-US">
              <a:solidFill>
                <a:srgbClr val="4203BF"/>
              </a:solidFill>
            </a:endParaRPr>
          </a:p>
        </p:txBody>
      </p:sp>
      <p:sp>
        <p:nvSpPr>
          <p:cNvPr id="5" name="Text Box 7"/>
          <p:cNvSpPr txBox="1">
            <a:spLocks noChangeArrowheads="1"/>
          </p:cNvSpPr>
          <p:nvPr/>
        </p:nvSpPr>
        <p:spPr bwMode="auto">
          <a:xfrm>
            <a:off x="3561556" y="846138"/>
            <a:ext cx="5327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ctr" eaLnBrk="1" hangingPunct="1">
              <a:spcBef>
                <a:spcPct val="0"/>
              </a:spcBef>
              <a:buFontTx/>
              <a:buNone/>
            </a:pPr>
            <a:r>
              <a:rPr lang="en-GB" altLang="en-US">
                <a:solidFill>
                  <a:srgbClr val="4203BF"/>
                </a:solidFill>
                <a:latin typeface="Tahoma" panose="020B0604030504040204" pitchFamily="34" charset="0"/>
              </a:rPr>
              <a:t>ADD/ADHD</a:t>
            </a:r>
            <a:endParaRPr lang="en-GB" altLang="en-US">
              <a:solidFill>
                <a:srgbClr val="4203BF"/>
              </a:solidFill>
            </a:endParaRPr>
          </a:p>
        </p:txBody>
      </p:sp>
      <p:sp>
        <p:nvSpPr>
          <p:cNvPr id="6" name="Text Box 6"/>
          <p:cNvSpPr txBox="1">
            <a:spLocks noChangeArrowheads="1"/>
          </p:cNvSpPr>
          <p:nvPr/>
        </p:nvSpPr>
        <p:spPr bwMode="auto">
          <a:xfrm>
            <a:off x="8241506" y="3884613"/>
            <a:ext cx="1685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ctr" eaLnBrk="1" hangingPunct="1">
              <a:spcBef>
                <a:spcPct val="0"/>
              </a:spcBef>
              <a:buFontTx/>
              <a:buNone/>
            </a:pPr>
            <a:r>
              <a:rPr lang="en-GB" altLang="en-US">
                <a:solidFill>
                  <a:srgbClr val="4203BF"/>
                </a:solidFill>
                <a:latin typeface="Tahoma" panose="020B0604030504040204" pitchFamily="34" charset="0"/>
              </a:rPr>
              <a:t>Dysgraphia</a:t>
            </a:r>
            <a:endParaRPr lang="en-GB" altLang="en-US">
              <a:solidFill>
                <a:srgbClr val="4203BF"/>
              </a:solidFill>
            </a:endParaRPr>
          </a:p>
        </p:txBody>
      </p:sp>
      <p:pic>
        <p:nvPicPr>
          <p:cNvPr id="7" name="c" descr="spot_overl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819" y="1495425"/>
            <a:ext cx="417512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497387" y="201469"/>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ctr" eaLnBrk="1" hangingPunct="1">
              <a:spcBef>
                <a:spcPct val="0"/>
              </a:spcBef>
              <a:buFontTx/>
              <a:buNone/>
            </a:pPr>
            <a:r>
              <a:rPr lang="en-GB" altLang="en-US" sz="1200" b="1" dirty="0">
                <a:solidFill>
                  <a:srgbClr val="4203BF"/>
                </a:solidFill>
              </a:rPr>
              <a:t>Source: Dr Amanda Kirby, </a:t>
            </a:r>
            <a:r>
              <a:rPr lang="en-GB" altLang="en-US" sz="1200" b="1" dirty="0" err="1">
                <a:solidFill>
                  <a:srgbClr val="4203BF"/>
                </a:solidFill>
              </a:rPr>
              <a:t>Dyscovery</a:t>
            </a:r>
            <a:r>
              <a:rPr lang="en-GB" altLang="en-US" sz="1200" b="1" dirty="0">
                <a:solidFill>
                  <a:srgbClr val="4203BF"/>
                </a:solidFill>
              </a:rPr>
              <a:t> Centre, University of Wales, Newport</a:t>
            </a:r>
          </a:p>
        </p:txBody>
      </p:sp>
      <p:sp>
        <p:nvSpPr>
          <p:cNvPr id="9" name="Text Box 22"/>
          <p:cNvSpPr txBox="1">
            <a:spLocks noChangeArrowheads="1"/>
          </p:cNvSpPr>
          <p:nvPr/>
        </p:nvSpPr>
        <p:spPr bwMode="auto">
          <a:xfrm>
            <a:off x="2264569" y="3811588"/>
            <a:ext cx="158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ctr" eaLnBrk="1" hangingPunct="1">
              <a:spcBef>
                <a:spcPct val="0"/>
              </a:spcBef>
              <a:buFontTx/>
              <a:buNone/>
            </a:pPr>
            <a:r>
              <a:rPr lang="en-GB" altLang="en-US" dirty="0">
                <a:solidFill>
                  <a:srgbClr val="4203BF"/>
                </a:solidFill>
                <a:latin typeface="Tahoma" panose="020B0604030504040204" pitchFamily="34" charset="0"/>
              </a:rPr>
              <a:t>ASC/ASD</a:t>
            </a:r>
            <a:endParaRPr lang="en-GB" altLang="en-US" dirty="0">
              <a:solidFill>
                <a:srgbClr val="4203BF"/>
              </a:solidFill>
            </a:endParaRPr>
          </a:p>
        </p:txBody>
      </p:sp>
      <p:sp>
        <p:nvSpPr>
          <p:cNvPr id="13" name="Rectangle 3"/>
          <p:cNvSpPr txBox="1">
            <a:spLocks noChangeArrowheads="1"/>
          </p:cNvSpPr>
          <p:nvPr/>
        </p:nvSpPr>
        <p:spPr>
          <a:xfrm>
            <a:off x="186438" y="5774475"/>
            <a:ext cx="10838688" cy="862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400" b="1" dirty="0">
                <a:solidFill>
                  <a:srgbClr val="4203BF"/>
                </a:solidFill>
                <a:latin typeface="Century Gothic" panose="020B0502020202020204" pitchFamily="34" charset="0"/>
                <a:ea typeface="ＭＳ Ｐゴシック" panose="020B0600070205080204" pitchFamily="34" charset="-128"/>
              </a:rPr>
              <a:t>Cultural differences in ‘Neurodiversity’ terminology between different communities, including UK versus US</a:t>
            </a:r>
          </a:p>
          <a:p>
            <a:r>
              <a:rPr lang="en-GB" sz="1400" b="1" dirty="0">
                <a:solidFill>
                  <a:srgbClr val="4203BF"/>
                </a:solidFill>
                <a:latin typeface="Century Gothic" panose="020B0502020202020204" pitchFamily="34" charset="0"/>
              </a:rPr>
              <a:t>The term neurodiversity refers to variation in the human brain regarding sociability, learning, attention, mood and other mental functions.</a:t>
            </a:r>
            <a:endParaRPr lang="en-GB" altLang="en-US" sz="1400" b="1" dirty="0">
              <a:solidFill>
                <a:srgbClr val="4203BF"/>
              </a:solidFill>
              <a:latin typeface="Century Gothic" panose="020B0502020202020204" pitchFamily="34" charset="0"/>
              <a:ea typeface="ＭＳ Ｐゴシック" panose="020B0600070205080204" pitchFamily="34" charset="-128"/>
            </a:endParaRPr>
          </a:p>
        </p:txBody>
      </p:sp>
      <p:sp>
        <p:nvSpPr>
          <p:cNvPr id="14" name="Oval 13"/>
          <p:cNvSpPr/>
          <p:nvPr/>
        </p:nvSpPr>
        <p:spPr>
          <a:xfrm>
            <a:off x="11077575" y="5905500"/>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11</a:t>
            </a:r>
          </a:p>
        </p:txBody>
      </p:sp>
    </p:spTree>
    <p:extLst>
      <p:ext uri="{BB962C8B-B14F-4D97-AF65-F5344CB8AC3E}">
        <p14:creationId xmlns:p14="http://schemas.microsoft.com/office/powerpoint/2010/main" val="395018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4239153" y="3975894"/>
            <a:ext cx="1001496" cy="1001496"/>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p:style>
      </p:sp>
      <p:sp>
        <p:nvSpPr>
          <p:cNvPr id="2" name="Oval 1"/>
          <p:cNvSpPr/>
          <p:nvPr/>
        </p:nvSpPr>
        <p:spPr>
          <a:xfrm>
            <a:off x="1284590" y="1822190"/>
            <a:ext cx="1001496" cy="1001496"/>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sp>
      <p:sp>
        <p:nvSpPr>
          <p:cNvPr id="3" name="Rectangle 2" descr="Brain in head"/>
          <p:cNvSpPr/>
          <p:nvPr/>
        </p:nvSpPr>
        <p:spPr>
          <a:xfrm>
            <a:off x="1498024" y="2035623"/>
            <a:ext cx="574628" cy="57462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4" name="Freeform 3"/>
          <p:cNvSpPr/>
          <p:nvPr/>
        </p:nvSpPr>
        <p:spPr>
          <a:xfrm>
            <a:off x="964440" y="3135627"/>
            <a:ext cx="1641796" cy="656718"/>
          </a:xfrm>
          <a:custGeom>
            <a:avLst/>
            <a:gdLst>
              <a:gd name="connsiteX0" fmla="*/ 0 w 1641796"/>
              <a:gd name="connsiteY0" fmla="*/ 0 h 656718"/>
              <a:gd name="connsiteX1" fmla="*/ 1641796 w 1641796"/>
              <a:gd name="connsiteY1" fmla="*/ 0 h 656718"/>
              <a:gd name="connsiteX2" fmla="*/ 1641796 w 1641796"/>
              <a:gd name="connsiteY2" fmla="*/ 656718 h 656718"/>
              <a:gd name="connsiteX3" fmla="*/ 0 w 1641796"/>
              <a:gd name="connsiteY3" fmla="*/ 656718 h 656718"/>
              <a:gd name="connsiteX4" fmla="*/ 0 w 1641796"/>
              <a:gd name="connsiteY4" fmla="*/ 0 h 656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796" h="656718">
                <a:moveTo>
                  <a:pt x="0" y="0"/>
                </a:moveTo>
                <a:lnTo>
                  <a:pt x="1641796" y="0"/>
                </a:lnTo>
                <a:lnTo>
                  <a:pt x="1641796" y="656718"/>
                </a:lnTo>
                <a:lnTo>
                  <a:pt x="0" y="656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44550">
              <a:lnSpc>
                <a:spcPct val="90000"/>
              </a:lnSpc>
              <a:spcBef>
                <a:spcPct val="0"/>
              </a:spcBef>
              <a:spcAft>
                <a:spcPct val="35000"/>
              </a:spcAft>
              <a:defRPr cap="all"/>
            </a:pPr>
            <a:r>
              <a:rPr lang="en-US" sz="1900" kern="1200" dirty="0">
                <a:solidFill>
                  <a:srgbClr val="4203BF"/>
                </a:solidFill>
              </a:rPr>
              <a:t>Focused</a:t>
            </a:r>
          </a:p>
        </p:txBody>
      </p:sp>
      <p:sp>
        <p:nvSpPr>
          <p:cNvPr id="5" name="Oval 4"/>
          <p:cNvSpPr/>
          <p:nvPr/>
        </p:nvSpPr>
        <p:spPr>
          <a:xfrm>
            <a:off x="3213702" y="1822190"/>
            <a:ext cx="1001496" cy="1001496"/>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p:style>
      </p:sp>
      <p:sp>
        <p:nvSpPr>
          <p:cNvPr id="6" name="Rectangle 5" descr="Head with Gears"/>
          <p:cNvSpPr/>
          <p:nvPr/>
        </p:nvSpPr>
        <p:spPr>
          <a:xfrm>
            <a:off x="3427135" y="2035623"/>
            <a:ext cx="574628" cy="57462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7" name="Freeform 6"/>
          <p:cNvSpPr/>
          <p:nvPr/>
        </p:nvSpPr>
        <p:spPr>
          <a:xfrm>
            <a:off x="2893551" y="3135627"/>
            <a:ext cx="1641796" cy="656718"/>
          </a:xfrm>
          <a:custGeom>
            <a:avLst/>
            <a:gdLst>
              <a:gd name="connsiteX0" fmla="*/ 0 w 1641796"/>
              <a:gd name="connsiteY0" fmla="*/ 0 h 656718"/>
              <a:gd name="connsiteX1" fmla="*/ 1641796 w 1641796"/>
              <a:gd name="connsiteY1" fmla="*/ 0 h 656718"/>
              <a:gd name="connsiteX2" fmla="*/ 1641796 w 1641796"/>
              <a:gd name="connsiteY2" fmla="*/ 656718 h 656718"/>
              <a:gd name="connsiteX3" fmla="*/ 0 w 1641796"/>
              <a:gd name="connsiteY3" fmla="*/ 656718 h 656718"/>
              <a:gd name="connsiteX4" fmla="*/ 0 w 1641796"/>
              <a:gd name="connsiteY4" fmla="*/ 0 h 656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796" h="656718">
                <a:moveTo>
                  <a:pt x="0" y="0"/>
                </a:moveTo>
                <a:lnTo>
                  <a:pt x="1641796" y="0"/>
                </a:lnTo>
                <a:lnTo>
                  <a:pt x="1641796" y="656718"/>
                </a:lnTo>
                <a:lnTo>
                  <a:pt x="0" y="656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44550">
              <a:lnSpc>
                <a:spcPct val="90000"/>
              </a:lnSpc>
              <a:spcBef>
                <a:spcPct val="0"/>
              </a:spcBef>
              <a:spcAft>
                <a:spcPct val="35000"/>
              </a:spcAft>
              <a:defRPr cap="all"/>
            </a:pPr>
            <a:r>
              <a:rPr lang="en-US" sz="1900" kern="1200" dirty="0">
                <a:solidFill>
                  <a:srgbClr val="4203BF"/>
                </a:solidFill>
              </a:rPr>
              <a:t>Logical</a:t>
            </a:r>
          </a:p>
        </p:txBody>
      </p:sp>
      <p:sp>
        <p:nvSpPr>
          <p:cNvPr id="8" name="Oval 7"/>
          <p:cNvSpPr/>
          <p:nvPr/>
        </p:nvSpPr>
        <p:spPr>
          <a:xfrm>
            <a:off x="5142813" y="1822190"/>
            <a:ext cx="1001496" cy="1001496"/>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9" name="Rectangle 8" descr="Person with Idea"/>
          <p:cNvSpPr/>
          <p:nvPr/>
        </p:nvSpPr>
        <p:spPr>
          <a:xfrm>
            <a:off x="5356247" y="2035623"/>
            <a:ext cx="574628" cy="57462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10" name="Freeform 9"/>
          <p:cNvSpPr/>
          <p:nvPr/>
        </p:nvSpPr>
        <p:spPr>
          <a:xfrm>
            <a:off x="4822663" y="3135627"/>
            <a:ext cx="1641796" cy="656718"/>
          </a:xfrm>
          <a:custGeom>
            <a:avLst/>
            <a:gdLst>
              <a:gd name="connsiteX0" fmla="*/ 0 w 1641796"/>
              <a:gd name="connsiteY0" fmla="*/ 0 h 656718"/>
              <a:gd name="connsiteX1" fmla="*/ 1641796 w 1641796"/>
              <a:gd name="connsiteY1" fmla="*/ 0 h 656718"/>
              <a:gd name="connsiteX2" fmla="*/ 1641796 w 1641796"/>
              <a:gd name="connsiteY2" fmla="*/ 656718 h 656718"/>
              <a:gd name="connsiteX3" fmla="*/ 0 w 1641796"/>
              <a:gd name="connsiteY3" fmla="*/ 656718 h 656718"/>
              <a:gd name="connsiteX4" fmla="*/ 0 w 1641796"/>
              <a:gd name="connsiteY4" fmla="*/ 0 h 656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796" h="656718">
                <a:moveTo>
                  <a:pt x="0" y="0"/>
                </a:moveTo>
                <a:lnTo>
                  <a:pt x="1641796" y="0"/>
                </a:lnTo>
                <a:lnTo>
                  <a:pt x="1641796" y="656718"/>
                </a:lnTo>
                <a:lnTo>
                  <a:pt x="0" y="656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44550">
              <a:lnSpc>
                <a:spcPct val="90000"/>
              </a:lnSpc>
              <a:spcBef>
                <a:spcPct val="0"/>
              </a:spcBef>
              <a:spcAft>
                <a:spcPct val="35000"/>
              </a:spcAft>
              <a:defRPr cap="all"/>
            </a:pPr>
            <a:r>
              <a:rPr lang="en-US" sz="1900" kern="1200" dirty="0">
                <a:solidFill>
                  <a:srgbClr val="4203BF"/>
                </a:solidFill>
              </a:rPr>
              <a:t>Different way of thinking</a:t>
            </a:r>
          </a:p>
        </p:txBody>
      </p:sp>
      <p:sp>
        <p:nvSpPr>
          <p:cNvPr id="11" name="Oval 10"/>
          <p:cNvSpPr/>
          <p:nvPr/>
        </p:nvSpPr>
        <p:spPr>
          <a:xfrm>
            <a:off x="2286086" y="3986564"/>
            <a:ext cx="1001496" cy="1001496"/>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p:style>
      </p:sp>
      <p:sp>
        <p:nvSpPr>
          <p:cNvPr id="12" name="Rectangle 11" descr="Gears"/>
          <p:cNvSpPr/>
          <p:nvPr/>
        </p:nvSpPr>
        <p:spPr>
          <a:xfrm>
            <a:off x="2499516" y="4199994"/>
            <a:ext cx="574628" cy="574628"/>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13" name="Freeform 12"/>
          <p:cNvSpPr/>
          <p:nvPr/>
        </p:nvSpPr>
        <p:spPr>
          <a:xfrm>
            <a:off x="1965928" y="5300000"/>
            <a:ext cx="1641796" cy="656718"/>
          </a:xfrm>
          <a:custGeom>
            <a:avLst/>
            <a:gdLst>
              <a:gd name="connsiteX0" fmla="*/ 0 w 1641796"/>
              <a:gd name="connsiteY0" fmla="*/ 0 h 656718"/>
              <a:gd name="connsiteX1" fmla="*/ 1641796 w 1641796"/>
              <a:gd name="connsiteY1" fmla="*/ 0 h 656718"/>
              <a:gd name="connsiteX2" fmla="*/ 1641796 w 1641796"/>
              <a:gd name="connsiteY2" fmla="*/ 656718 h 656718"/>
              <a:gd name="connsiteX3" fmla="*/ 0 w 1641796"/>
              <a:gd name="connsiteY3" fmla="*/ 656718 h 656718"/>
              <a:gd name="connsiteX4" fmla="*/ 0 w 1641796"/>
              <a:gd name="connsiteY4" fmla="*/ 0 h 656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796" h="656718">
                <a:moveTo>
                  <a:pt x="0" y="0"/>
                </a:moveTo>
                <a:lnTo>
                  <a:pt x="1641796" y="0"/>
                </a:lnTo>
                <a:lnTo>
                  <a:pt x="1641796" y="656718"/>
                </a:lnTo>
                <a:lnTo>
                  <a:pt x="0" y="656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44550">
              <a:lnSpc>
                <a:spcPct val="90000"/>
              </a:lnSpc>
              <a:spcBef>
                <a:spcPct val="0"/>
              </a:spcBef>
              <a:spcAft>
                <a:spcPct val="35000"/>
              </a:spcAft>
              <a:defRPr cap="all"/>
            </a:pPr>
            <a:r>
              <a:rPr lang="en-US" sz="1900" kern="1200" dirty="0">
                <a:solidFill>
                  <a:srgbClr val="4203BF"/>
                </a:solidFill>
              </a:rPr>
              <a:t>Technical</a:t>
            </a:r>
          </a:p>
        </p:txBody>
      </p:sp>
      <p:sp>
        <p:nvSpPr>
          <p:cNvPr id="14" name="Rectangle 13" descr="Small paint brush"/>
          <p:cNvSpPr/>
          <p:nvPr/>
        </p:nvSpPr>
        <p:spPr>
          <a:xfrm>
            <a:off x="4360375" y="4189328"/>
            <a:ext cx="574628" cy="574628"/>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15" name="Freeform 14"/>
          <p:cNvSpPr/>
          <p:nvPr/>
        </p:nvSpPr>
        <p:spPr>
          <a:xfrm>
            <a:off x="3903389" y="5303924"/>
            <a:ext cx="1641796" cy="656718"/>
          </a:xfrm>
          <a:custGeom>
            <a:avLst/>
            <a:gdLst>
              <a:gd name="connsiteX0" fmla="*/ 0 w 1641796"/>
              <a:gd name="connsiteY0" fmla="*/ 0 h 656718"/>
              <a:gd name="connsiteX1" fmla="*/ 1641796 w 1641796"/>
              <a:gd name="connsiteY1" fmla="*/ 0 h 656718"/>
              <a:gd name="connsiteX2" fmla="*/ 1641796 w 1641796"/>
              <a:gd name="connsiteY2" fmla="*/ 656718 h 656718"/>
              <a:gd name="connsiteX3" fmla="*/ 0 w 1641796"/>
              <a:gd name="connsiteY3" fmla="*/ 656718 h 656718"/>
              <a:gd name="connsiteX4" fmla="*/ 0 w 1641796"/>
              <a:gd name="connsiteY4" fmla="*/ 0 h 656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796" h="656718">
                <a:moveTo>
                  <a:pt x="0" y="0"/>
                </a:moveTo>
                <a:lnTo>
                  <a:pt x="1641796" y="0"/>
                </a:lnTo>
                <a:lnTo>
                  <a:pt x="1641796" y="656718"/>
                </a:lnTo>
                <a:lnTo>
                  <a:pt x="0" y="656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44550">
              <a:lnSpc>
                <a:spcPct val="90000"/>
              </a:lnSpc>
              <a:spcBef>
                <a:spcPct val="0"/>
              </a:spcBef>
              <a:spcAft>
                <a:spcPct val="35000"/>
              </a:spcAft>
              <a:defRPr cap="all"/>
            </a:pPr>
            <a:r>
              <a:rPr lang="en-US" sz="1900" kern="1200" dirty="0">
                <a:solidFill>
                  <a:srgbClr val="4203BF"/>
                </a:solidFill>
              </a:rPr>
              <a:t>Creative</a:t>
            </a:r>
          </a:p>
        </p:txBody>
      </p:sp>
      <p:sp>
        <p:nvSpPr>
          <p:cNvPr id="16" name="Oval 15"/>
          <p:cNvSpPr/>
          <p:nvPr/>
        </p:nvSpPr>
        <p:spPr>
          <a:xfrm>
            <a:off x="6361841" y="3988443"/>
            <a:ext cx="1001496" cy="1001496"/>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sp>
      <p:sp>
        <p:nvSpPr>
          <p:cNvPr id="17" name="Rectangle 16" descr="User"/>
          <p:cNvSpPr/>
          <p:nvPr/>
        </p:nvSpPr>
        <p:spPr>
          <a:xfrm>
            <a:off x="6575269" y="4201881"/>
            <a:ext cx="574628" cy="574628"/>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18" name="Freeform 17"/>
          <p:cNvSpPr/>
          <p:nvPr/>
        </p:nvSpPr>
        <p:spPr>
          <a:xfrm>
            <a:off x="6041686" y="5301878"/>
            <a:ext cx="1641796" cy="656718"/>
          </a:xfrm>
          <a:custGeom>
            <a:avLst/>
            <a:gdLst>
              <a:gd name="connsiteX0" fmla="*/ 0 w 1641796"/>
              <a:gd name="connsiteY0" fmla="*/ 0 h 656718"/>
              <a:gd name="connsiteX1" fmla="*/ 1641796 w 1641796"/>
              <a:gd name="connsiteY1" fmla="*/ 0 h 656718"/>
              <a:gd name="connsiteX2" fmla="*/ 1641796 w 1641796"/>
              <a:gd name="connsiteY2" fmla="*/ 656718 h 656718"/>
              <a:gd name="connsiteX3" fmla="*/ 0 w 1641796"/>
              <a:gd name="connsiteY3" fmla="*/ 656718 h 656718"/>
              <a:gd name="connsiteX4" fmla="*/ 0 w 1641796"/>
              <a:gd name="connsiteY4" fmla="*/ 0 h 656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796" h="656718">
                <a:moveTo>
                  <a:pt x="0" y="0"/>
                </a:moveTo>
                <a:lnTo>
                  <a:pt x="1641796" y="0"/>
                </a:lnTo>
                <a:lnTo>
                  <a:pt x="1641796" y="656718"/>
                </a:lnTo>
                <a:lnTo>
                  <a:pt x="0" y="656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44550">
              <a:lnSpc>
                <a:spcPct val="90000"/>
              </a:lnSpc>
              <a:spcBef>
                <a:spcPct val="0"/>
              </a:spcBef>
              <a:spcAft>
                <a:spcPct val="35000"/>
              </a:spcAft>
              <a:defRPr cap="all"/>
            </a:pPr>
            <a:r>
              <a:rPr lang="en-US" sz="1900" kern="1200" dirty="0">
                <a:solidFill>
                  <a:srgbClr val="4203BF"/>
                </a:solidFill>
              </a:rPr>
              <a:t>Perfectionist</a:t>
            </a:r>
          </a:p>
        </p:txBody>
      </p:sp>
      <p:sp>
        <p:nvSpPr>
          <p:cNvPr id="19" name="Title 1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en-US" b="1" kern="1200" dirty="0">
                <a:solidFill>
                  <a:srgbClr val="4203BF"/>
                </a:solidFill>
                <a:latin typeface="+mj-lt"/>
                <a:ea typeface="+mj-ea"/>
                <a:cs typeface="+mj-cs"/>
              </a:rPr>
              <a:t>Strengths of autistic people</a:t>
            </a:r>
          </a:p>
        </p:txBody>
      </p:sp>
      <p:sp>
        <p:nvSpPr>
          <p:cNvPr id="20" name="TextBox 19">
            <a:extLst>
              <a:ext uri="{FF2B5EF4-FFF2-40B4-BE49-F238E27FC236}">
                <a16:creationId xmlns:a16="http://schemas.microsoft.com/office/drawing/2014/main" id="{CA1A7756-BC4E-46B0-A719-DC4AECAEDB0A}"/>
              </a:ext>
            </a:extLst>
          </p:cNvPr>
          <p:cNvSpPr txBox="1"/>
          <p:nvPr/>
        </p:nvSpPr>
        <p:spPr>
          <a:xfrm>
            <a:off x="1434790" y="143479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23" name="Oval 22"/>
          <p:cNvSpPr/>
          <p:nvPr/>
        </p:nvSpPr>
        <p:spPr>
          <a:xfrm>
            <a:off x="11104684" y="5706209"/>
            <a:ext cx="987831" cy="967154"/>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12</a:t>
            </a:r>
          </a:p>
        </p:txBody>
      </p:sp>
      <p:sp>
        <p:nvSpPr>
          <p:cNvPr id="24" name="Rectangle 23"/>
          <p:cNvSpPr/>
          <p:nvPr/>
        </p:nvSpPr>
        <p:spPr>
          <a:xfrm>
            <a:off x="0" y="6086340"/>
            <a:ext cx="9764751" cy="553998"/>
          </a:xfrm>
          <a:prstGeom prst="rect">
            <a:avLst/>
          </a:prstGeom>
        </p:spPr>
        <p:txBody>
          <a:bodyPr wrap="square">
            <a:spAutoFit/>
          </a:bodyPr>
          <a:lstStyle/>
          <a:p>
            <a:pPr lvl="1">
              <a:lnSpc>
                <a:spcPct val="150000"/>
              </a:lnSpc>
            </a:pPr>
            <a:r>
              <a:rPr lang="en-GB" sz="2000" b="1" dirty="0">
                <a:solidFill>
                  <a:srgbClr val="4203BF"/>
                </a:solidFill>
                <a:latin typeface="Century Gothic"/>
              </a:rPr>
              <a:t>UP NEXT: CLIP – EMPLOYABLE ME (BBC): SOLVING THE CODE</a:t>
            </a:r>
            <a:endParaRPr lang="en-GB" sz="2000" b="1" dirty="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156505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1104684" y="5706209"/>
            <a:ext cx="987831" cy="967154"/>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13</a:t>
            </a:r>
          </a:p>
        </p:txBody>
      </p:sp>
    </p:spTree>
    <p:extLst>
      <p:ext uri="{BB962C8B-B14F-4D97-AF65-F5344CB8AC3E}">
        <p14:creationId xmlns:p14="http://schemas.microsoft.com/office/powerpoint/2010/main" val="141372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765422" y="1476395"/>
            <a:ext cx="2535021" cy="1521012"/>
          </a:xfrm>
          <a:custGeom>
            <a:avLst/>
            <a:gdLst>
              <a:gd name="connsiteX0" fmla="*/ 0 w 2535021"/>
              <a:gd name="connsiteY0" fmla="*/ 0 h 1521012"/>
              <a:gd name="connsiteX1" fmla="*/ 2535021 w 2535021"/>
              <a:gd name="connsiteY1" fmla="*/ 0 h 1521012"/>
              <a:gd name="connsiteX2" fmla="*/ 2535021 w 2535021"/>
              <a:gd name="connsiteY2" fmla="*/ 1521012 h 1521012"/>
              <a:gd name="connsiteX3" fmla="*/ 0 w 2535021"/>
              <a:gd name="connsiteY3" fmla="*/ 1521012 h 1521012"/>
              <a:gd name="connsiteX4" fmla="*/ 0 w 2535021"/>
              <a:gd name="connsiteY4" fmla="*/ 0 h 152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021" h="1521012">
                <a:moveTo>
                  <a:pt x="0" y="0"/>
                </a:moveTo>
                <a:lnTo>
                  <a:pt x="2535021" y="0"/>
                </a:lnTo>
                <a:lnTo>
                  <a:pt x="2535021" y="1521012"/>
                </a:lnTo>
                <a:lnTo>
                  <a:pt x="0" y="1521012"/>
                </a:lnTo>
                <a:lnTo>
                  <a:pt x="0" y="0"/>
                </a:lnTo>
                <a:close/>
              </a:path>
            </a:pathLst>
          </a:custGeom>
          <a:solidFill>
            <a:srgbClr val="33E4DE"/>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solidFill>
                  <a:schemeClr val="bg1"/>
                </a:solidFill>
              </a:rPr>
              <a:t>Communication (Clear and Concise) </a:t>
            </a:r>
          </a:p>
        </p:txBody>
      </p:sp>
      <p:sp>
        <p:nvSpPr>
          <p:cNvPr id="7" name="Freeform 6"/>
          <p:cNvSpPr/>
          <p:nvPr/>
        </p:nvSpPr>
        <p:spPr>
          <a:xfrm>
            <a:off x="4553945" y="1476395"/>
            <a:ext cx="2535021" cy="1521012"/>
          </a:xfrm>
          <a:custGeom>
            <a:avLst/>
            <a:gdLst>
              <a:gd name="connsiteX0" fmla="*/ 0 w 2535021"/>
              <a:gd name="connsiteY0" fmla="*/ 0 h 1521012"/>
              <a:gd name="connsiteX1" fmla="*/ 2535021 w 2535021"/>
              <a:gd name="connsiteY1" fmla="*/ 0 h 1521012"/>
              <a:gd name="connsiteX2" fmla="*/ 2535021 w 2535021"/>
              <a:gd name="connsiteY2" fmla="*/ 1521012 h 1521012"/>
              <a:gd name="connsiteX3" fmla="*/ 0 w 2535021"/>
              <a:gd name="connsiteY3" fmla="*/ 1521012 h 1521012"/>
              <a:gd name="connsiteX4" fmla="*/ 0 w 2535021"/>
              <a:gd name="connsiteY4" fmla="*/ 0 h 152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021" h="1521012">
                <a:moveTo>
                  <a:pt x="0" y="0"/>
                </a:moveTo>
                <a:lnTo>
                  <a:pt x="2535021" y="0"/>
                </a:lnTo>
                <a:lnTo>
                  <a:pt x="2535021" y="1521012"/>
                </a:lnTo>
                <a:lnTo>
                  <a:pt x="0" y="1521012"/>
                </a:lnTo>
                <a:lnTo>
                  <a:pt x="0" y="0"/>
                </a:lnTo>
                <a:close/>
              </a:path>
            </a:pathLst>
          </a:custGeom>
          <a:solidFill>
            <a:srgbClr val="33E4DE"/>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solidFill>
                  <a:schemeClr val="bg1"/>
                </a:solidFill>
              </a:rPr>
              <a:t>Nature of the task (e.g. group meetings)</a:t>
            </a:r>
          </a:p>
        </p:txBody>
      </p:sp>
      <p:sp>
        <p:nvSpPr>
          <p:cNvPr id="8" name="Freeform 7"/>
          <p:cNvSpPr/>
          <p:nvPr/>
        </p:nvSpPr>
        <p:spPr>
          <a:xfrm>
            <a:off x="7342468" y="1476395"/>
            <a:ext cx="2535021" cy="1521012"/>
          </a:xfrm>
          <a:custGeom>
            <a:avLst/>
            <a:gdLst>
              <a:gd name="connsiteX0" fmla="*/ 0 w 2535021"/>
              <a:gd name="connsiteY0" fmla="*/ 0 h 1521012"/>
              <a:gd name="connsiteX1" fmla="*/ 2535021 w 2535021"/>
              <a:gd name="connsiteY1" fmla="*/ 0 h 1521012"/>
              <a:gd name="connsiteX2" fmla="*/ 2535021 w 2535021"/>
              <a:gd name="connsiteY2" fmla="*/ 1521012 h 1521012"/>
              <a:gd name="connsiteX3" fmla="*/ 0 w 2535021"/>
              <a:gd name="connsiteY3" fmla="*/ 1521012 h 1521012"/>
              <a:gd name="connsiteX4" fmla="*/ 0 w 2535021"/>
              <a:gd name="connsiteY4" fmla="*/ 0 h 152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021" h="1521012">
                <a:moveTo>
                  <a:pt x="0" y="0"/>
                </a:moveTo>
                <a:lnTo>
                  <a:pt x="2535021" y="0"/>
                </a:lnTo>
                <a:lnTo>
                  <a:pt x="2535021" y="1521012"/>
                </a:lnTo>
                <a:lnTo>
                  <a:pt x="0" y="1521012"/>
                </a:lnTo>
                <a:lnTo>
                  <a:pt x="0" y="0"/>
                </a:lnTo>
                <a:close/>
              </a:path>
            </a:pathLst>
          </a:custGeom>
          <a:solidFill>
            <a:srgbClr val="33E4DE"/>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solidFill>
                  <a:schemeClr val="bg1"/>
                </a:solidFill>
              </a:rPr>
              <a:t>Anxiety and Personal Situations</a:t>
            </a:r>
          </a:p>
        </p:txBody>
      </p:sp>
      <p:sp>
        <p:nvSpPr>
          <p:cNvPr id="9" name="Freeform 8"/>
          <p:cNvSpPr/>
          <p:nvPr/>
        </p:nvSpPr>
        <p:spPr>
          <a:xfrm>
            <a:off x="1765422" y="3250910"/>
            <a:ext cx="2535021" cy="1521012"/>
          </a:xfrm>
          <a:custGeom>
            <a:avLst/>
            <a:gdLst>
              <a:gd name="connsiteX0" fmla="*/ 0 w 2535021"/>
              <a:gd name="connsiteY0" fmla="*/ 0 h 1521012"/>
              <a:gd name="connsiteX1" fmla="*/ 2535021 w 2535021"/>
              <a:gd name="connsiteY1" fmla="*/ 0 h 1521012"/>
              <a:gd name="connsiteX2" fmla="*/ 2535021 w 2535021"/>
              <a:gd name="connsiteY2" fmla="*/ 1521012 h 1521012"/>
              <a:gd name="connsiteX3" fmla="*/ 0 w 2535021"/>
              <a:gd name="connsiteY3" fmla="*/ 1521012 h 1521012"/>
              <a:gd name="connsiteX4" fmla="*/ 0 w 2535021"/>
              <a:gd name="connsiteY4" fmla="*/ 0 h 152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021" h="1521012">
                <a:moveTo>
                  <a:pt x="0" y="0"/>
                </a:moveTo>
                <a:lnTo>
                  <a:pt x="2535021" y="0"/>
                </a:lnTo>
                <a:lnTo>
                  <a:pt x="2535021" y="1521012"/>
                </a:lnTo>
                <a:lnTo>
                  <a:pt x="0" y="1521012"/>
                </a:lnTo>
                <a:lnTo>
                  <a:pt x="0" y="0"/>
                </a:lnTo>
                <a:close/>
              </a:path>
            </a:pathLst>
          </a:custGeom>
          <a:solidFill>
            <a:srgbClr val="33E4DE"/>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solidFill>
                  <a:schemeClr val="bg1"/>
                </a:solidFill>
              </a:rPr>
              <a:t>Environmental factors and sensory sensitivities</a:t>
            </a:r>
          </a:p>
        </p:txBody>
      </p:sp>
      <p:sp>
        <p:nvSpPr>
          <p:cNvPr id="10" name="Freeform 9"/>
          <p:cNvSpPr/>
          <p:nvPr/>
        </p:nvSpPr>
        <p:spPr>
          <a:xfrm>
            <a:off x="4553945" y="3250910"/>
            <a:ext cx="2535021" cy="1521012"/>
          </a:xfrm>
          <a:custGeom>
            <a:avLst/>
            <a:gdLst>
              <a:gd name="connsiteX0" fmla="*/ 0 w 2535021"/>
              <a:gd name="connsiteY0" fmla="*/ 0 h 1521012"/>
              <a:gd name="connsiteX1" fmla="*/ 2535021 w 2535021"/>
              <a:gd name="connsiteY1" fmla="*/ 0 h 1521012"/>
              <a:gd name="connsiteX2" fmla="*/ 2535021 w 2535021"/>
              <a:gd name="connsiteY2" fmla="*/ 1521012 h 1521012"/>
              <a:gd name="connsiteX3" fmla="*/ 0 w 2535021"/>
              <a:gd name="connsiteY3" fmla="*/ 1521012 h 1521012"/>
              <a:gd name="connsiteX4" fmla="*/ 0 w 2535021"/>
              <a:gd name="connsiteY4" fmla="*/ 0 h 152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021" h="1521012">
                <a:moveTo>
                  <a:pt x="0" y="0"/>
                </a:moveTo>
                <a:lnTo>
                  <a:pt x="2535021" y="0"/>
                </a:lnTo>
                <a:lnTo>
                  <a:pt x="2535021" y="1521012"/>
                </a:lnTo>
                <a:lnTo>
                  <a:pt x="0" y="1521012"/>
                </a:lnTo>
                <a:lnTo>
                  <a:pt x="0" y="0"/>
                </a:lnTo>
                <a:close/>
              </a:path>
            </a:pathLst>
          </a:custGeom>
          <a:solidFill>
            <a:srgbClr val="33E4DE"/>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solidFill>
                  <a:schemeClr val="bg1"/>
                </a:solidFill>
              </a:rPr>
              <a:t>Change</a:t>
            </a:r>
          </a:p>
          <a:p>
            <a:pPr lvl="0" algn="ctr" defTabSz="1022350">
              <a:lnSpc>
                <a:spcPct val="90000"/>
              </a:lnSpc>
              <a:spcBef>
                <a:spcPct val="0"/>
              </a:spcBef>
              <a:spcAft>
                <a:spcPct val="35000"/>
              </a:spcAft>
            </a:pPr>
            <a:r>
              <a:rPr lang="en-GB" sz="2300" kern="1200" dirty="0">
                <a:solidFill>
                  <a:schemeClr val="bg1"/>
                </a:solidFill>
              </a:rPr>
              <a:t>(Expected vs Unexpected)</a:t>
            </a:r>
          </a:p>
        </p:txBody>
      </p:sp>
      <p:sp>
        <p:nvSpPr>
          <p:cNvPr id="11" name="Freeform 10"/>
          <p:cNvSpPr/>
          <p:nvPr/>
        </p:nvSpPr>
        <p:spPr>
          <a:xfrm>
            <a:off x="7342468" y="3250910"/>
            <a:ext cx="2535021" cy="1521012"/>
          </a:xfrm>
          <a:custGeom>
            <a:avLst/>
            <a:gdLst>
              <a:gd name="connsiteX0" fmla="*/ 0 w 2535021"/>
              <a:gd name="connsiteY0" fmla="*/ 0 h 1521012"/>
              <a:gd name="connsiteX1" fmla="*/ 2535021 w 2535021"/>
              <a:gd name="connsiteY1" fmla="*/ 0 h 1521012"/>
              <a:gd name="connsiteX2" fmla="*/ 2535021 w 2535021"/>
              <a:gd name="connsiteY2" fmla="*/ 1521012 h 1521012"/>
              <a:gd name="connsiteX3" fmla="*/ 0 w 2535021"/>
              <a:gd name="connsiteY3" fmla="*/ 1521012 h 1521012"/>
              <a:gd name="connsiteX4" fmla="*/ 0 w 2535021"/>
              <a:gd name="connsiteY4" fmla="*/ 0 h 152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021" h="1521012">
                <a:moveTo>
                  <a:pt x="0" y="0"/>
                </a:moveTo>
                <a:lnTo>
                  <a:pt x="2535021" y="0"/>
                </a:lnTo>
                <a:lnTo>
                  <a:pt x="2535021" y="1521012"/>
                </a:lnTo>
                <a:lnTo>
                  <a:pt x="0" y="1521012"/>
                </a:lnTo>
                <a:lnTo>
                  <a:pt x="0" y="0"/>
                </a:lnTo>
                <a:close/>
              </a:path>
            </a:pathLst>
          </a:custGeom>
          <a:solidFill>
            <a:srgbClr val="33E4DE"/>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solidFill>
                  <a:schemeClr val="bg1"/>
                </a:solidFill>
              </a:rPr>
              <a:t>Unwritten Rules</a:t>
            </a:r>
          </a:p>
        </p:txBody>
      </p:sp>
      <p:sp>
        <p:nvSpPr>
          <p:cNvPr id="12" name="Freeform 11"/>
          <p:cNvSpPr/>
          <p:nvPr/>
        </p:nvSpPr>
        <p:spPr>
          <a:xfrm>
            <a:off x="1765422" y="5025425"/>
            <a:ext cx="2535021" cy="1521012"/>
          </a:xfrm>
          <a:custGeom>
            <a:avLst/>
            <a:gdLst>
              <a:gd name="connsiteX0" fmla="*/ 0 w 2535021"/>
              <a:gd name="connsiteY0" fmla="*/ 0 h 1521012"/>
              <a:gd name="connsiteX1" fmla="*/ 2535021 w 2535021"/>
              <a:gd name="connsiteY1" fmla="*/ 0 h 1521012"/>
              <a:gd name="connsiteX2" fmla="*/ 2535021 w 2535021"/>
              <a:gd name="connsiteY2" fmla="*/ 1521012 h 1521012"/>
              <a:gd name="connsiteX3" fmla="*/ 0 w 2535021"/>
              <a:gd name="connsiteY3" fmla="*/ 1521012 h 1521012"/>
              <a:gd name="connsiteX4" fmla="*/ 0 w 2535021"/>
              <a:gd name="connsiteY4" fmla="*/ 0 h 152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021" h="1521012">
                <a:moveTo>
                  <a:pt x="0" y="0"/>
                </a:moveTo>
                <a:lnTo>
                  <a:pt x="2535021" y="0"/>
                </a:lnTo>
                <a:lnTo>
                  <a:pt x="2535021" y="1521012"/>
                </a:lnTo>
                <a:lnTo>
                  <a:pt x="0" y="1521012"/>
                </a:lnTo>
                <a:lnTo>
                  <a:pt x="0" y="0"/>
                </a:lnTo>
                <a:close/>
              </a:path>
            </a:pathLst>
          </a:custGeom>
          <a:solidFill>
            <a:srgbClr val="33E4DE"/>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solidFill>
                  <a:schemeClr val="bg1"/>
                </a:solidFill>
              </a:rPr>
              <a:t>Workplace Relationships</a:t>
            </a:r>
          </a:p>
        </p:txBody>
      </p:sp>
      <p:sp>
        <p:nvSpPr>
          <p:cNvPr id="13" name="Freeform 12"/>
          <p:cNvSpPr/>
          <p:nvPr/>
        </p:nvSpPr>
        <p:spPr>
          <a:xfrm>
            <a:off x="4553945" y="5025425"/>
            <a:ext cx="2535021" cy="1521012"/>
          </a:xfrm>
          <a:custGeom>
            <a:avLst/>
            <a:gdLst>
              <a:gd name="connsiteX0" fmla="*/ 0 w 2535021"/>
              <a:gd name="connsiteY0" fmla="*/ 0 h 1521012"/>
              <a:gd name="connsiteX1" fmla="*/ 2535021 w 2535021"/>
              <a:gd name="connsiteY1" fmla="*/ 0 h 1521012"/>
              <a:gd name="connsiteX2" fmla="*/ 2535021 w 2535021"/>
              <a:gd name="connsiteY2" fmla="*/ 1521012 h 1521012"/>
              <a:gd name="connsiteX3" fmla="*/ 0 w 2535021"/>
              <a:gd name="connsiteY3" fmla="*/ 1521012 h 1521012"/>
              <a:gd name="connsiteX4" fmla="*/ 0 w 2535021"/>
              <a:gd name="connsiteY4" fmla="*/ 0 h 152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021" h="1521012">
                <a:moveTo>
                  <a:pt x="0" y="0"/>
                </a:moveTo>
                <a:lnTo>
                  <a:pt x="2535021" y="0"/>
                </a:lnTo>
                <a:lnTo>
                  <a:pt x="2535021" y="1521012"/>
                </a:lnTo>
                <a:lnTo>
                  <a:pt x="0" y="1521012"/>
                </a:lnTo>
                <a:lnTo>
                  <a:pt x="0" y="0"/>
                </a:lnTo>
                <a:close/>
              </a:path>
            </a:pathLst>
          </a:custGeom>
          <a:solidFill>
            <a:srgbClr val="33E4DE"/>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solidFill>
                  <a:schemeClr val="bg1"/>
                </a:solidFill>
              </a:rPr>
              <a:t>Lack of Structure</a:t>
            </a:r>
          </a:p>
        </p:txBody>
      </p:sp>
      <p:sp>
        <p:nvSpPr>
          <p:cNvPr id="14" name="Freeform 13"/>
          <p:cNvSpPr/>
          <p:nvPr/>
        </p:nvSpPr>
        <p:spPr>
          <a:xfrm>
            <a:off x="7342468" y="5025425"/>
            <a:ext cx="2535021" cy="1521012"/>
          </a:xfrm>
          <a:custGeom>
            <a:avLst/>
            <a:gdLst>
              <a:gd name="connsiteX0" fmla="*/ 0 w 2535021"/>
              <a:gd name="connsiteY0" fmla="*/ 0 h 1521012"/>
              <a:gd name="connsiteX1" fmla="*/ 2535021 w 2535021"/>
              <a:gd name="connsiteY1" fmla="*/ 0 h 1521012"/>
              <a:gd name="connsiteX2" fmla="*/ 2535021 w 2535021"/>
              <a:gd name="connsiteY2" fmla="*/ 1521012 h 1521012"/>
              <a:gd name="connsiteX3" fmla="*/ 0 w 2535021"/>
              <a:gd name="connsiteY3" fmla="*/ 1521012 h 1521012"/>
              <a:gd name="connsiteX4" fmla="*/ 0 w 2535021"/>
              <a:gd name="connsiteY4" fmla="*/ 0 h 152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021" h="1521012">
                <a:moveTo>
                  <a:pt x="0" y="0"/>
                </a:moveTo>
                <a:lnTo>
                  <a:pt x="2535021" y="0"/>
                </a:lnTo>
                <a:lnTo>
                  <a:pt x="2535021" y="1521012"/>
                </a:lnTo>
                <a:lnTo>
                  <a:pt x="0" y="1521012"/>
                </a:lnTo>
                <a:lnTo>
                  <a:pt x="0" y="0"/>
                </a:lnTo>
                <a:close/>
              </a:path>
            </a:pathLst>
          </a:custGeom>
          <a:solidFill>
            <a:srgbClr val="33E4DE"/>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solidFill>
                  <a:schemeClr val="bg1"/>
                </a:solidFill>
              </a:rPr>
              <a:t>Processing Time</a:t>
            </a:r>
          </a:p>
        </p:txBody>
      </p:sp>
      <p:sp>
        <p:nvSpPr>
          <p:cNvPr id="3" name="Title 1"/>
          <p:cNvSpPr txBox="1">
            <a:spLocks/>
          </p:cNvSpPr>
          <p:nvPr/>
        </p:nvSpPr>
        <p:spPr>
          <a:xfrm>
            <a:off x="3070412" y="470389"/>
            <a:ext cx="6624637" cy="6477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4203BF"/>
                </a:solidFill>
                <a:latin typeface="Century Gothic" panose="020B0502020202020204" pitchFamily="34" charset="0"/>
              </a:rPr>
              <a:t>Workplace Barriers</a:t>
            </a:r>
          </a:p>
        </p:txBody>
      </p:sp>
      <p:sp>
        <p:nvSpPr>
          <p:cNvPr id="4" name="Oval 3"/>
          <p:cNvSpPr/>
          <p:nvPr/>
        </p:nvSpPr>
        <p:spPr>
          <a:xfrm>
            <a:off x="11077575" y="5773615"/>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14</a:t>
            </a:r>
          </a:p>
        </p:txBody>
      </p:sp>
    </p:spTree>
    <p:extLst>
      <p:ext uri="{BB962C8B-B14F-4D97-AF65-F5344CB8AC3E}">
        <p14:creationId xmlns:p14="http://schemas.microsoft.com/office/powerpoint/2010/main" val="47101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500" fill="hold"/>
                                        <p:tgtEl>
                                          <p:spTgt spid="7"/>
                                        </p:tgtEl>
                                        <p:attrNameLst>
                                          <p:attrName>style.color</p:attrName>
                                        </p:attrNameLst>
                                      </p:cBhvr>
                                      <p:by>
                                        <p:hsl h="7200000" s="0" l="0"/>
                                      </p:by>
                                    </p:animClr>
                                    <p:animClr clrSpc="hsl" dir="cw">
                                      <p:cBhvr>
                                        <p:cTn id="14" dur="500" fill="hold"/>
                                        <p:tgtEl>
                                          <p:spTgt spid="7"/>
                                        </p:tgtEl>
                                        <p:attrNameLst>
                                          <p:attrName>fillcolor</p:attrName>
                                        </p:attrNameLst>
                                      </p:cBhvr>
                                      <p:by>
                                        <p:hsl h="7200000" s="0" l="0"/>
                                      </p:by>
                                    </p:animClr>
                                    <p:animClr clrSpc="hsl" dir="cw">
                                      <p:cBhvr>
                                        <p:cTn id="15" dur="500" fill="hold"/>
                                        <p:tgtEl>
                                          <p:spTgt spid="7"/>
                                        </p:tgtEl>
                                        <p:attrNameLst>
                                          <p:attrName>stroke.color</p:attrName>
                                        </p:attrNameLst>
                                      </p:cBhvr>
                                      <p:by>
                                        <p:hsl h="7200000" s="0" l="0"/>
                                      </p:by>
                                    </p:animClr>
                                    <p:set>
                                      <p:cBhvr>
                                        <p:cTn id="16" dur="500" fill="hold"/>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grpId="0" nodeType="clickEffect">
                                  <p:stCondLst>
                                    <p:cond delay="0"/>
                                  </p:stCondLst>
                                  <p:childTnLst>
                                    <p:animClr clrSpc="hsl" dir="cw">
                                      <p:cBhvr override="childStyle">
                                        <p:cTn id="20" dur="500" fill="hold"/>
                                        <p:tgtEl>
                                          <p:spTgt spid="8"/>
                                        </p:tgtEl>
                                        <p:attrNameLst>
                                          <p:attrName>style.color</p:attrName>
                                        </p:attrNameLst>
                                      </p:cBhvr>
                                      <p:by>
                                        <p:hsl h="7200000" s="0" l="0"/>
                                      </p:by>
                                    </p:animClr>
                                    <p:animClr clrSpc="hsl" dir="cw">
                                      <p:cBhvr>
                                        <p:cTn id="21" dur="500" fill="hold"/>
                                        <p:tgtEl>
                                          <p:spTgt spid="8"/>
                                        </p:tgtEl>
                                        <p:attrNameLst>
                                          <p:attrName>fillcolor</p:attrName>
                                        </p:attrNameLst>
                                      </p:cBhvr>
                                      <p:by>
                                        <p:hsl h="7200000" s="0" l="0"/>
                                      </p:by>
                                    </p:animClr>
                                    <p:animClr clrSpc="hsl" dir="cw">
                                      <p:cBhvr>
                                        <p:cTn id="22" dur="500" fill="hold"/>
                                        <p:tgtEl>
                                          <p:spTgt spid="8"/>
                                        </p:tgtEl>
                                        <p:attrNameLst>
                                          <p:attrName>stroke.color</p:attrName>
                                        </p:attrNameLst>
                                      </p:cBhvr>
                                      <p:by>
                                        <p:hsl h="7200000" s="0" l="0"/>
                                      </p:by>
                                    </p:animClr>
                                    <p:set>
                                      <p:cBhvr>
                                        <p:cTn id="23" dur="500" fill="hold"/>
                                        <p:tgtEl>
                                          <p:spTgt spid="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0" nodeType="clickEffect">
                                  <p:stCondLst>
                                    <p:cond delay="0"/>
                                  </p:stCondLst>
                                  <p:childTnLst>
                                    <p:animClr clrSpc="hsl" dir="cw">
                                      <p:cBhvr override="childStyle">
                                        <p:cTn id="27" dur="500" fill="hold"/>
                                        <p:tgtEl>
                                          <p:spTgt spid="9"/>
                                        </p:tgtEl>
                                        <p:attrNameLst>
                                          <p:attrName>style.color</p:attrName>
                                        </p:attrNameLst>
                                      </p:cBhvr>
                                      <p:by>
                                        <p:hsl h="7200000" s="0" l="0"/>
                                      </p:by>
                                    </p:animClr>
                                    <p:animClr clrSpc="hsl" dir="cw">
                                      <p:cBhvr>
                                        <p:cTn id="28" dur="500" fill="hold"/>
                                        <p:tgtEl>
                                          <p:spTgt spid="9"/>
                                        </p:tgtEl>
                                        <p:attrNameLst>
                                          <p:attrName>fillcolor</p:attrName>
                                        </p:attrNameLst>
                                      </p:cBhvr>
                                      <p:by>
                                        <p:hsl h="7200000" s="0" l="0"/>
                                      </p:by>
                                    </p:animClr>
                                    <p:animClr clrSpc="hsl" dir="cw">
                                      <p:cBhvr>
                                        <p:cTn id="29" dur="500" fill="hold"/>
                                        <p:tgtEl>
                                          <p:spTgt spid="9"/>
                                        </p:tgtEl>
                                        <p:attrNameLst>
                                          <p:attrName>stroke.color</p:attrName>
                                        </p:attrNameLst>
                                      </p:cBhvr>
                                      <p:by>
                                        <p:hsl h="7200000" s="0" l="0"/>
                                      </p:by>
                                    </p:animClr>
                                    <p:set>
                                      <p:cBhvr>
                                        <p:cTn id="30" dur="500" fill="hold"/>
                                        <p:tgtEl>
                                          <p:spTgt spid="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1" presetClass="emph" presetSubtype="0" fill="hold" grpId="0" nodeType="clickEffect">
                                  <p:stCondLst>
                                    <p:cond delay="0"/>
                                  </p:stCondLst>
                                  <p:childTnLst>
                                    <p:animClr clrSpc="hsl" dir="cw">
                                      <p:cBhvr override="childStyle">
                                        <p:cTn id="34" dur="500" fill="hold"/>
                                        <p:tgtEl>
                                          <p:spTgt spid="10"/>
                                        </p:tgtEl>
                                        <p:attrNameLst>
                                          <p:attrName>style.color</p:attrName>
                                        </p:attrNameLst>
                                      </p:cBhvr>
                                      <p:by>
                                        <p:hsl h="7200000" s="0" l="0"/>
                                      </p:by>
                                    </p:animClr>
                                    <p:animClr clrSpc="hsl" dir="cw">
                                      <p:cBhvr>
                                        <p:cTn id="35" dur="500" fill="hold"/>
                                        <p:tgtEl>
                                          <p:spTgt spid="10"/>
                                        </p:tgtEl>
                                        <p:attrNameLst>
                                          <p:attrName>fillcolor</p:attrName>
                                        </p:attrNameLst>
                                      </p:cBhvr>
                                      <p:by>
                                        <p:hsl h="7200000" s="0" l="0"/>
                                      </p:by>
                                    </p:animClr>
                                    <p:animClr clrSpc="hsl" dir="cw">
                                      <p:cBhvr>
                                        <p:cTn id="36" dur="500" fill="hold"/>
                                        <p:tgtEl>
                                          <p:spTgt spid="10"/>
                                        </p:tgtEl>
                                        <p:attrNameLst>
                                          <p:attrName>stroke.color</p:attrName>
                                        </p:attrNameLst>
                                      </p:cBhvr>
                                      <p:by>
                                        <p:hsl h="7200000" s="0" l="0"/>
                                      </p:by>
                                    </p:animClr>
                                    <p:set>
                                      <p:cBhvr>
                                        <p:cTn id="37" dur="500" fill="hold"/>
                                        <p:tgtEl>
                                          <p:spTgt spid="10"/>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1" presetClass="emph" presetSubtype="0" fill="hold" grpId="0" nodeType="clickEffect">
                                  <p:stCondLst>
                                    <p:cond delay="0"/>
                                  </p:stCondLst>
                                  <p:childTnLst>
                                    <p:animClr clrSpc="hsl" dir="cw">
                                      <p:cBhvr override="childStyle">
                                        <p:cTn id="41" dur="500" fill="hold"/>
                                        <p:tgtEl>
                                          <p:spTgt spid="11"/>
                                        </p:tgtEl>
                                        <p:attrNameLst>
                                          <p:attrName>style.color</p:attrName>
                                        </p:attrNameLst>
                                      </p:cBhvr>
                                      <p:by>
                                        <p:hsl h="7200000" s="0" l="0"/>
                                      </p:by>
                                    </p:animClr>
                                    <p:animClr clrSpc="hsl" dir="cw">
                                      <p:cBhvr>
                                        <p:cTn id="42" dur="500" fill="hold"/>
                                        <p:tgtEl>
                                          <p:spTgt spid="11"/>
                                        </p:tgtEl>
                                        <p:attrNameLst>
                                          <p:attrName>fillcolor</p:attrName>
                                        </p:attrNameLst>
                                      </p:cBhvr>
                                      <p:by>
                                        <p:hsl h="7200000" s="0" l="0"/>
                                      </p:by>
                                    </p:animClr>
                                    <p:animClr clrSpc="hsl" dir="cw">
                                      <p:cBhvr>
                                        <p:cTn id="43" dur="500" fill="hold"/>
                                        <p:tgtEl>
                                          <p:spTgt spid="11"/>
                                        </p:tgtEl>
                                        <p:attrNameLst>
                                          <p:attrName>stroke.color</p:attrName>
                                        </p:attrNameLst>
                                      </p:cBhvr>
                                      <p:by>
                                        <p:hsl h="7200000" s="0" l="0"/>
                                      </p:by>
                                    </p:animClr>
                                    <p:set>
                                      <p:cBhvr>
                                        <p:cTn id="44" dur="500" fill="hold"/>
                                        <p:tgtEl>
                                          <p:spTgt spid="11"/>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1" presetClass="emph" presetSubtype="0" fill="hold" grpId="0" nodeType="clickEffect">
                                  <p:stCondLst>
                                    <p:cond delay="0"/>
                                  </p:stCondLst>
                                  <p:childTnLst>
                                    <p:animClr clrSpc="hsl" dir="cw">
                                      <p:cBhvr override="childStyle">
                                        <p:cTn id="48" dur="500" fill="hold"/>
                                        <p:tgtEl>
                                          <p:spTgt spid="12"/>
                                        </p:tgtEl>
                                        <p:attrNameLst>
                                          <p:attrName>style.color</p:attrName>
                                        </p:attrNameLst>
                                      </p:cBhvr>
                                      <p:by>
                                        <p:hsl h="7200000" s="0" l="0"/>
                                      </p:by>
                                    </p:animClr>
                                    <p:animClr clrSpc="hsl" dir="cw">
                                      <p:cBhvr>
                                        <p:cTn id="49" dur="500" fill="hold"/>
                                        <p:tgtEl>
                                          <p:spTgt spid="12"/>
                                        </p:tgtEl>
                                        <p:attrNameLst>
                                          <p:attrName>fillcolor</p:attrName>
                                        </p:attrNameLst>
                                      </p:cBhvr>
                                      <p:by>
                                        <p:hsl h="7200000" s="0" l="0"/>
                                      </p:by>
                                    </p:animClr>
                                    <p:animClr clrSpc="hsl" dir="cw">
                                      <p:cBhvr>
                                        <p:cTn id="50" dur="500" fill="hold"/>
                                        <p:tgtEl>
                                          <p:spTgt spid="12"/>
                                        </p:tgtEl>
                                        <p:attrNameLst>
                                          <p:attrName>stroke.color</p:attrName>
                                        </p:attrNameLst>
                                      </p:cBhvr>
                                      <p:by>
                                        <p:hsl h="7200000" s="0" l="0"/>
                                      </p:by>
                                    </p:animClr>
                                    <p:set>
                                      <p:cBhvr>
                                        <p:cTn id="51" dur="500" fill="hold"/>
                                        <p:tgtEl>
                                          <p:spTgt spid="12"/>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1" presetClass="emph" presetSubtype="0" fill="hold" grpId="0" nodeType="clickEffect">
                                  <p:stCondLst>
                                    <p:cond delay="0"/>
                                  </p:stCondLst>
                                  <p:childTnLst>
                                    <p:animClr clrSpc="hsl" dir="cw">
                                      <p:cBhvr override="childStyle">
                                        <p:cTn id="55" dur="500" fill="hold"/>
                                        <p:tgtEl>
                                          <p:spTgt spid="13"/>
                                        </p:tgtEl>
                                        <p:attrNameLst>
                                          <p:attrName>style.color</p:attrName>
                                        </p:attrNameLst>
                                      </p:cBhvr>
                                      <p:by>
                                        <p:hsl h="7200000" s="0" l="0"/>
                                      </p:by>
                                    </p:animClr>
                                    <p:animClr clrSpc="hsl" dir="cw">
                                      <p:cBhvr>
                                        <p:cTn id="56" dur="500" fill="hold"/>
                                        <p:tgtEl>
                                          <p:spTgt spid="13"/>
                                        </p:tgtEl>
                                        <p:attrNameLst>
                                          <p:attrName>fillcolor</p:attrName>
                                        </p:attrNameLst>
                                      </p:cBhvr>
                                      <p:by>
                                        <p:hsl h="7200000" s="0" l="0"/>
                                      </p:by>
                                    </p:animClr>
                                    <p:animClr clrSpc="hsl" dir="cw">
                                      <p:cBhvr>
                                        <p:cTn id="57" dur="500" fill="hold"/>
                                        <p:tgtEl>
                                          <p:spTgt spid="13"/>
                                        </p:tgtEl>
                                        <p:attrNameLst>
                                          <p:attrName>stroke.color</p:attrName>
                                        </p:attrNameLst>
                                      </p:cBhvr>
                                      <p:by>
                                        <p:hsl h="7200000" s="0" l="0"/>
                                      </p:by>
                                    </p:animClr>
                                    <p:set>
                                      <p:cBhvr>
                                        <p:cTn id="58" dur="500" fill="hold"/>
                                        <p:tgtEl>
                                          <p:spTgt spid="13"/>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1" presetClass="emph" presetSubtype="0" fill="hold" grpId="0" nodeType="clickEffect">
                                  <p:stCondLst>
                                    <p:cond delay="0"/>
                                  </p:stCondLst>
                                  <p:childTnLst>
                                    <p:animClr clrSpc="hsl" dir="cw">
                                      <p:cBhvr override="childStyle">
                                        <p:cTn id="62" dur="500" fill="hold"/>
                                        <p:tgtEl>
                                          <p:spTgt spid="14"/>
                                        </p:tgtEl>
                                        <p:attrNameLst>
                                          <p:attrName>style.color</p:attrName>
                                        </p:attrNameLst>
                                      </p:cBhvr>
                                      <p:by>
                                        <p:hsl h="7200000" s="0" l="0"/>
                                      </p:by>
                                    </p:animClr>
                                    <p:animClr clrSpc="hsl" dir="cw">
                                      <p:cBhvr>
                                        <p:cTn id="63" dur="500" fill="hold"/>
                                        <p:tgtEl>
                                          <p:spTgt spid="14"/>
                                        </p:tgtEl>
                                        <p:attrNameLst>
                                          <p:attrName>fillcolor</p:attrName>
                                        </p:attrNameLst>
                                      </p:cBhvr>
                                      <p:by>
                                        <p:hsl h="7200000" s="0" l="0"/>
                                      </p:by>
                                    </p:animClr>
                                    <p:animClr clrSpc="hsl" dir="cw">
                                      <p:cBhvr>
                                        <p:cTn id="64" dur="500" fill="hold"/>
                                        <p:tgtEl>
                                          <p:spTgt spid="14"/>
                                        </p:tgtEl>
                                        <p:attrNameLst>
                                          <p:attrName>stroke.color</p:attrName>
                                        </p:attrNameLst>
                                      </p:cBhvr>
                                      <p:by>
                                        <p:hsl h="7200000" s="0" l="0"/>
                                      </p:by>
                                    </p:animClr>
                                    <p:set>
                                      <p:cBhvr>
                                        <p:cTn id="65"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2063" y="-10702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en-US" b="1" kern="1200" dirty="0">
                <a:solidFill>
                  <a:srgbClr val="4203BF"/>
                </a:solidFill>
                <a:latin typeface="Century Gothic" panose="020B0502020202020204" pitchFamily="34" charset="0"/>
              </a:rPr>
              <a:t>Research and Statistics</a:t>
            </a:r>
          </a:p>
        </p:txBody>
      </p:sp>
      <p:sp>
        <p:nvSpPr>
          <p:cNvPr id="3" name="Rectangle 2" descr="Stethoscope"/>
          <p:cNvSpPr/>
          <p:nvPr/>
        </p:nvSpPr>
        <p:spPr>
          <a:xfrm>
            <a:off x="1748062" y="1296695"/>
            <a:ext cx="1517210" cy="107012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0">
            <a:scrgbClr r="0" g="0" b="0"/>
          </a:lnRef>
          <a:fillRef idx="3">
            <a:scrgbClr r="0" g="0" b="0"/>
          </a:fillRef>
          <a:effectRef idx="2">
            <a:schemeClr val="accent2">
              <a:hueOff val="0"/>
              <a:satOff val="0"/>
              <a:lumOff val="0"/>
              <a:alphaOff val="0"/>
            </a:schemeClr>
          </a:effectRef>
          <a:fontRef idx="minor">
            <a:schemeClr val="lt1"/>
          </a:fontRef>
        </p:style>
      </p:sp>
      <p:sp>
        <p:nvSpPr>
          <p:cNvPr id="4" name="Freeform 3"/>
          <p:cNvSpPr/>
          <p:nvPr/>
        </p:nvSpPr>
        <p:spPr>
          <a:xfrm>
            <a:off x="502063" y="2569557"/>
            <a:ext cx="4009209" cy="763514"/>
          </a:xfrm>
          <a:custGeom>
            <a:avLst/>
            <a:gdLst>
              <a:gd name="connsiteX0" fmla="*/ 0 w 4009209"/>
              <a:gd name="connsiteY0" fmla="*/ 0 h 763514"/>
              <a:gd name="connsiteX1" fmla="*/ 4009209 w 4009209"/>
              <a:gd name="connsiteY1" fmla="*/ 0 h 763514"/>
              <a:gd name="connsiteX2" fmla="*/ 4009209 w 4009209"/>
              <a:gd name="connsiteY2" fmla="*/ 763514 h 763514"/>
              <a:gd name="connsiteX3" fmla="*/ 0 w 4009209"/>
              <a:gd name="connsiteY3" fmla="*/ 763514 h 763514"/>
              <a:gd name="connsiteX4" fmla="*/ 0 w 4009209"/>
              <a:gd name="connsiteY4" fmla="*/ 0 h 763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9209" h="763514">
                <a:moveTo>
                  <a:pt x="0" y="0"/>
                </a:moveTo>
                <a:lnTo>
                  <a:pt x="4009209" y="0"/>
                </a:lnTo>
                <a:lnTo>
                  <a:pt x="4009209" y="763514"/>
                </a:lnTo>
                <a:lnTo>
                  <a:pt x="0" y="7635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GB" sz="1800" kern="1200" dirty="0">
                <a:solidFill>
                  <a:srgbClr val="4203BF"/>
                </a:solidFill>
                <a:latin typeface="Century Gothic" panose="020B0502020202020204" pitchFamily="34" charset="0"/>
              </a:rPr>
              <a:t>50% of autistic people said that support, understanding or acceptance would be the single biggest thing to help them into employment(NAS, 2016)</a:t>
            </a:r>
            <a:endParaRPr lang="en-US" sz="1800" kern="1200" dirty="0">
              <a:solidFill>
                <a:srgbClr val="4203BF"/>
              </a:solidFill>
              <a:latin typeface="Century Gothic" panose="020B0502020202020204" pitchFamily="34" charset="0"/>
            </a:endParaRPr>
          </a:p>
        </p:txBody>
      </p:sp>
      <p:sp>
        <p:nvSpPr>
          <p:cNvPr id="5" name="Rectangle 4" descr="Team"/>
          <p:cNvSpPr/>
          <p:nvPr/>
        </p:nvSpPr>
        <p:spPr>
          <a:xfrm>
            <a:off x="5279529" y="982665"/>
            <a:ext cx="1690747" cy="1384156"/>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0">
            <a:scrgbClr r="0" g="0" b="0"/>
          </a:lnRef>
          <a:fillRef idx="3">
            <a:scrgbClr r="0" g="0" b="0"/>
          </a:fillRef>
          <a:effectRef idx="2">
            <a:schemeClr val="accent3">
              <a:hueOff val="0"/>
              <a:satOff val="0"/>
              <a:lumOff val="0"/>
              <a:alphaOff val="0"/>
            </a:schemeClr>
          </a:effectRef>
          <a:fontRef idx="minor">
            <a:schemeClr val="lt1"/>
          </a:fontRef>
        </p:style>
      </p:sp>
      <p:sp>
        <p:nvSpPr>
          <p:cNvPr id="6" name="Freeform 5"/>
          <p:cNvSpPr/>
          <p:nvPr/>
        </p:nvSpPr>
        <p:spPr>
          <a:xfrm>
            <a:off x="4644329" y="2542689"/>
            <a:ext cx="2961149" cy="763514"/>
          </a:xfrm>
          <a:custGeom>
            <a:avLst/>
            <a:gdLst>
              <a:gd name="connsiteX0" fmla="*/ 0 w 2961149"/>
              <a:gd name="connsiteY0" fmla="*/ 0 h 763514"/>
              <a:gd name="connsiteX1" fmla="*/ 2961149 w 2961149"/>
              <a:gd name="connsiteY1" fmla="*/ 0 h 763514"/>
              <a:gd name="connsiteX2" fmla="*/ 2961149 w 2961149"/>
              <a:gd name="connsiteY2" fmla="*/ 763514 h 763514"/>
              <a:gd name="connsiteX3" fmla="*/ 0 w 2961149"/>
              <a:gd name="connsiteY3" fmla="*/ 763514 h 763514"/>
              <a:gd name="connsiteX4" fmla="*/ 0 w 2961149"/>
              <a:gd name="connsiteY4" fmla="*/ 0 h 763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49" h="763514">
                <a:moveTo>
                  <a:pt x="0" y="0"/>
                </a:moveTo>
                <a:lnTo>
                  <a:pt x="2961149" y="0"/>
                </a:lnTo>
                <a:lnTo>
                  <a:pt x="2961149" y="763514"/>
                </a:lnTo>
                <a:lnTo>
                  <a:pt x="0" y="7635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GB" sz="1800" kern="1200" dirty="0">
                <a:solidFill>
                  <a:srgbClr val="4203BF"/>
                </a:solidFill>
                <a:latin typeface="Century Gothic" panose="020B0502020202020204" pitchFamily="34" charset="0"/>
              </a:rPr>
              <a:t>Autistic adults should be offered individualised support if they are having difficulty maintaining employment (NICE, 2012) </a:t>
            </a:r>
            <a:br>
              <a:rPr lang="en-GB" sz="1800" kern="1200" dirty="0">
                <a:solidFill>
                  <a:srgbClr val="4203BF"/>
                </a:solidFill>
                <a:latin typeface="Century Gothic" panose="020B0502020202020204" pitchFamily="34" charset="0"/>
              </a:rPr>
            </a:br>
            <a:endParaRPr lang="en-US" sz="1800" kern="1200" dirty="0">
              <a:solidFill>
                <a:srgbClr val="4203BF"/>
              </a:solidFill>
              <a:latin typeface="Century Gothic" panose="020B0502020202020204" pitchFamily="34" charset="0"/>
            </a:endParaRPr>
          </a:p>
        </p:txBody>
      </p:sp>
      <p:sp>
        <p:nvSpPr>
          <p:cNvPr id="7" name="Rectangle 6" descr="Person in wheelchair"/>
          <p:cNvSpPr/>
          <p:nvPr/>
        </p:nvSpPr>
        <p:spPr>
          <a:xfrm>
            <a:off x="9043340" y="1183572"/>
            <a:ext cx="1446334" cy="117783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0">
            <a:scrgbClr r="0" g="0" b="0"/>
          </a:lnRef>
          <a:fillRef idx="3">
            <a:scrgbClr r="0" g="0" b="0"/>
          </a:fillRef>
          <a:effectRef idx="2">
            <a:schemeClr val="accent4">
              <a:hueOff val="0"/>
              <a:satOff val="0"/>
              <a:lumOff val="0"/>
              <a:alphaOff val="0"/>
            </a:schemeClr>
          </a:effectRef>
          <a:fontRef idx="minor">
            <a:schemeClr val="lt1"/>
          </a:fontRef>
        </p:style>
      </p:sp>
      <p:sp>
        <p:nvSpPr>
          <p:cNvPr id="8" name="Freeform 7"/>
          <p:cNvSpPr/>
          <p:nvPr/>
        </p:nvSpPr>
        <p:spPr>
          <a:xfrm>
            <a:off x="8028933" y="2569557"/>
            <a:ext cx="3475149" cy="763514"/>
          </a:xfrm>
          <a:custGeom>
            <a:avLst/>
            <a:gdLst>
              <a:gd name="connsiteX0" fmla="*/ 0 w 3475149"/>
              <a:gd name="connsiteY0" fmla="*/ 0 h 763514"/>
              <a:gd name="connsiteX1" fmla="*/ 3475149 w 3475149"/>
              <a:gd name="connsiteY1" fmla="*/ 0 h 763514"/>
              <a:gd name="connsiteX2" fmla="*/ 3475149 w 3475149"/>
              <a:gd name="connsiteY2" fmla="*/ 763514 h 763514"/>
              <a:gd name="connsiteX3" fmla="*/ 0 w 3475149"/>
              <a:gd name="connsiteY3" fmla="*/ 763514 h 763514"/>
              <a:gd name="connsiteX4" fmla="*/ 0 w 3475149"/>
              <a:gd name="connsiteY4" fmla="*/ 0 h 763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5149" h="763514">
                <a:moveTo>
                  <a:pt x="0" y="0"/>
                </a:moveTo>
                <a:lnTo>
                  <a:pt x="3475149" y="0"/>
                </a:lnTo>
                <a:lnTo>
                  <a:pt x="3475149" y="763514"/>
                </a:lnTo>
                <a:lnTo>
                  <a:pt x="0" y="7635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GB" sz="1800" kern="1200" dirty="0">
                <a:solidFill>
                  <a:srgbClr val="4203BF"/>
                </a:solidFill>
                <a:latin typeface="Century Gothic"/>
              </a:rPr>
              <a:t>Only 32% of autistic people are in employment compared to 52.3% of disabled people(</a:t>
            </a:r>
            <a:r>
              <a:rPr lang="en-GB" dirty="0">
                <a:solidFill>
                  <a:srgbClr val="4203BF"/>
                </a:solidFill>
                <a:latin typeface="Century Gothic"/>
              </a:rPr>
              <a:t>ONS</a:t>
            </a:r>
            <a:r>
              <a:rPr lang="en-GB" sz="1800" kern="1200" dirty="0">
                <a:solidFill>
                  <a:srgbClr val="4203BF"/>
                </a:solidFill>
                <a:latin typeface="Century Gothic"/>
              </a:rPr>
              <a:t>, 2019)</a:t>
            </a:r>
            <a:endParaRPr lang="en-US" sz="1800" kern="1200" dirty="0">
              <a:solidFill>
                <a:srgbClr val="4203BF"/>
              </a:solidFill>
              <a:latin typeface="Century Gothic"/>
            </a:endParaRPr>
          </a:p>
        </p:txBody>
      </p:sp>
      <p:sp>
        <p:nvSpPr>
          <p:cNvPr id="9" name="Rectangle 8"/>
          <p:cNvSpPr/>
          <p:nvPr/>
        </p:nvSpPr>
        <p:spPr>
          <a:xfrm>
            <a:off x="400051" y="4440968"/>
            <a:ext cx="11791949" cy="1938992"/>
          </a:xfrm>
          <a:prstGeom prst="rect">
            <a:avLst/>
          </a:prstGeom>
        </p:spPr>
        <p:txBody>
          <a:bodyPr wrap="square" anchor="t">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marL="213995" indent="-213995">
              <a:buFont typeface="Arial" panose="020B0604020202020204" pitchFamily="34" charset="0"/>
              <a:buChar char="•"/>
              <a:defRPr/>
            </a:pPr>
            <a:r>
              <a:rPr lang="en-GB" sz="2000" b="1" dirty="0">
                <a:solidFill>
                  <a:srgbClr val="4203BF"/>
                </a:solidFill>
                <a:latin typeface="Century Gothic"/>
                <a:ea typeface="Calibri" panose="020F0502020204030204" pitchFamily="34" charset="0"/>
                <a:cs typeface="Calibri"/>
              </a:rPr>
              <a:t>68%</a:t>
            </a:r>
            <a:r>
              <a:rPr lang="en-GB" sz="2000" dirty="0">
                <a:solidFill>
                  <a:srgbClr val="4203BF"/>
                </a:solidFill>
                <a:latin typeface="Century Gothic"/>
                <a:ea typeface="Calibri" panose="020F0502020204030204" pitchFamily="34" charset="0"/>
                <a:cs typeface="Calibri"/>
              </a:rPr>
              <a:t> of employers would worry about getting support wrong for an autistic employee.</a:t>
            </a:r>
          </a:p>
          <a:p>
            <a:pPr>
              <a:defRPr/>
            </a:pPr>
            <a:endParaRPr lang="en-GB" sz="2000" dirty="0">
              <a:solidFill>
                <a:srgbClr val="4203BF"/>
              </a:solidFill>
              <a:latin typeface="Century Gothic" panose="020B0502020202020204" pitchFamily="34" charset="0"/>
              <a:ea typeface="Calibri" panose="020F0502020204030204" pitchFamily="34" charset="0"/>
              <a:cs typeface="Calibri"/>
            </a:endParaRPr>
          </a:p>
          <a:p>
            <a:pPr marL="213995" indent="-213995">
              <a:buFont typeface="Arial" panose="020B0604020202020204" pitchFamily="34" charset="0"/>
              <a:buChar char="•"/>
              <a:defRPr/>
            </a:pPr>
            <a:r>
              <a:rPr lang="en-GB" sz="2000" b="1" dirty="0">
                <a:solidFill>
                  <a:srgbClr val="4203BF"/>
                </a:solidFill>
                <a:latin typeface="Century Gothic"/>
                <a:ea typeface="Calibri" panose="020F0502020204030204" pitchFamily="34" charset="0"/>
                <a:cs typeface="Calibri"/>
              </a:rPr>
              <a:t>64%</a:t>
            </a:r>
            <a:r>
              <a:rPr lang="en-GB" sz="2000" dirty="0">
                <a:solidFill>
                  <a:srgbClr val="4203BF"/>
                </a:solidFill>
                <a:latin typeface="Century Gothic"/>
                <a:ea typeface="Calibri" panose="020F0502020204030204" pitchFamily="34" charset="0"/>
                <a:cs typeface="Calibri"/>
              </a:rPr>
              <a:t> of employers do not know where to go for support/advice about employing an autistic person</a:t>
            </a:r>
          </a:p>
          <a:p>
            <a:pPr>
              <a:defRPr/>
            </a:pPr>
            <a:endParaRPr lang="en-GB" sz="2000" dirty="0">
              <a:solidFill>
                <a:srgbClr val="4203BF"/>
              </a:solidFill>
              <a:latin typeface="Century Gothic" panose="020B0502020202020204" pitchFamily="34" charset="0"/>
              <a:ea typeface="Calibri" panose="020F0502020204030204" pitchFamily="34" charset="0"/>
              <a:cs typeface="Calibri"/>
            </a:endParaRPr>
          </a:p>
          <a:p>
            <a:pPr marL="213995" indent="-213995">
              <a:buFont typeface="Arial" panose="020B0604020202020204" pitchFamily="34" charset="0"/>
              <a:buChar char="•"/>
              <a:defRPr/>
            </a:pPr>
            <a:r>
              <a:rPr lang="en-GB" sz="2000" b="1" dirty="0">
                <a:solidFill>
                  <a:srgbClr val="4203BF"/>
                </a:solidFill>
                <a:latin typeface="Century Gothic"/>
                <a:ea typeface="Calibri" panose="020F0502020204030204" pitchFamily="34" charset="0"/>
                <a:cs typeface="Calibri"/>
              </a:rPr>
              <a:t>27%</a:t>
            </a:r>
            <a:r>
              <a:rPr lang="en-GB" sz="2000" dirty="0">
                <a:solidFill>
                  <a:srgbClr val="4203BF"/>
                </a:solidFill>
                <a:latin typeface="Century Gothic"/>
                <a:ea typeface="Calibri" panose="020F0502020204030204" pitchFamily="34" charset="0"/>
                <a:cs typeface="Calibri"/>
              </a:rPr>
              <a:t> of employers think an autistic person would be unlikely to fit into their team</a:t>
            </a:r>
          </a:p>
        </p:txBody>
      </p:sp>
      <p:sp>
        <p:nvSpPr>
          <p:cNvPr id="11" name="Oval 10"/>
          <p:cNvSpPr/>
          <p:nvPr/>
        </p:nvSpPr>
        <p:spPr>
          <a:xfrm>
            <a:off x="11104684" y="5706209"/>
            <a:ext cx="987831" cy="967154"/>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15</a:t>
            </a:r>
          </a:p>
        </p:txBody>
      </p:sp>
    </p:spTree>
    <p:extLst>
      <p:ext uri="{BB962C8B-B14F-4D97-AF65-F5344CB8AC3E}">
        <p14:creationId xmlns:p14="http://schemas.microsoft.com/office/powerpoint/2010/main" val="198093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 calcmode="lin" valueType="num">
                                      <p:cBhvr additive="base">
                                        <p:cTn id="3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451589" y="1866421"/>
            <a:ext cx="2936911" cy="1762146"/>
          </a:xfrm>
          <a:custGeom>
            <a:avLst/>
            <a:gdLst>
              <a:gd name="connsiteX0" fmla="*/ 0 w 2936911"/>
              <a:gd name="connsiteY0" fmla="*/ 0 h 1762146"/>
              <a:gd name="connsiteX1" fmla="*/ 2936911 w 2936911"/>
              <a:gd name="connsiteY1" fmla="*/ 0 h 1762146"/>
              <a:gd name="connsiteX2" fmla="*/ 2936911 w 2936911"/>
              <a:gd name="connsiteY2" fmla="*/ 1762146 h 1762146"/>
              <a:gd name="connsiteX3" fmla="*/ 0 w 2936911"/>
              <a:gd name="connsiteY3" fmla="*/ 1762146 h 1762146"/>
              <a:gd name="connsiteX4" fmla="*/ 0 w 2936911"/>
              <a:gd name="connsiteY4" fmla="*/ 0 h 1762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911" h="1762146">
                <a:moveTo>
                  <a:pt x="0" y="0"/>
                </a:moveTo>
                <a:lnTo>
                  <a:pt x="2936911" y="0"/>
                </a:lnTo>
                <a:lnTo>
                  <a:pt x="2936911" y="1762146"/>
                </a:lnTo>
                <a:lnTo>
                  <a:pt x="0" y="1762146"/>
                </a:lnTo>
                <a:lnTo>
                  <a:pt x="0" y="0"/>
                </a:lnTo>
                <a:close/>
              </a:path>
            </a:pathLst>
          </a:custGeom>
          <a:solidFill>
            <a:srgbClr val="33E4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a:solidFill>
                  <a:schemeClr val="bg1"/>
                </a:solidFill>
              </a:rPr>
              <a:t>Use preferred method of communication</a:t>
            </a:r>
          </a:p>
        </p:txBody>
      </p:sp>
      <p:sp>
        <p:nvSpPr>
          <p:cNvPr id="7" name="Freeform 6"/>
          <p:cNvSpPr/>
          <p:nvPr/>
        </p:nvSpPr>
        <p:spPr>
          <a:xfrm>
            <a:off x="4682191" y="1866421"/>
            <a:ext cx="2936911" cy="1762146"/>
          </a:xfrm>
          <a:custGeom>
            <a:avLst/>
            <a:gdLst>
              <a:gd name="connsiteX0" fmla="*/ 0 w 2936911"/>
              <a:gd name="connsiteY0" fmla="*/ 0 h 1762146"/>
              <a:gd name="connsiteX1" fmla="*/ 2936911 w 2936911"/>
              <a:gd name="connsiteY1" fmla="*/ 0 h 1762146"/>
              <a:gd name="connsiteX2" fmla="*/ 2936911 w 2936911"/>
              <a:gd name="connsiteY2" fmla="*/ 1762146 h 1762146"/>
              <a:gd name="connsiteX3" fmla="*/ 0 w 2936911"/>
              <a:gd name="connsiteY3" fmla="*/ 1762146 h 1762146"/>
              <a:gd name="connsiteX4" fmla="*/ 0 w 2936911"/>
              <a:gd name="connsiteY4" fmla="*/ 0 h 1762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911" h="1762146">
                <a:moveTo>
                  <a:pt x="0" y="0"/>
                </a:moveTo>
                <a:lnTo>
                  <a:pt x="2936911" y="0"/>
                </a:lnTo>
                <a:lnTo>
                  <a:pt x="2936911" y="1762146"/>
                </a:lnTo>
                <a:lnTo>
                  <a:pt x="0" y="1762146"/>
                </a:lnTo>
                <a:lnTo>
                  <a:pt x="0" y="0"/>
                </a:lnTo>
                <a:close/>
              </a:path>
            </a:pathLst>
          </a:custGeom>
          <a:solidFill>
            <a:srgbClr val="33E4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a:solidFill>
                  <a:schemeClr val="bg1"/>
                </a:solidFill>
              </a:rPr>
              <a:t>Use visual reinforcement for verbal instructions</a:t>
            </a:r>
          </a:p>
        </p:txBody>
      </p:sp>
      <p:sp>
        <p:nvSpPr>
          <p:cNvPr id="8" name="Freeform 7"/>
          <p:cNvSpPr/>
          <p:nvPr/>
        </p:nvSpPr>
        <p:spPr>
          <a:xfrm>
            <a:off x="7912794" y="1866421"/>
            <a:ext cx="2936911" cy="1762146"/>
          </a:xfrm>
          <a:custGeom>
            <a:avLst/>
            <a:gdLst>
              <a:gd name="connsiteX0" fmla="*/ 0 w 2936911"/>
              <a:gd name="connsiteY0" fmla="*/ 0 h 1762146"/>
              <a:gd name="connsiteX1" fmla="*/ 2936911 w 2936911"/>
              <a:gd name="connsiteY1" fmla="*/ 0 h 1762146"/>
              <a:gd name="connsiteX2" fmla="*/ 2936911 w 2936911"/>
              <a:gd name="connsiteY2" fmla="*/ 1762146 h 1762146"/>
              <a:gd name="connsiteX3" fmla="*/ 0 w 2936911"/>
              <a:gd name="connsiteY3" fmla="*/ 1762146 h 1762146"/>
              <a:gd name="connsiteX4" fmla="*/ 0 w 2936911"/>
              <a:gd name="connsiteY4" fmla="*/ 0 h 1762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911" h="1762146">
                <a:moveTo>
                  <a:pt x="0" y="0"/>
                </a:moveTo>
                <a:lnTo>
                  <a:pt x="2936911" y="0"/>
                </a:lnTo>
                <a:lnTo>
                  <a:pt x="2936911" y="1762146"/>
                </a:lnTo>
                <a:lnTo>
                  <a:pt x="0" y="1762146"/>
                </a:lnTo>
                <a:lnTo>
                  <a:pt x="0" y="0"/>
                </a:lnTo>
                <a:close/>
              </a:path>
            </a:pathLst>
          </a:custGeom>
          <a:solidFill>
            <a:srgbClr val="33E4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a:solidFill>
                  <a:schemeClr val="bg1"/>
                </a:solidFill>
              </a:rPr>
              <a:t>Be clear and explicit – use less words</a:t>
            </a:r>
          </a:p>
        </p:txBody>
      </p:sp>
      <p:sp>
        <p:nvSpPr>
          <p:cNvPr id="9" name="Freeform 8"/>
          <p:cNvSpPr/>
          <p:nvPr/>
        </p:nvSpPr>
        <p:spPr>
          <a:xfrm>
            <a:off x="1451589" y="3922259"/>
            <a:ext cx="2936911" cy="1762146"/>
          </a:xfrm>
          <a:custGeom>
            <a:avLst/>
            <a:gdLst>
              <a:gd name="connsiteX0" fmla="*/ 0 w 2936911"/>
              <a:gd name="connsiteY0" fmla="*/ 0 h 1762146"/>
              <a:gd name="connsiteX1" fmla="*/ 2936911 w 2936911"/>
              <a:gd name="connsiteY1" fmla="*/ 0 h 1762146"/>
              <a:gd name="connsiteX2" fmla="*/ 2936911 w 2936911"/>
              <a:gd name="connsiteY2" fmla="*/ 1762146 h 1762146"/>
              <a:gd name="connsiteX3" fmla="*/ 0 w 2936911"/>
              <a:gd name="connsiteY3" fmla="*/ 1762146 h 1762146"/>
              <a:gd name="connsiteX4" fmla="*/ 0 w 2936911"/>
              <a:gd name="connsiteY4" fmla="*/ 0 h 1762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911" h="1762146">
                <a:moveTo>
                  <a:pt x="0" y="0"/>
                </a:moveTo>
                <a:lnTo>
                  <a:pt x="2936911" y="0"/>
                </a:lnTo>
                <a:lnTo>
                  <a:pt x="2936911" y="1762146"/>
                </a:lnTo>
                <a:lnTo>
                  <a:pt x="0" y="1762146"/>
                </a:lnTo>
                <a:lnTo>
                  <a:pt x="0" y="0"/>
                </a:lnTo>
                <a:close/>
              </a:path>
            </a:pathLst>
          </a:custGeom>
          <a:solidFill>
            <a:srgbClr val="33E4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a:solidFill>
                  <a:schemeClr val="bg1"/>
                </a:solidFill>
              </a:rPr>
              <a:t>Check understanding with specific questions</a:t>
            </a:r>
          </a:p>
        </p:txBody>
      </p:sp>
      <p:sp>
        <p:nvSpPr>
          <p:cNvPr id="10" name="Freeform 9"/>
          <p:cNvSpPr/>
          <p:nvPr/>
        </p:nvSpPr>
        <p:spPr>
          <a:xfrm>
            <a:off x="4682191" y="3922259"/>
            <a:ext cx="2936911" cy="1762146"/>
          </a:xfrm>
          <a:custGeom>
            <a:avLst/>
            <a:gdLst>
              <a:gd name="connsiteX0" fmla="*/ 0 w 2936911"/>
              <a:gd name="connsiteY0" fmla="*/ 0 h 1762146"/>
              <a:gd name="connsiteX1" fmla="*/ 2936911 w 2936911"/>
              <a:gd name="connsiteY1" fmla="*/ 0 h 1762146"/>
              <a:gd name="connsiteX2" fmla="*/ 2936911 w 2936911"/>
              <a:gd name="connsiteY2" fmla="*/ 1762146 h 1762146"/>
              <a:gd name="connsiteX3" fmla="*/ 0 w 2936911"/>
              <a:gd name="connsiteY3" fmla="*/ 1762146 h 1762146"/>
              <a:gd name="connsiteX4" fmla="*/ 0 w 2936911"/>
              <a:gd name="connsiteY4" fmla="*/ 0 h 1762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911" h="1762146">
                <a:moveTo>
                  <a:pt x="0" y="0"/>
                </a:moveTo>
                <a:lnTo>
                  <a:pt x="2936911" y="0"/>
                </a:lnTo>
                <a:lnTo>
                  <a:pt x="2936911" y="1762146"/>
                </a:lnTo>
                <a:lnTo>
                  <a:pt x="0" y="1762146"/>
                </a:lnTo>
                <a:lnTo>
                  <a:pt x="0" y="0"/>
                </a:lnTo>
                <a:close/>
              </a:path>
            </a:pathLst>
          </a:custGeom>
          <a:solidFill>
            <a:srgbClr val="33E4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a:solidFill>
                  <a:schemeClr val="bg1"/>
                </a:solidFill>
              </a:rPr>
              <a:t>Give clear, honest and detailed feedback – negative and positive</a:t>
            </a:r>
          </a:p>
        </p:txBody>
      </p:sp>
      <p:sp>
        <p:nvSpPr>
          <p:cNvPr id="11" name="Freeform 10"/>
          <p:cNvSpPr/>
          <p:nvPr/>
        </p:nvSpPr>
        <p:spPr>
          <a:xfrm>
            <a:off x="7912794" y="3922259"/>
            <a:ext cx="2936911" cy="1762146"/>
          </a:xfrm>
          <a:custGeom>
            <a:avLst/>
            <a:gdLst>
              <a:gd name="connsiteX0" fmla="*/ 0 w 2936911"/>
              <a:gd name="connsiteY0" fmla="*/ 0 h 1762146"/>
              <a:gd name="connsiteX1" fmla="*/ 2936911 w 2936911"/>
              <a:gd name="connsiteY1" fmla="*/ 0 h 1762146"/>
              <a:gd name="connsiteX2" fmla="*/ 2936911 w 2936911"/>
              <a:gd name="connsiteY2" fmla="*/ 1762146 h 1762146"/>
              <a:gd name="connsiteX3" fmla="*/ 0 w 2936911"/>
              <a:gd name="connsiteY3" fmla="*/ 1762146 h 1762146"/>
              <a:gd name="connsiteX4" fmla="*/ 0 w 2936911"/>
              <a:gd name="connsiteY4" fmla="*/ 0 h 1762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911" h="1762146">
                <a:moveTo>
                  <a:pt x="0" y="0"/>
                </a:moveTo>
                <a:lnTo>
                  <a:pt x="2936911" y="0"/>
                </a:lnTo>
                <a:lnTo>
                  <a:pt x="2936911" y="1762146"/>
                </a:lnTo>
                <a:lnTo>
                  <a:pt x="0" y="1762146"/>
                </a:lnTo>
                <a:lnTo>
                  <a:pt x="0" y="0"/>
                </a:lnTo>
                <a:close/>
              </a:path>
            </a:pathLst>
          </a:custGeom>
          <a:solidFill>
            <a:srgbClr val="33E4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a:solidFill>
                  <a:schemeClr val="bg1"/>
                </a:solidFill>
              </a:rPr>
              <a:t>Do not rely on non-verbal communication</a:t>
            </a:r>
          </a:p>
        </p:txBody>
      </p:sp>
      <p:sp>
        <p:nvSpPr>
          <p:cNvPr id="3" name="Title 1"/>
          <p:cNvSpPr txBox="1">
            <a:spLocks/>
          </p:cNvSpPr>
          <p:nvPr/>
        </p:nvSpPr>
        <p:spPr>
          <a:xfrm>
            <a:off x="1892741" y="643005"/>
            <a:ext cx="7766615" cy="6477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b="1" dirty="0">
                <a:solidFill>
                  <a:srgbClr val="4203BF"/>
                </a:solidFill>
                <a:latin typeface="Century Gothic" panose="020B0502020202020204" pitchFamily="34" charset="0"/>
              </a:rPr>
              <a:t>Communication strategies</a:t>
            </a:r>
          </a:p>
        </p:txBody>
      </p:sp>
      <p:sp>
        <p:nvSpPr>
          <p:cNvPr id="4" name="Oval 3"/>
          <p:cNvSpPr/>
          <p:nvPr/>
        </p:nvSpPr>
        <p:spPr>
          <a:xfrm>
            <a:off x="11016029" y="5720862"/>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16</a:t>
            </a:r>
          </a:p>
        </p:txBody>
      </p:sp>
    </p:spTree>
    <p:extLst>
      <p:ext uri="{BB962C8B-B14F-4D97-AF65-F5344CB8AC3E}">
        <p14:creationId xmlns:p14="http://schemas.microsoft.com/office/powerpoint/2010/main" val="285850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500" fill="hold"/>
                                        <p:tgtEl>
                                          <p:spTgt spid="7"/>
                                        </p:tgtEl>
                                        <p:attrNameLst>
                                          <p:attrName>style.color</p:attrName>
                                        </p:attrNameLst>
                                      </p:cBhvr>
                                      <p:by>
                                        <p:hsl h="7200000" s="0" l="0"/>
                                      </p:by>
                                    </p:animClr>
                                    <p:animClr clrSpc="hsl" dir="cw">
                                      <p:cBhvr>
                                        <p:cTn id="14" dur="500" fill="hold"/>
                                        <p:tgtEl>
                                          <p:spTgt spid="7"/>
                                        </p:tgtEl>
                                        <p:attrNameLst>
                                          <p:attrName>fillcolor</p:attrName>
                                        </p:attrNameLst>
                                      </p:cBhvr>
                                      <p:by>
                                        <p:hsl h="7200000" s="0" l="0"/>
                                      </p:by>
                                    </p:animClr>
                                    <p:animClr clrSpc="hsl" dir="cw">
                                      <p:cBhvr>
                                        <p:cTn id="15" dur="500" fill="hold"/>
                                        <p:tgtEl>
                                          <p:spTgt spid="7"/>
                                        </p:tgtEl>
                                        <p:attrNameLst>
                                          <p:attrName>stroke.color</p:attrName>
                                        </p:attrNameLst>
                                      </p:cBhvr>
                                      <p:by>
                                        <p:hsl h="7200000" s="0" l="0"/>
                                      </p:by>
                                    </p:animClr>
                                    <p:set>
                                      <p:cBhvr>
                                        <p:cTn id="16" dur="500" fill="hold"/>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grpId="0" nodeType="clickEffect">
                                  <p:stCondLst>
                                    <p:cond delay="0"/>
                                  </p:stCondLst>
                                  <p:childTnLst>
                                    <p:animClr clrSpc="hsl" dir="cw">
                                      <p:cBhvr override="childStyle">
                                        <p:cTn id="20" dur="500" fill="hold"/>
                                        <p:tgtEl>
                                          <p:spTgt spid="8"/>
                                        </p:tgtEl>
                                        <p:attrNameLst>
                                          <p:attrName>style.color</p:attrName>
                                        </p:attrNameLst>
                                      </p:cBhvr>
                                      <p:by>
                                        <p:hsl h="7200000" s="0" l="0"/>
                                      </p:by>
                                    </p:animClr>
                                    <p:animClr clrSpc="hsl" dir="cw">
                                      <p:cBhvr>
                                        <p:cTn id="21" dur="500" fill="hold"/>
                                        <p:tgtEl>
                                          <p:spTgt spid="8"/>
                                        </p:tgtEl>
                                        <p:attrNameLst>
                                          <p:attrName>fillcolor</p:attrName>
                                        </p:attrNameLst>
                                      </p:cBhvr>
                                      <p:by>
                                        <p:hsl h="7200000" s="0" l="0"/>
                                      </p:by>
                                    </p:animClr>
                                    <p:animClr clrSpc="hsl" dir="cw">
                                      <p:cBhvr>
                                        <p:cTn id="22" dur="500" fill="hold"/>
                                        <p:tgtEl>
                                          <p:spTgt spid="8"/>
                                        </p:tgtEl>
                                        <p:attrNameLst>
                                          <p:attrName>stroke.color</p:attrName>
                                        </p:attrNameLst>
                                      </p:cBhvr>
                                      <p:by>
                                        <p:hsl h="7200000" s="0" l="0"/>
                                      </p:by>
                                    </p:animClr>
                                    <p:set>
                                      <p:cBhvr>
                                        <p:cTn id="23" dur="500" fill="hold"/>
                                        <p:tgtEl>
                                          <p:spTgt spid="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0" nodeType="clickEffect">
                                  <p:stCondLst>
                                    <p:cond delay="0"/>
                                  </p:stCondLst>
                                  <p:childTnLst>
                                    <p:animClr clrSpc="hsl" dir="cw">
                                      <p:cBhvr override="childStyle">
                                        <p:cTn id="27" dur="500" fill="hold"/>
                                        <p:tgtEl>
                                          <p:spTgt spid="9"/>
                                        </p:tgtEl>
                                        <p:attrNameLst>
                                          <p:attrName>style.color</p:attrName>
                                        </p:attrNameLst>
                                      </p:cBhvr>
                                      <p:by>
                                        <p:hsl h="7200000" s="0" l="0"/>
                                      </p:by>
                                    </p:animClr>
                                    <p:animClr clrSpc="hsl" dir="cw">
                                      <p:cBhvr>
                                        <p:cTn id="28" dur="500" fill="hold"/>
                                        <p:tgtEl>
                                          <p:spTgt spid="9"/>
                                        </p:tgtEl>
                                        <p:attrNameLst>
                                          <p:attrName>fillcolor</p:attrName>
                                        </p:attrNameLst>
                                      </p:cBhvr>
                                      <p:by>
                                        <p:hsl h="7200000" s="0" l="0"/>
                                      </p:by>
                                    </p:animClr>
                                    <p:animClr clrSpc="hsl" dir="cw">
                                      <p:cBhvr>
                                        <p:cTn id="29" dur="500" fill="hold"/>
                                        <p:tgtEl>
                                          <p:spTgt spid="9"/>
                                        </p:tgtEl>
                                        <p:attrNameLst>
                                          <p:attrName>stroke.color</p:attrName>
                                        </p:attrNameLst>
                                      </p:cBhvr>
                                      <p:by>
                                        <p:hsl h="7200000" s="0" l="0"/>
                                      </p:by>
                                    </p:animClr>
                                    <p:set>
                                      <p:cBhvr>
                                        <p:cTn id="30" dur="500" fill="hold"/>
                                        <p:tgtEl>
                                          <p:spTgt spid="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1" presetClass="emph" presetSubtype="0" fill="hold" grpId="0" nodeType="clickEffect">
                                  <p:stCondLst>
                                    <p:cond delay="0"/>
                                  </p:stCondLst>
                                  <p:childTnLst>
                                    <p:animClr clrSpc="hsl" dir="cw">
                                      <p:cBhvr override="childStyle">
                                        <p:cTn id="34" dur="500" fill="hold"/>
                                        <p:tgtEl>
                                          <p:spTgt spid="10"/>
                                        </p:tgtEl>
                                        <p:attrNameLst>
                                          <p:attrName>style.color</p:attrName>
                                        </p:attrNameLst>
                                      </p:cBhvr>
                                      <p:by>
                                        <p:hsl h="7200000" s="0" l="0"/>
                                      </p:by>
                                    </p:animClr>
                                    <p:animClr clrSpc="hsl" dir="cw">
                                      <p:cBhvr>
                                        <p:cTn id="35" dur="500" fill="hold"/>
                                        <p:tgtEl>
                                          <p:spTgt spid="10"/>
                                        </p:tgtEl>
                                        <p:attrNameLst>
                                          <p:attrName>fillcolor</p:attrName>
                                        </p:attrNameLst>
                                      </p:cBhvr>
                                      <p:by>
                                        <p:hsl h="7200000" s="0" l="0"/>
                                      </p:by>
                                    </p:animClr>
                                    <p:animClr clrSpc="hsl" dir="cw">
                                      <p:cBhvr>
                                        <p:cTn id="36" dur="500" fill="hold"/>
                                        <p:tgtEl>
                                          <p:spTgt spid="10"/>
                                        </p:tgtEl>
                                        <p:attrNameLst>
                                          <p:attrName>stroke.color</p:attrName>
                                        </p:attrNameLst>
                                      </p:cBhvr>
                                      <p:by>
                                        <p:hsl h="7200000" s="0" l="0"/>
                                      </p:by>
                                    </p:animClr>
                                    <p:set>
                                      <p:cBhvr>
                                        <p:cTn id="37" dur="500" fill="hold"/>
                                        <p:tgtEl>
                                          <p:spTgt spid="10"/>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1" presetClass="emph" presetSubtype="0" fill="hold" grpId="0" nodeType="clickEffect">
                                  <p:stCondLst>
                                    <p:cond delay="0"/>
                                  </p:stCondLst>
                                  <p:childTnLst>
                                    <p:animClr clrSpc="hsl" dir="cw">
                                      <p:cBhvr override="childStyle">
                                        <p:cTn id="41" dur="500" fill="hold"/>
                                        <p:tgtEl>
                                          <p:spTgt spid="11"/>
                                        </p:tgtEl>
                                        <p:attrNameLst>
                                          <p:attrName>style.color</p:attrName>
                                        </p:attrNameLst>
                                      </p:cBhvr>
                                      <p:by>
                                        <p:hsl h="7200000" s="0" l="0"/>
                                      </p:by>
                                    </p:animClr>
                                    <p:animClr clrSpc="hsl" dir="cw">
                                      <p:cBhvr>
                                        <p:cTn id="42" dur="500" fill="hold"/>
                                        <p:tgtEl>
                                          <p:spTgt spid="11"/>
                                        </p:tgtEl>
                                        <p:attrNameLst>
                                          <p:attrName>fillcolor</p:attrName>
                                        </p:attrNameLst>
                                      </p:cBhvr>
                                      <p:by>
                                        <p:hsl h="7200000" s="0" l="0"/>
                                      </p:by>
                                    </p:animClr>
                                    <p:animClr clrSpc="hsl" dir="cw">
                                      <p:cBhvr>
                                        <p:cTn id="43" dur="500" fill="hold"/>
                                        <p:tgtEl>
                                          <p:spTgt spid="11"/>
                                        </p:tgtEl>
                                        <p:attrNameLst>
                                          <p:attrName>stroke.color</p:attrName>
                                        </p:attrNameLst>
                                      </p:cBhvr>
                                      <p:by>
                                        <p:hsl h="7200000" s="0" l="0"/>
                                      </p:by>
                                    </p:animClr>
                                    <p:set>
                                      <p:cBhvr>
                                        <p:cTn id="44"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39245" y="600075"/>
            <a:ext cx="6624637" cy="6477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b="1" dirty="0">
                <a:solidFill>
                  <a:srgbClr val="4203BF"/>
                </a:solidFill>
                <a:latin typeface="Century Gothic" panose="020B0502020202020204" pitchFamily="34" charset="0"/>
              </a:rPr>
              <a:t>Workplace strategies</a:t>
            </a:r>
          </a:p>
        </p:txBody>
      </p:sp>
      <p:sp>
        <p:nvSpPr>
          <p:cNvPr id="6" name="Freeform 5"/>
          <p:cNvSpPr/>
          <p:nvPr/>
        </p:nvSpPr>
        <p:spPr>
          <a:xfrm>
            <a:off x="1170280" y="1854810"/>
            <a:ext cx="2956131" cy="1773678"/>
          </a:xfrm>
          <a:custGeom>
            <a:avLst/>
            <a:gdLst>
              <a:gd name="connsiteX0" fmla="*/ 0 w 2956131"/>
              <a:gd name="connsiteY0" fmla="*/ 0 h 1773678"/>
              <a:gd name="connsiteX1" fmla="*/ 2956131 w 2956131"/>
              <a:gd name="connsiteY1" fmla="*/ 0 h 1773678"/>
              <a:gd name="connsiteX2" fmla="*/ 2956131 w 2956131"/>
              <a:gd name="connsiteY2" fmla="*/ 1773678 h 1773678"/>
              <a:gd name="connsiteX3" fmla="*/ 0 w 2956131"/>
              <a:gd name="connsiteY3" fmla="*/ 1773678 h 1773678"/>
              <a:gd name="connsiteX4" fmla="*/ 0 w 2956131"/>
              <a:gd name="connsiteY4" fmla="*/ 0 h 177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131" h="1773678">
                <a:moveTo>
                  <a:pt x="0" y="0"/>
                </a:moveTo>
                <a:lnTo>
                  <a:pt x="2956131" y="0"/>
                </a:lnTo>
                <a:lnTo>
                  <a:pt x="2956131" y="1773678"/>
                </a:lnTo>
                <a:lnTo>
                  <a:pt x="0" y="1773678"/>
                </a:lnTo>
                <a:lnTo>
                  <a:pt x="0" y="0"/>
                </a:lnTo>
                <a:close/>
              </a:path>
            </a:pathLst>
          </a:custGeom>
          <a:solidFill>
            <a:srgbClr val="33E4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solidFill>
                  <a:schemeClr val="bg1"/>
                </a:solidFill>
              </a:rPr>
              <a:t>Produce checklists</a:t>
            </a:r>
          </a:p>
        </p:txBody>
      </p:sp>
      <p:sp>
        <p:nvSpPr>
          <p:cNvPr id="7" name="Freeform 6"/>
          <p:cNvSpPr/>
          <p:nvPr/>
        </p:nvSpPr>
        <p:spPr>
          <a:xfrm>
            <a:off x="4422024" y="1854810"/>
            <a:ext cx="2956131" cy="1773678"/>
          </a:xfrm>
          <a:custGeom>
            <a:avLst/>
            <a:gdLst>
              <a:gd name="connsiteX0" fmla="*/ 0 w 2956131"/>
              <a:gd name="connsiteY0" fmla="*/ 0 h 1773678"/>
              <a:gd name="connsiteX1" fmla="*/ 2956131 w 2956131"/>
              <a:gd name="connsiteY1" fmla="*/ 0 h 1773678"/>
              <a:gd name="connsiteX2" fmla="*/ 2956131 w 2956131"/>
              <a:gd name="connsiteY2" fmla="*/ 1773678 h 1773678"/>
              <a:gd name="connsiteX3" fmla="*/ 0 w 2956131"/>
              <a:gd name="connsiteY3" fmla="*/ 1773678 h 1773678"/>
              <a:gd name="connsiteX4" fmla="*/ 0 w 2956131"/>
              <a:gd name="connsiteY4" fmla="*/ 0 h 177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131" h="1773678">
                <a:moveTo>
                  <a:pt x="0" y="0"/>
                </a:moveTo>
                <a:lnTo>
                  <a:pt x="2956131" y="0"/>
                </a:lnTo>
                <a:lnTo>
                  <a:pt x="2956131" y="1773678"/>
                </a:lnTo>
                <a:lnTo>
                  <a:pt x="0" y="1773678"/>
                </a:lnTo>
                <a:lnTo>
                  <a:pt x="0" y="0"/>
                </a:lnTo>
                <a:close/>
              </a:path>
            </a:pathLst>
          </a:custGeom>
          <a:solidFill>
            <a:srgbClr val="33E4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solidFill>
                  <a:schemeClr val="bg1"/>
                </a:solidFill>
              </a:rPr>
              <a:t>Give advance warning of changes where possible</a:t>
            </a:r>
          </a:p>
        </p:txBody>
      </p:sp>
      <p:sp>
        <p:nvSpPr>
          <p:cNvPr id="8" name="Freeform 7"/>
          <p:cNvSpPr/>
          <p:nvPr/>
        </p:nvSpPr>
        <p:spPr>
          <a:xfrm>
            <a:off x="7673768" y="1854810"/>
            <a:ext cx="2956131" cy="1773678"/>
          </a:xfrm>
          <a:custGeom>
            <a:avLst/>
            <a:gdLst>
              <a:gd name="connsiteX0" fmla="*/ 0 w 2956131"/>
              <a:gd name="connsiteY0" fmla="*/ 0 h 1773678"/>
              <a:gd name="connsiteX1" fmla="*/ 2956131 w 2956131"/>
              <a:gd name="connsiteY1" fmla="*/ 0 h 1773678"/>
              <a:gd name="connsiteX2" fmla="*/ 2956131 w 2956131"/>
              <a:gd name="connsiteY2" fmla="*/ 1773678 h 1773678"/>
              <a:gd name="connsiteX3" fmla="*/ 0 w 2956131"/>
              <a:gd name="connsiteY3" fmla="*/ 1773678 h 1773678"/>
              <a:gd name="connsiteX4" fmla="*/ 0 w 2956131"/>
              <a:gd name="connsiteY4" fmla="*/ 0 h 177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131" h="1773678">
                <a:moveTo>
                  <a:pt x="0" y="0"/>
                </a:moveTo>
                <a:lnTo>
                  <a:pt x="2956131" y="0"/>
                </a:lnTo>
                <a:lnTo>
                  <a:pt x="2956131" y="1773678"/>
                </a:lnTo>
                <a:lnTo>
                  <a:pt x="0" y="1773678"/>
                </a:lnTo>
                <a:lnTo>
                  <a:pt x="0" y="0"/>
                </a:lnTo>
                <a:close/>
              </a:path>
            </a:pathLst>
          </a:custGeom>
          <a:solidFill>
            <a:srgbClr val="33E4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solidFill>
                  <a:schemeClr val="bg1"/>
                </a:solidFill>
              </a:rPr>
              <a:t>Provide structure – timetables, processes </a:t>
            </a:r>
            <a:r>
              <a:rPr lang="en-GB" sz="2500" kern="1200" dirty="0" err="1">
                <a:solidFill>
                  <a:schemeClr val="bg1"/>
                </a:solidFill>
              </a:rPr>
              <a:t>etc</a:t>
            </a:r>
            <a:endParaRPr lang="en-GB" sz="2500" kern="1200" dirty="0">
              <a:solidFill>
                <a:schemeClr val="bg1"/>
              </a:solidFill>
            </a:endParaRPr>
          </a:p>
        </p:txBody>
      </p:sp>
      <p:sp>
        <p:nvSpPr>
          <p:cNvPr id="9" name="Freeform 8"/>
          <p:cNvSpPr/>
          <p:nvPr/>
        </p:nvSpPr>
        <p:spPr>
          <a:xfrm>
            <a:off x="1170280" y="3924102"/>
            <a:ext cx="2956131" cy="1773678"/>
          </a:xfrm>
          <a:custGeom>
            <a:avLst/>
            <a:gdLst>
              <a:gd name="connsiteX0" fmla="*/ 0 w 2956131"/>
              <a:gd name="connsiteY0" fmla="*/ 0 h 1773678"/>
              <a:gd name="connsiteX1" fmla="*/ 2956131 w 2956131"/>
              <a:gd name="connsiteY1" fmla="*/ 0 h 1773678"/>
              <a:gd name="connsiteX2" fmla="*/ 2956131 w 2956131"/>
              <a:gd name="connsiteY2" fmla="*/ 1773678 h 1773678"/>
              <a:gd name="connsiteX3" fmla="*/ 0 w 2956131"/>
              <a:gd name="connsiteY3" fmla="*/ 1773678 h 1773678"/>
              <a:gd name="connsiteX4" fmla="*/ 0 w 2956131"/>
              <a:gd name="connsiteY4" fmla="*/ 0 h 177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131" h="1773678">
                <a:moveTo>
                  <a:pt x="0" y="0"/>
                </a:moveTo>
                <a:lnTo>
                  <a:pt x="2956131" y="0"/>
                </a:lnTo>
                <a:lnTo>
                  <a:pt x="2956131" y="1773678"/>
                </a:lnTo>
                <a:lnTo>
                  <a:pt x="0" y="1773678"/>
                </a:lnTo>
                <a:lnTo>
                  <a:pt x="0" y="0"/>
                </a:lnTo>
                <a:close/>
              </a:path>
            </a:pathLst>
          </a:custGeom>
          <a:solidFill>
            <a:srgbClr val="33E4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solidFill>
                  <a:schemeClr val="bg1"/>
                </a:solidFill>
              </a:rPr>
              <a:t>Be consistent </a:t>
            </a:r>
          </a:p>
        </p:txBody>
      </p:sp>
      <p:sp>
        <p:nvSpPr>
          <p:cNvPr id="10" name="Freeform 9"/>
          <p:cNvSpPr/>
          <p:nvPr/>
        </p:nvSpPr>
        <p:spPr>
          <a:xfrm>
            <a:off x="4422024" y="3924102"/>
            <a:ext cx="2956131" cy="1773678"/>
          </a:xfrm>
          <a:custGeom>
            <a:avLst/>
            <a:gdLst>
              <a:gd name="connsiteX0" fmla="*/ 0 w 2956131"/>
              <a:gd name="connsiteY0" fmla="*/ 0 h 1773678"/>
              <a:gd name="connsiteX1" fmla="*/ 2956131 w 2956131"/>
              <a:gd name="connsiteY1" fmla="*/ 0 h 1773678"/>
              <a:gd name="connsiteX2" fmla="*/ 2956131 w 2956131"/>
              <a:gd name="connsiteY2" fmla="*/ 1773678 h 1773678"/>
              <a:gd name="connsiteX3" fmla="*/ 0 w 2956131"/>
              <a:gd name="connsiteY3" fmla="*/ 1773678 h 1773678"/>
              <a:gd name="connsiteX4" fmla="*/ 0 w 2956131"/>
              <a:gd name="connsiteY4" fmla="*/ 0 h 177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131" h="1773678">
                <a:moveTo>
                  <a:pt x="0" y="0"/>
                </a:moveTo>
                <a:lnTo>
                  <a:pt x="2956131" y="0"/>
                </a:lnTo>
                <a:lnTo>
                  <a:pt x="2956131" y="1773678"/>
                </a:lnTo>
                <a:lnTo>
                  <a:pt x="0" y="1773678"/>
                </a:lnTo>
                <a:lnTo>
                  <a:pt x="0" y="0"/>
                </a:lnTo>
                <a:close/>
              </a:path>
            </a:pathLst>
          </a:custGeom>
          <a:solidFill>
            <a:srgbClr val="33E4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solidFill>
                  <a:schemeClr val="bg1"/>
                </a:solidFill>
              </a:rPr>
              <a:t>Work with employee to create written instructions/working file</a:t>
            </a:r>
          </a:p>
        </p:txBody>
      </p:sp>
      <p:sp>
        <p:nvSpPr>
          <p:cNvPr id="11" name="Freeform 10"/>
          <p:cNvSpPr/>
          <p:nvPr/>
        </p:nvSpPr>
        <p:spPr>
          <a:xfrm>
            <a:off x="7673768" y="3924102"/>
            <a:ext cx="2956131" cy="1773678"/>
          </a:xfrm>
          <a:custGeom>
            <a:avLst/>
            <a:gdLst>
              <a:gd name="connsiteX0" fmla="*/ 0 w 2956131"/>
              <a:gd name="connsiteY0" fmla="*/ 0 h 1773678"/>
              <a:gd name="connsiteX1" fmla="*/ 2956131 w 2956131"/>
              <a:gd name="connsiteY1" fmla="*/ 0 h 1773678"/>
              <a:gd name="connsiteX2" fmla="*/ 2956131 w 2956131"/>
              <a:gd name="connsiteY2" fmla="*/ 1773678 h 1773678"/>
              <a:gd name="connsiteX3" fmla="*/ 0 w 2956131"/>
              <a:gd name="connsiteY3" fmla="*/ 1773678 h 1773678"/>
              <a:gd name="connsiteX4" fmla="*/ 0 w 2956131"/>
              <a:gd name="connsiteY4" fmla="*/ 0 h 177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131" h="1773678">
                <a:moveTo>
                  <a:pt x="0" y="0"/>
                </a:moveTo>
                <a:lnTo>
                  <a:pt x="2956131" y="0"/>
                </a:lnTo>
                <a:lnTo>
                  <a:pt x="2956131" y="1773678"/>
                </a:lnTo>
                <a:lnTo>
                  <a:pt x="0" y="1773678"/>
                </a:lnTo>
                <a:lnTo>
                  <a:pt x="0" y="0"/>
                </a:lnTo>
                <a:close/>
              </a:path>
            </a:pathLst>
          </a:custGeom>
          <a:solidFill>
            <a:srgbClr val="33E4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solidFill>
                  <a:schemeClr val="bg1"/>
                </a:solidFill>
              </a:rPr>
              <a:t>Environmental adjustments to meet sensory needs</a:t>
            </a:r>
          </a:p>
        </p:txBody>
      </p:sp>
      <p:sp>
        <p:nvSpPr>
          <p:cNvPr id="4" name="Oval 3"/>
          <p:cNvSpPr/>
          <p:nvPr/>
        </p:nvSpPr>
        <p:spPr>
          <a:xfrm>
            <a:off x="11077575" y="5773616"/>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17</a:t>
            </a:r>
          </a:p>
        </p:txBody>
      </p:sp>
    </p:spTree>
    <p:extLst>
      <p:ext uri="{BB962C8B-B14F-4D97-AF65-F5344CB8AC3E}">
        <p14:creationId xmlns:p14="http://schemas.microsoft.com/office/powerpoint/2010/main" val="13057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500" fill="hold"/>
                                        <p:tgtEl>
                                          <p:spTgt spid="7"/>
                                        </p:tgtEl>
                                        <p:attrNameLst>
                                          <p:attrName>style.color</p:attrName>
                                        </p:attrNameLst>
                                      </p:cBhvr>
                                      <p:by>
                                        <p:hsl h="7200000" s="0" l="0"/>
                                      </p:by>
                                    </p:animClr>
                                    <p:animClr clrSpc="hsl" dir="cw">
                                      <p:cBhvr>
                                        <p:cTn id="14" dur="500" fill="hold"/>
                                        <p:tgtEl>
                                          <p:spTgt spid="7"/>
                                        </p:tgtEl>
                                        <p:attrNameLst>
                                          <p:attrName>fillcolor</p:attrName>
                                        </p:attrNameLst>
                                      </p:cBhvr>
                                      <p:by>
                                        <p:hsl h="7200000" s="0" l="0"/>
                                      </p:by>
                                    </p:animClr>
                                    <p:animClr clrSpc="hsl" dir="cw">
                                      <p:cBhvr>
                                        <p:cTn id="15" dur="500" fill="hold"/>
                                        <p:tgtEl>
                                          <p:spTgt spid="7"/>
                                        </p:tgtEl>
                                        <p:attrNameLst>
                                          <p:attrName>stroke.color</p:attrName>
                                        </p:attrNameLst>
                                      </p:cBhvr>
                                      <p:by>
                                        <p:hsl h="7200000" s="0" l="0"/>
                                      </p:by>
                                    </p:animClr>
                                    <p:set>
                                      <p:cBhvr>
                                        <p:cTn id="16" dur="500" fill="hold"/>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grpId="0" nodeType="clickEffect">
                                  <p:stCondLst>
                                    <p:cond delay="0"/>
                                  </p:stCondLst>
                                  <p:childTnLst>
                                    <p:animClr clrSpc="hsl" dir="cw">
                                      <p:cBhvr override="childStyle">
                                        <p:cTn id="20" dur="500" fill="hold"/>
                                        <p:tgtEl>
                                          <p:spTgt spid="8"/>
                                        </p:tgtEl>
                                        <p:attrNameLst>
                                          <p:attrName>style.color</p:attrName>
                                        </p:attrNameLst>
                                      </p:cBhvr>
                                      <p:by>
                                        <p:hsl h="7200000" s="0" l="0"/>
                                      </p:by>
                                    </p:animClr>
                                    <p:animClr clrSpc="hsl" dir="cw">
                                      <p:cBhvr>
                                        <p:cTn id="21" dur="500" fill="hold"/>
                                        <p:tgtEl>
                                          <p:spTgt spid="8"/>
                                        </p:tgtEl>
                                        <p:attrNameLst>
                                          <p:attrName>fillcolor</p:attrName>
                                        </p:attrNameLst>
                                      </p:cBhvr>
                                      <p:by>
                                        <p:hsl h="7200000" s="0" l="0"/>
                                      </p:by>
                                    </p:animClr>
                                    <p:animClr clrSpc="hsl" dir="cw">
                                      <p:cBhvr>
                                        <p:cTn id="22" dur="500" fill="hold"/>
                                        <p:tgtEl>
                                          <p:spTgt spid="8"/>
                                        </p:tgtEl>
                                        <p:attrNameLst>
                                          <p:attrName>stroke.color</p:attrName>
                                        </p:attrNameLst>
                                      </p:cBhvr>
                                      <p:by>
                                        <p:hsl h="7200000" s="0" l="0"/>
                                      </p:by>
                                    </p:animClr>
                                    <p:set>
                                      <p:cBhvr>
                                        <p:cTn id="23" dur="500" fill="hold"/>
                                        <p:tgtEl>
                                          <p:spTgt spid="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0" nodeType="clickEffect">
                                  <p:stCondLst>
                                    <p:cond delay="0"/>
                                  </p:stCondLst>
                                  <p:childTnLst>
                                    <p:animClr clrSpc="hsl" dir="cw">
                                      <p:cBhvr override="childStyle">
                                        <p:cTn id="27" dur="500" fill="hold"/>
                                        <p:tgtEl>
                                          <p:spTgt spid="9"/>
                                        </p:tgtEl>
                                        <p:attrNameLst>
                                          <p:attrName>style.color</p:attrName>
                                        </p:attrNameLst>
                                      </p:cBhvr>
                                      <p:by>
                                        <p:hsl h="7200000" s="0" l="0"/>
                                      </p:by>
                                    </p:animClr>
                                    <p:animClr clrSpc="hsl" dir="cw">
                                      <p:cBhvr>
                                        <p:cTn id="28" dur="500" fill="hold"/>
                                        <p:tgtEl>
                                          <p:spTgt spid="9"/>
                                        </p:tgtEl>
                                        <p:attrNameLst>
                                          <p:attrName>fillcolor</p:attrName>
                                        </p:attrNameLst>
                                      </p:cBhvr>
                                      <p:by>
                                        <p:hsl h="7200000" s="0" l="0"/>
                                      </p:by>
                                    </p:animClr>
                                    <p:animClr clrSpc="hsl" dir="cw">
                                      <p:cBhvr>
                                        <p:cTn id="29" dur="500" fill="hold"/>
                                        <p:tgtEl>
                                          <p:spTgt spid="9"/>
                                        </p:tgtEl>
                                        <p:attrNameLst>
                                          <p:attrName>stroke.color</p:attrName>
                                        </p:attrNameLst>
                                      </p:cBhvr>
                                      <p:by>
                                        <p:hsl h="7200000" s="0" l="0"/>
                                      </p:by>
                                    </p:animClr>
                                    <p:set>
                                      <p:cBhvr>
                                        <p:cTn id="30" dur="500" fill="hold"/>
                                        <p:tgtEl>
                                          <p:spTgt spid="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1" presetClass="emph" presetSubtype="0" fill="hold" grpId="0" nodeType="clickEffect">
                                  <p:stCondLst>
                                    <p:cond delay="0"/>
                                  </p:stCondLst>
                                  <p:childTnLst>
                                    <p:animClr clrSpc="hsl" dir="cw">
                                      <p:cBhvr override="childStyle">
                                        <p:cTn id="34" dur="500" fill="hold"/>
                                        <p:tgtEl>
                                          <p:spTgt spid="10"/>
                                        </p:tgtEl>
                                        <p:attrNameLst>
                                          <p:attrName>style.color</p:attrName>
                                        </p:attrNameLst>
                                      </p:cBhvr>
                                      <p:by>
                                        <p:hsl h="7200000" s="0" l="0"/>
                                      </p:by>
                                    </p:animClr>
                                    <p:animClr clrSpc="hsl" dir="cw">
                                      <p:cBhvr>
                                        <p:cTn id="35" dur="500" fill="hold"/>
                                        <p:tgtEl>
                                          <p:spTgt spid="10"/>
                                        </p:tgtEl>
                                        <p:attrNameLst>
                                          <p:attrName>fillcolor</p:attrName>
                                        </p:attrNameLst>
                                      </p:cBhvr>
                                      <p:by>
                                        <p:hsl h="7200000" s="0" l="0"/>
                                      </p:by>
                                    </p:animClr>
                                    <p:animClr clrSpc="hsl" dir="cw">
                                      <p:cBhvr>
                                        <p:cTn id="36" dur="500" fill="hold"/>
                                        <p:tgtEl>
                                          <p:spTgt spid="10"/>
                                        </p:tgtEl>
                                        <p:attrNameLst>
                                          <p:attrName>stroke.color</p:attrName>
                                        </p:attrNameLst>
                                      </p:cBhvr>
                                      <p:by>
                                        <p:hsl h="7200000" s="0" l="0"/>
                                      </p:by>
                                    </p:animClr>
                                    <p:set>
                                      <p:cBhvr>
                                        <p:cTn id="37" dur="500" fill="hold"/>
                                        <p:tgtEl>
                                          <p:spTgt spid="10"/>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1" presetClass="emph" presetSubtype="0" fill="hold" grpId="0" nodeType="clickEffect">
                                  <p:stCondLst>
                                    <p:cond delay="0"/>
                                  </p:stCondLst>
                                  <p:childTnLst>
                                    <p:animClr clrSpc="hsl" dir="cw">
                                      <p:cBhvr override="childStyle">
                                        <p:cTn id="41" dur="500" fill="hold"/>
                                        <p:tgtEl>
                                          <p:spTgt spid="11"/>
                                        </p:tgtEl>
                                        <p:attrNameLst>
                                          <p:attrName>style.color</p:attrName>
                                        </p:attrNameLst>
                                      </p:cBhvr>
                                      <p:by>
                                        <p:hsl h="7200000" s="0" l="0"/>
                                      </p:by>
                                    </p:animClr>
                                    <p:animClr clrSpc="hsl" dir="cw">
                                      <p:cBhvr>
                                        <p:cTn id="42" dur="500" fill="hold"/>
                                        <p:tgtEl>
                                          <p:spTgt spid="11"/>
                                        </p:tgtEl>
                                        <p:attrNameLst>
                                          <p:attrName>fillcolor</p:attrName>
                                        </p:attrNameLst>
                                      </p:cBhvr>
                                      <p:by>
                                        <p:hsl h="7200000" s="0" l="0"/>
                                      </p:by>
                                    </p:animClr>
                                    <p:animClr clrSpc="hsl" dir="cw">
                                      <p:cBhvr>
                                        <p:cTn id="43" dur="500" fill="hold"/>
                                        <p:tgtEl>
                                          <p:spTgt spid="11"/>
                                        </p:tgtEl>
                                        <p:attrNameLst>
                                          <p:attrName>stroke.color</p:attrName>
                                        </p:attrNameLst>
                                      </p:cBhvr>
                                      <p:by>
                                        <p:hsl h="7200000" s="0" l="0"/>
                                      </p:by>
                                    </p:animClr>
                                    <p:set>
                                      <p:cBhvr>
                                        <p:cTn id="44"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61160" y="518799"/>
            <a:ext cx="7766615" cy="6477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b="1" dirty="0">
                <a:solidFill>
                  <a:srgbClr val="4203BF"/>
                </a:solidFill>
                <a:latin typeface="Century Gothic" panose="020B0502020202020204" pitchFamily="34" charset="0"/>
              </a:rPr>
              <a:t>Practical adjustments</a:t>
            </a:r>
          </a:p>
        </p:txBody>
      </p:sp>
      <p:graphicFrame>
        <p:nvGraphicFramePr>
          <p:cNvPr id="3" name="Content Placeholder 3"/>
          <p:cNvGraphicFramePr>
            <a:graphicFrameLocks/>
          </p:cNvGraphicFramePr>
          <p:nvPr>
            <p:extLst>
              <p:ext uri="{D42A27DB-BD31-4B8C-83A1-F6EECF244321}">
                <p14:modId xmlns:p14="http://schemas.microsoft.com/office/powerpoint/2010/main" val="407412722"/>
              </p:ext>
            </p:extLst>
          </p:nvPr>
        </p:nvGraphicFramePr>
        <p:xfrm>
          <a:off x="1661160" y="955484"/>
          <a:ext cx="9390771" cy="5717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a:xfrm>
            <a:off x="11077575" y="5826369"/>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18</a:t>
            </a:r>
          </a:p>
        </p:txBody>
      </p:sp>
    </p:spTree>
    <p:extLst>
      <p:ext uri="{BB962C8B-B14F-4D97-AF65-F5344CB8AC3E}">
        <p14:creationId xmlns:p14="http://schemas.microsoft.com/office/powerpoint/2010/main" val="159095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74785" y="487678"/>
            <a:ext cx="10814538" cy="936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b="1" dirty="0">
                <a:solidFill>
                  <a:srgbClr val="4203BF"/>
                </a:solidFill>
                <a:latin typeface="Century Gothic" panose="020B0502020202020204" pitchFamily="34" charset="0"/>
              </a:rPr>
              <a:t>The employee/manager relationship</a:t>
            </a:r>
          </a:p>
        </p:txBody>
      </p:sp>
      <p:sp>
        <p:nvSpPr>
          <p:cNvPr id="3" name="Oval 2"/>
          <p:cNvSpPr/>
          <p:nvPr/>
        </p:nvSpPr>
        <p:spPr>
          <a:xfrm>
            <a:off x="11077575" y="5905500"/>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19</a:t>
            </a:r>
          </a:p>
        </p:txBody>
      </p:sp>
      <p:sp>
        <p:nvSpPr>
          <p:cNvPr id="4" name="Rectangle 3"/>
          <p:cNvSpPr/>
          <p:nvPr/>
        </p:nvSpPr>
        <p:spPr>
          <a:xfrm>
            <a:off x="0" y="5673103"/>
            <a:ext cx="9764751" cy="956159"/>
          </a:xfrm>
          <a:prstGeom prst="rect">
            <a:avLst/>
          </a:prstGeom>
        </p:spPr>
        <p:txBody>
          <a:bodyPr wrap="square">
            <a:spAutoFit/>
          </a:bodyPr>
          <a:lstStyle/>
          <a:p>
            <a:pPr lvl="1">
              <a:lnSpc>
                <a:spcPct val="150000"/>
              </a:lnSpc>
            </a:pPr>
            <a:r>
              <a:rPr lang="en-GB" sz="2000" b="1" dirty="0">
                <a:solidFill>
                  <a:srgbClr val="4203BF"/>
                </a:solidFill>
                <a:latin typeface="Century Gothic"/>
              </a:rPr>
              <a:t>UP NEXT: CLIP – Extract from NAS’ Autism at Work </a:t>
            </a:r>
          </a:p>
          <a:p>
            <a:pPr lvl="1">
              <a:lnSpc>
                <a:spcPct val="150000"/>
              </a:lnSpc>
            </a:pPr>
            <a:r>
              <a:rPr lang="en-GB" sz="2000" b="1" dirty="0">
                <a:solidFill>
                  <a:srgbClr val="4203BF"/>
                </a:solidFill>
                <a:latin typeface="Century Gothic"/>
              </a:rPr>
              <a:t>4</a:t>
            </a:r>
            <a:r>
              <a:rPr lang="en-GB" sz="2000" b="1" baseline="30000" dirty="0">
                <a:solidFill>
                  <a:srgbClr val="4203BF"/>
                </a:solidFill>
                <a:latin typeface="Century Gothic"/>
              </a:rPr>
              <a:t>th</a:t>
            </a:r>
            <a:r>
              <a:rPr lang="en-GB" sz="2000" b="1" dirty="0">
                <a:solidFill>
                  <a:srgbClr val="4203BF"/>
                </a:solidFill>
                <a:latin typeface="Century Gothic"/>
              </a:rPr>
              <a:t> Employers webinar 27.11.2020</a:t>
            </a:r>
            <a:endParaRPr lang="en-GB" sz="2000" b="1" dirty="0">
              <a:solidFill>
                <a:srgbClr val="4203BF"/>
              </a:solidFill>
              <a:latin typeface="Century Gothic" panose="020B0502020202020204" pitchFamily="34" charset="0"/>
            </a:endParaRPr>
          </a:p>
        </p:txBody>
      </p:sp>
      <p:sp>
        <p:nvSpPr>
          <p:cNvPr id="5" name="TextBox 4"/>
          <p:cNvSpPr txBox="1"/>
          <p:nvPr/>
        </p:nvSpPr>
        <p:spPr>
          <a:xfrm>
            <a:off x="381000" y="3239259"/>
            <a:ext cx="10696575" cy="2523768"/>
          </a:xfrm>
          <a:prstGeom prst="rect">
            <a:avLst/>
          </a:prstGeom>
          <a:noFill/>
        </p:spPr>
        <p:txBody>
          <a:bodyPr wrap="square" rtlCol="0" anchor="t">
            <a:spAutoFit/>
          </a:bodyPr>
          <a:lstStyle/>
          <a:p>
            <a:endParaRPr lang="en-GB" sz="2600" b="1" dirty="0">
              <a:solidFill>
                <a:srgbClr val="4203BF"/>
              </a:solidFill>
              <a:latin typeface="Century Gothic"/>
            </a:endParaRPr>
          </a:p>
          <a:p>
            <a:r>
              <a:rPr lang="en-GB" sz="2600" b="1" dirty="0">
                <a:solidFill>
                  <a:srgbClr val="4203BF"/>
                </a:solidFill>
                <a:latin typeface="Century Gothic"/>
              </a:rPr>
              <a:t>Andy Parker - </a:t>
            </a:r>
            <a:r>
              <a:rPr lang="en-GB" sz="2400" b="1" dirty="0">
                <a:solidFill>
                  <a:srgbClr val="4203BF"/>
                </a:solidFill>
                <a:latin typeface="Century Gothic" panose="020B0502020202020204" pitchFamily="34" charset="0"/>
              </a:rPr>
              <a:t>Chief of Continuous Improvement, Engineering</a:t>
            </a:r>
          </a:p>
          <a:p>
            <a:endParaRPr lang="en-GB" sz="2400" b="1" dirty="0">
              <a:solidFill>
                <a:srgbClr val="4203BF"/>
              </a:solidFill>
              <a:latin typeface="Century Gothic" panose="020B0502020202020204" pitchFamily="34" charset="0"/>
            </a:endParaRPr>
          </a:p>
          <a:p>
            <a:r>
              <a:rPr lang="en-GB" sz="2400" b="1" dirty="0">
                <a:solidFill>
                  <a:srgbClr val="4203BF"/>
                </a:solidFill>
                <a:latin typeface="Century Gothic" panose="020B0502020202020204" pitchFamily="34" charset="0"/>
              </a:rPr>
              <a:t>Sally </a:t>
            </a:r>
            <a:r>
              <a:rPr lang="en-GB" sz="2400" b="1" dirty="0" err="1">
                <a:solidFill>
                  <a:srgbClr val="4203BF"/>
                </a:solidFill>
                <a:latin typeface="Century Gothic" panose="020B0502020202020204" pitchFamily="34" charset="0"/>
              </a:rPr>
              <a:t>Twisleton</a:t>
            </a:r>
            <a:r>
              <a:rPr lang="en-GB" sz="2400" b="1" dirty="0">
                <a:solidFill>
                  <a:srgbClr val="4203BF"/>
                </a:solidFill>
                <a:latin typeface="Century Gothic" panose="020B0502020202020204" pitchFamily="34" charset="0"/>
              </a:rPr>
              <a:t> - Engineering Leader and Professional Coach</a:t>
            </a:r>
          </a:p>
          <a:p>
            <a:endParaRPr lang="en-GB" sz="2600" b="1" dirty="0">
              <a:solidFill>
                <a:srgbClr val="4203BF"/>
              </a:solidFill>
              <a:latin typeface="Century Gothic"/>
            </a:endParaRPr>
          </a:p>
          <a:p>
            <a:endParaRPr lang="en-US" sz="3200" b="1" dirty="0">
              <a:latin typeface="Century Gothic" panose="020B0502020202020204" pitchFamily="34" charset="0"/>
            </a:endParaRPr>
          </a:p>
        </p:txBody>
      </p:sp>
      <p:sp>
        <p:nvSpPr>
          <p:cNvPr id="6" name="Title 1">
            <a:extLst>
              <a:ext uri="{FF2B5EF4-FFF2-40B4-BE49-F238E27FC236}">
                <a16:creationId xmlns:a16="http://schemas.microsoft.com/office/drawing/2014/main" id="{6CBAD906-4661-7243-A4D7-58D7ED055B78}"/>
              </a:ext>
            </a:extLst>
          </p:cNvPr>
          <p:cNvSpPr txBox="1">
            <a:spLocks/>
          </p:cNvSpPr>
          <p:nvPr/>
        </p:nvSpPr>
        <p:spPr>
          <a:xfrm>
            <a:off x="381000" y="2050141"/>
            <a:ext cx="7523949" cy="14575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4203BF"/>
                </a:solidFill>
                <a:latin typeface="Century Gothic" panose="020B0502020202020204" pitchFamily="34" charset="0"/>
              </a:rPr>
              <a:t>Employer Spotlight:</a:t>
            </a:r>
          </a:p>
          <a:p>
            <a:r>
              <a:rPr lang="en-US" b="1" dirty="0">
                <a:solidFill>
                  <a:srgbClr val="4203BF"/>
                </a:solidFill>
                <a:latin typeface="Century Gothic" panose="020B0502020202020204" pitchFamily="34" charset="0"/>
              </a:rPr>
              <a:t>Rolls Royce Plc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5356" y="1317894"/>
            <a:ext cx="2644244" cy="3557783"/>
          </a:xfrm>
          <a:prstGeom prst="rect">
            <a:avLst/>
          </a:prstGeom>
        </p:spPr>
      </p:pic>
    </p:spTree>
    <p:extLst>
      <p:ext uri="{BB962C8B-B14F-4D97-AF65-F5344CB8AC3E}">
        <p14:creationId xmlns:p14="http://schemas.microsoft.com/office/powerpoint/2010/main" val="341249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411270" y="373691"/>
            <a:ext cx="7830177" cy="936625"/>
          </a:xfrm>
          <a:prstGeom prst="rect">
            <a:avLst/>
          </a:prstGeom>
        </p:spPr>
        <p:txBody>
          <a:bodyPr/>
          <a:lstStyle/>
          <a:p>
            <a:pPr algn="ctr"/>
            <a:r>
              <a:rPr lang="en-GB" altLang="en-US" b="1" dirty="0">
                <a:solidFill>
                  <a:srgbClr val="4203BF"/>
                </a:solidFill>
                <a:latin typeface="Century Gothic" panose="020B0502020202020204" pitchFamily="34" charset="0"/>
              </a:rPr>
              <a:t>Welcome</a:t>
            </a:r>
          </a:p>
        </p:txBody>
      </p:sp>
      <p:sp>
        <p:nvSpPr>
          <p:cNvPr id="4" name="Rectangle 3"/>
          <p:cNvSpPr/>
          <p:nvPr/>
        </p:nvSpPr>
        <p:spPr>
          <a:xfrm>
            <a:off x="378997" y="1310316"/>
            <a:ext cx="11424492" cy="1785104"/>
          </a:xfrm>
          <a:prstGeom prst="rect">
            <a:avLst/>
          </a:prstGeom>
        </p:spPr>
        <p:txBody>
          <a:bodyPr wrap="square" anchor="t">
            <a:spAutoFit/>
          </a:bodyPr>
          <a:lstStyle/>
          <a:p>
            <a:r>
              <a:rPr lang="en-GB" dirty="0">
                <a:latin typeface="Century Gothic"/>
              </a:rPr>
              <a:t>                             </a:t>
            </a:r>
            <a:endParaRPr lang="en-GB" sz="1800" dirty="0">
              <a:latin typeface="Century Gothic"/>
            </a:endParaRPr>
          </a:p>
          <a:p>
            <a:r>
              <a:rPr lang="en-GB" sz="2400" dirty="0">
                <a:solidFill>
                  <a:srgbClr val="4203BF"/>
                </a:solidFill>
                <a:latin typeface="Century Gothic"/>
              </a:rPr>
              <a:t>Welcome to our second webinar for employers.</a:t>
            </a:r>
          </a:p>
          <a:p>
            <a:endParaRPr lang="en-GB" sz="2400" dirty="0">
              <a:solidFill>
                <a:srgbClr val="4203BF"/>
              </a:solidFill>
              <a:latin typeface="Century Gothic"/>
            </a:endParaRPr>
          </a:p>
          <a:p>
            <a:r>
              <a:rPr lang="en-GB" sz="2400" dirty="0">
                <a:solidFill>
                  <a:srgbClr val="4203BF"/>
                </a:solidFill>
                <a:latin typeface="Century Gothic"/>
              </a:rPr>
              <a:t>Presenters today are:</a:t>
            </a:r>
          </a:p>
          <a:p>
            <a:endParaRPr lang="en-GB" sz="2400" dirty="0">
              <a:solidFill>
                <a:srgbClr val="4203BF"/>
              </a:solidFill>
              <a:latin typeface="Century Gothic"/>
            </a:endParaRPr>
          </a:p>
        </p:txBody>
      </p:sp>
      <p:pic>
        <p:nvPicPr>
          <p:cNvPr id="3" name="Picture 5" descr="A person posing for the camera&#10;&#10;Description generated with very high confidence">
            <a:extLst>
              <a:ext uri="{FF2B5EF4-FFF2-40B4-BE49-F238E27FC236}">
                <a16:creationId xmlns:a16="http://schemas.microsoft.com/office/drawing/2014/main" id="{3625DB01-0FAD-4D11-8BD4-587C12C5057B}"/>
              </a:ext>
            </a:extLst>
          </p:cNvPr>
          <p:cNvPicPr>
            <a:picLocks noChangeAspect="1"/>
          </p:cNvPicPr>
          <p:nvPr/>
        </p:nvPicPr>
        <p:blipFill>
          <a:blip r:embed="rId3"/>
          <a:stretch>
            <a:fillRect/>
          </a:stretch>
        </p:blipFill>
        <p:spPr>
          <a:xfrm>
            <a:off x="9074465" y="2956842"/>
            <a:ext cx="1519030" cy="1527312"/>
          </a:xfrm>
          <a:prstGeom prst="rect">
            <a:avLst/>
          </a:prstGeom>
        </p:spPr>
      </p:pic>
      <p:sp>
        <p:nvSpPr>
          <p:cNvPr id="10" name="TextBox 9"/>
          <p:cNvSpPr txBox="1"/>
          <p:nvPr/>
        </p:nvSpPr>
        <p:spPr>
          <a:xfrm>
            <a:off x="6371526" y="2865782"/>
            <a:ext cx="3714583" cy="1938992"/>
          </a:xfrm>
          <a:prstGeom prst="rect">
            <a:avLst/>
          </a:prstGeom>
          <a:noFill/>
        </p:spPr>
        <p:txBody>
          <a:bodyPr wrap="square" rtlCol="0">
            <a:spAutoFit/>
          </a:bodyPr>
          <a:lstStyle/>
          <a:p>
            <a:r>
              <a:rPr lang="en-GB" sz="2400" b="1">
                <a:solidFill>
                  <a:srgbClr val="4203BF"/>
                </a:solidFill>
                <a:latin typeface="Century Gothic"/>
              </a:rPr>
              <a:t>Cath</a:t>
            </a:r>
          </a:p>
          <a:p>
            <a:r>
              <a:rPr lang="en-GB" sz="2400" b="1">
                <a:solidFill>
                  <a:srgbClr val="4203BF"/>
                </a:solidFill>
                <a:latin typeface="Century Gothic"/>
              </a:rPr>
              <a:t>Leggett</a:t>
            </a:r>
          </a:p>
          <a:p>
            <a:r>
              <a:rPr lang="en-GB" sz="2400">
                <a:solidFill>
                  <a:srgbClr val="4203BF"/>
                </a:solidFill>
                <a:latin typeface="Century Gothic"/>
              </a:rPr>
              <a:t>Employment</a:t>
            </a:r>
          </a:p>
          <a:p>
            <a:r>
              <a:rPr lang="en-GB" sz="2400">
                <a:solidFill>
                  <a:srgbClr val="4203BF"/>
                </a:solidFill>
                <a:latin typeface="Century Gothic"/>
              </a:rPr>
              <a:t>Pathways</a:t>
            </a:r>
          </a:p>
          <a:p>
            <a:r>
              <a:rPr lang="en-GB" sz="2400">
                <a:solidFill>
                  <a:srgbClr val="4203BF"/>
                </a:solidFill>
                <a:latin typeface="Century Gothic"/>
              </a:rPr>
              <a:t>Co-ordinator                   </a:t>
            </a:r>
            <a:endParaRPr lang="en-GB" sz="2400">
              <a:solidFill>
                <a:srgbClr val="4203BF"/>
              </a:solidFill>
            </a:endParaRPr>
          </a:p>
        </p:txBody>
      </p:sp>
      <p:sp>
        <p:nvSpPr>
          <p:cNvPr id="9" name="Oval 8"/>
          <p:cNvSpPr/>
          <p:nvPr/>
        </p:nvSpPr>
        <p:spPr>
          <a:xfrm>
            <a:off x="11077575" y="5905500"/>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2</a:t>
            </a:r>
          </a:p>
        </p:txBody>
      </p:sp>
    </p:spTree>
    <p:extLst>
      <p:ext uri="{BB962C8B-B14F-4D97-AF65-F5344CB8AC3E}">
        <p14:creationId xmlns:p14="http://schemas.microsoft.com/office/powerpoint/2010/main" val="2626955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077575" y="5905500"/>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20</a:t>
            </a:r>
          </a:p>
        </p:txBody>
      </p:sp>
    </p:spTree>
    <p:extLst>
      <p:ext uri="{BB962C8B-B14F-4D97-AF65-F5344CB8AC3E}">
        <p14:creationId xmlns:p14="http://schemas.microsoft.com/office/powerpoint/2010/main" val="256074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13239" y="171155"/>
            <a:ext cx="10814538" cy="936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b="1" dirty="0">
                <a:solidFill>
                  <a:srgbClr val="4203BF"/>
                </a:solidFill>
                <a:latin typeface="Century Gothic" panose="020B0502020202020204" pitchFamily="34" charset="0"/>
              </a:rPr>
              <a:t>The reasonable adjustments process</a:t>
            </a:r>
          </a:p>
        </p:txBody>
      </p:sp>
      <p:sp>
        <p:nvSpPr>
          <p:cNvPr id="6" name="Right Arrow 5"/>
          <p:cNvSpPr/>
          <p:nvPr/>
        </p:nvSpPr>
        <p:spPr>
          <a:xfrm>
            <a:off x="1190040" y="719667"/>
            <a:ext cx="9700551" cy="582181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337243" y="2466210"/>
            <a:ext cx="1824983" cy="2328724"/>
          </a:xfrm>
          <a:custGeom>
            <a:avLst/>
            <a:gdLst>
              <a:gd name="connsiteX0" fmla="*/ 0 w 1824983"/>
              <a:gd name="connsiteY0" fmla="*/ 304170 h 2328724"/>
              <a:gd name="connsiteX1" fmla="*/ 304170 w 1824983"/>
              <a:gd name="connsiteY1" fmla="*/ 0 h 2328724"/>
              <a:gd name="connsiteX2" fmla="*/ 1520813 w 1824983"/>
              <a:gd name="connsiteY2" fmla="*/ 0 h 2328724"/>
              <a:gd name="connsiteX3" fmla="*/ 1824983 w 1824983"/>
              <a:gd name="connsiteY3" fmla="*/ 304170 h 2328724"/>
              <a:gd name="connsiteX4" fmla="*/ 1824983 w 1824983"/>
              <a:gd name="connsiteY4" fmla="*/ 2024554 h 2328724"/>
              <a:gd name="connsiteX5" fmla="*/ 1520813 w 1824983"/>
              <a:gd name="connsiteY5" fmla="*/ 2328724 h 2328724"/>
              <a:gd name="connsiteX6" fmla="*/ 304170 w 1824983"/>
              <a:gd name="connsiteY6" fmla="*/ 2328724 h 2328724"/>
              <a:gd name="connsiteX7" fmla="*/ 0 w 1824983"/>
              <a:gd name="connsiteY7" fmla="*/ 2024554 h 2328724"/>
              <a:gd name="connsiteX8" fmla="*/ 0 w 1824983"/>
              <a:gd name="connsiteY8" fmla="*/ 304170 h 23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983" h="2328724">
                <a:moveTo>
                  <a:pt x="0" y="304170"/>
                </a:moveTo>
                <a:cubicBezTo>
                  <a:pt x="0" y="136182"/>
                  <a:pt x="136182" y="0"/>
                  <a:pt x="304170" y="0"/>
                </a:cubicBezTo>
                <a:lnTo>
                  <a:pt x="1520813" y="0"/>
                </a:lnTo>
                <a:cubicBezTo>
                  <a:pt x="1688801" y="0"/>
                  <a:pt x="1824983" y="136182"/>
                  <a:pt x="1824983" y="304170"/>
                </a:cubicBezTo>
                <a:lnTo>
                  <a:pt x="1824983" y="2024554"/>
                </a:lnTo>
                <a:cubicBezTo>
                  <a:pt x="1824983" y="2192542"/>
                  <a:pt x="1688801" y="2328724"/>
                  <a:pt x="1520813" y="2328724"/>
                </a:cubicBezTo>
                <a:lnTo>
                  <a:pt x="304170" y="2328724"/>
                </a:lnTo>
                <a:cubicBezTo>
                  <a:pt x="136182" y="2328724"/>
                  <a:pt x="0" y="2192542"/>
                  <a:pt x="0" y="2024554"/>
                </a:cubicBezTo>
                <a:lnTo>
                  <a:pt x="0" y="3041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38" tIns="146238" rIns="146238" bIns="146238" numCol="1" spcCol="1270" anchor="ctr" anchorCtr="0">
            <a:noAutofit/>
          </a:bodyPr>
          <a:lstStyle/>
          <a:p>
            <a:pPr lvl="0" algn="ctr" defTabSz="666750">
              <a:lnSpc>
                <a:spcPct val="90000"/>
              </a:lnSpc>
              <a:spcBef>
                <a:spcPct val="0"/>
              </a:spcBef>
              <a:spcAft>
                <a:spcPct val="35000"/>
              </a:spcAft>
            </a:pPr>
            <a:r>
              <a:rPr lang="en-US" sz="1500" b="1" kern="1200" dirty="0"/>
              <a:t>DISCLOSURE</a:t>
            </a:r>
          </a:p>
          <a:p>
            <a:pPr lvl="0" algn="ctr" defTabSz="666750">
              <a:lnSpc>
                <a:spcPct val="90000"/>
              </a:lnSpc>
              <a:spcBef>
                <a:spcPct val="0"/>
              </a:spcBef>
              <a:spcAft>
                <a:spcPct val="35000"/>
              </a:spcAft>
            </a:pPr>
            <a:endParaRPr lang="en-US" sz="1500" b="1" kern="1200" dirty="0"/>
          </a:p>
          <a:p>
            <a:pPr lvl="0" algn="ctr" defTabSz="666750">
              <a:lnSpc>
                <a:spcPct val="90000"/>
              </a:lnSpc>
              <a:spcBef>
                <a:spcPct val="0"/>
              </a:spcBef>
              <a:spcAft>
                <a:spcPct val="35000"/>
              </a:spcAft>
            </a:pPr>
            <a:endParaRPr lang="en-US" sz="1500" b="1" kern="1200" dirty="0"/>
          </a:p>
          <a:p>
            <a:pPr lvl="0" algn="ctr" defTabSz="666750">
              <a:lnSpc>
                <a:spcPct val="90000"/>
              </a:lnSpc>
              <a:spcBef>
                <a:spcPct val="0"/>
              </a:spcBef>
              <a:spcAft>
                <a:spcPct val="35000"/>
              </a:spcAft>
            </a:pPr>
            <a:endParaRPr lang="en-US" sz="1500" b="1" kern="1200" dirty="0"/>
          </a:p>
          <a:p>
            <a:pPr lvl="0" algn="ctr" defTabSz="666750">
              <a:lnSpc>
                <a:spcPct val="90000"/>
              </a:lnSpc>
              <a:spcBef>
                <a:spcPct val="0"/>
              </a:spcBef>
              <a:spcAft>
                <a:spcPct val="35000"/>
              </a:spcAft>
            </a:pPr>
            <a:r>
              <a:rPr lang="en-US" sz="1500" kern="1200" dirty="0"/>
              <a:t>Discuss and agree disclosure boundaries</a:t>
            </a:r>
          </a:p>
        </p:txBody>
      </p:sp>
      <p:sp>
        <p:nvSpPr>
          <p:cNvPr id="8" name="Freeform 7"/>
          <p:cNvSpPr/>
          <p:nvPr/>
        </p:nvSpPr>
        <p:spPr>
          <a:xfrm>
            <a:off x="2253475" y="2466210"/>
            <a:ext cx="1824983" cy="2328724"/>
          </a:xfrm>
          <a:custGeom>
            <a:avLst/>
            <a:gdLst>
              <a:gd name="connsiteX0" fmla="*/ 0 w 1824983"/>
              <a:gd name="connsiteY0" fmla="*/ 304170 h 2328724"/>
              <a:gd name="connsiteX1" fmla="*/ 304170 w 1824983"/>
              <a:gd name="connsiteY1" fmla="*/ 0 h 2328724"/>
              <a:gd name="connsiteX2" fmla="*/ 1520813 w 1824983"/>
              <a:gd name="connsiteY2" fmla="*/ 0 h 2328724"/>
              <a:gd name="connsiteX3" fmla="*/ 1824983 w 1824983"/>
              <a:gd name="connsiteY3" fmla="*/ 304170 h 2328724"/>
              <a:gd name="connsiteX4" fmla="*/ 1824983 w 1824983"/>
              <a:gd name="connsiteY4" fmla="*/ 2024554 h 2328724"/>
              <a:gd name="connsiteX5" fmla="*/ 1520813 w 1824983"/>
              <a:gd name="connsiteY5" fmla="*/ 2328724 h 2328724"/>
              <a:gd name="connsiteX6" fmla="*/ 304170 w 1824983"/>
              <a:gd name="connsiteY6" fmla="*/ 2328724 h 2328724"/>
              <a:gd name="connsiteX7" fmla="*/ 0 w 1824983"/>
              <a:gd name="connsiteY7" fmla="*/ 2024554 h 2328724"/>
              <a:gd name="connsiteX8" fmla="*/ 0 w 1824983"/>
              <a:gd name="connsiteY8" fmla="*/ 304170 h 23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983" h="2328724">
                <a:moveTo>
                  <a:pt x="0" y="304170"/>
                </a:moveTo>
                <a:cubicBezTo>
                  <a:pt x="0" y="136182"/>
                  <a:pt x="136182" y="0"/>
                  <a:pt x="304170" y="0"/>
                </a:cubicBezTo>
                <a:lnTo>
                  <a:pt x="1520813" y="0"/>
                </a:lnTo>
                <a:cubicBezTo>
                  <a:pt x="1688801" y="0"/>
                  <a:pt x="1824983" y="136182"/>
                  <a:pt x="1824983" y="304170"/>
                </a:cubicBezTo>
                <a:lnTo>
                  <a:pt x="1824983" y="2024554"/>
                </a:lnTo>
                <a:cubicBezTo>
                  <a:pt x="1824983" y="2192542"/>
                  <a:pt x="1688801" y="2328724"/>
                  <a:pt x="1520813" y="2328724"/>
                </a:cubicBezTo>
                <a:lnTo>
                  <a:pt x="304170" y="2328724"/>
                </a:lnTo>
                <a:cubicBezTo>
                  <a:pt x="136182" y="2328724"/>
                  <a:pt x="0" y="2192542"/>
                  <a:pt x="0" y="2024554"/>
                </a:cubicBezTo>
                <a:lnTo>
                  <a:pt x="0" y="3041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38" tIns="146238" rIns="146238" bIns="146238" numCol="1" spcCol="1270" anchor="ctr" anchorCtr="0">
            <a:noAutofit/>
          </a:bodyPr>
          <a:lstStyle/>
          <a:p>
            <a:pPr lvl="0" algn="ctr" defTabSz="666750">
              <a:lnSpc>
                <a:spcPct val="90000"/>
              </a:lnSpc>
              <a:spcBef>
                <a:spcPct val="0"/>
              </a:spcBef>
              <a:spcAft>
                <a:spcPct val="35000"/>
              </a:spcAft>
            </a:pPr>
            <a:r>
              <a:rPr lang="en-US" sz="1500" b="1" kern="1200" dirty="0"/>
              <a:t>IDENTIFY</a:t>
            </a:r>
          </a:p>
          <a:p>
            <a:pPr lvl="0" algn="ctr" defTabSz="666750">
              <a:lnSpc>
                <a:spcPct val="90000"/>
              </a:lnSpc>
              <a:spcBef>
                <a:spcPct val="0"/>
              </a:spcBef>
              <a:spcAft>
                <a:spcPct val="35000"/>
              </a:spcAft>
            </a:pPr>
            <a:endParaRPr lang="en-US" sz="1500" kern="1200" dirty="0"/>
          </a:p>
          <a:p>
            <a:pPr lvl="0" algn="ctr" defTabSz="666750">
              <a:lnSpc>
                <a:spcPct val="90000"/>
              </a:lnSpc>
              <a:spcBef>
                <a:spcPct val="0"/>
              </a:spcBef>
              <a:spcAft>
                <a:spcPct val="35000"/>
              </a:spcAft>
            </a:pPr>
            <a:r>
              <a:rPr lang="en-US" sz="1500" kern="1200" dirty="0"/>
              <a:t>occupational health/welfare specialist advisors or external specialist </a:t>
            </a:r>
            <a:r>
              <a:rPr lang="en-US" sz="1500" kern="1200" dirty="0" err="1"/>
              <a:t>organisations</a:t>
            </a:r>
            <a:endParaRPr lang="en-US" sz="1500" kern="1200" dirty="0"/>
          </a:p>
        </p:txBody>
      </p:sp>
      <p:sp>
        <p:nvSpPr>
          <p:cNvPr id="9" name="Freeform 8"/>
          <p:cNvSpPr/>
          <p:nvPr/>
        </p:nvSpPr>
        <p:spPr>
          <a:xfrm>
            <a:off x="4169708" y="2466210"/>
            <a:ext cx="1824983" cy="2328724"/>
          </a:xfrm>
          <a:custGeom>
            <a:avLst/>
            <a:gdLst>
              <a:gd name="connsiteX0" fmla="*/ 0 w 1824983"/>
              <a:gd name="connsiteY0" fmla="*/ 304170 h 2328724"/>
              <a:gd name="connsiteX1" fmla="*/ 304170 w 1824983"/>
              <a:gd name="connsiteY1" fmla="*/ 0 h 2328724"/>
              <a:gd name="connsiteX2" fmla="*/ 1520813 w 1824983"/>
              <a:gd name="connsiteY2" fmla="*/ 0 h 2328724"/>
              <a:gd name="connsiteX3" fmla="*/ 1824983 w 1824983"/>
              <a:gd name="connsiteY3" fmla="*/ 304170 h 2328724"/>
              <a:gd name="connsiteX4" fmla="*/ 1824983 w 1824983"/>
              <a:gd name="connsiteY4" fmla="*/ 2024554 h 2328724"/>
              <a:gd name="connsiteX5" fmla="*/ 1520813 w 1824983"/>
              <a:gd name="connsiteY5" fmla="*/ 2328724 h 2328724"/>
              <a:gd name="connsiteX6" fmla="*/ 304170 w 1824983"/>
              <a:gd name="connsiteY6" fmla="*/ 2328724 h 2328724"/>
              <a:gd name="connsiteX7" fmla="*/ 0 w 1824983"/>
              <a:gd name="connsiteY7" fmla="*/ 2024554 h 2328724"/>
              <a:gd name="connsiteX8" fmla="*/ 0 w 1824983"/>
              <a:gd name="connsiteY8" fmla="*/ 304170 h 23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983" h="2328724">
                <a:moveTo>
                  <a:pt x="0" y="304170"/>
                </a:moveTo>
                <a:cubicBezTo>
                  <a:pt x="0" y="136182"/>
                  <a:pt x="136182" y="0"/>
                  <a:pt x="304170" y="0"/>
                </a:cubicBezTo>
                <a:lnTo>
                  <a:pt x="1520813" y="0"/>
                </a:lnTo>
                <a:cubicBezTo>
                  <a:pt x="1688801" y="0"/>
                  <a:pt x="1824983" y="136182"/>
                  <a:pt x="1824983" y="304170"/>
                </a:cubicBezTo>
                <a:lnTo>
                  <a:pt x="1824983" y="2024554"/>
                </a:lnTo>
                <a:cubicBezTo>
                  <a:pt x="1824983" y="2192542"/>
                  <a:pt x="1688801" y="2328724"/>
                  <a:pt x="1520813" y="2328724"/>
                </a:cubicBezTo>
                <a:lnTo>
                  <a:pt x="304170" y="2328724"/>
                </a:lnTo>
                <a:cubicBezTo>
                  <a:pt x="136182" y="2328724"/>
                  <a:pt x="0" y="2192542"/>
                  <a:pt x="0" y="2024554"/>
                </a:cubicBezTo>
                <a:lnTo>
                  <a:pt x="0" y="3041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38" tIns="146238" rIns="146238" bIns="146238" numCol="1" spcCol="1270" anchor="ctr" anchorCtr="0">
            <a:noAutofit/>
          </a:bodyPr>
          <a:lstStyle/>
          <a:p>
            <a:pPr lvl="0" algn="ctr" defTabSz="666750">
              <a:lnSpc>
                <a:spcPct val="90000"/>
              </a:lnSpc>
              <a:spcBef>
                <a:spcPct val="0"/>
              </a:spcBef>
              <a:spcAft>
                <a:spcPct val="35000"/>
              </a:spcAft>
            </a:pPr>
            <a:r>
              <a:rPr lang="en-US" sz="1500" b="1" kern="1200" dirty="0"/>
              <a:t>DECIDE</a:t>
            </a:r>
          </a:p>
          <a:p>
            <a:pPr lvl="0" algn="ctr" defTabSz="666750">
              <a:lnSpc>
                <a:spcPct val="90000"/>
              </a:lnSpc>
              <a:spcBef>
                <a:spcPct val="0"/>
              </a:spcBef>
              <a:spcAft>
                <a:spcPct val="35000"/>
              </a:spcAft>
            </a:pPr>
            <a:r>
              <a:rPr lang="en-US" sz="1500" kern="1200" dirty="0"/>
              <a:t>which adjustments are reasonable and practical? Practicality * Cost (A2W)* Efficacy*Impact on others</a:t>
            </a:r>
          </a:p>
        </p:txBody>
      </p:sp>
      <p:sp>
        <p:nvSpPr>
          <p:cNvPr id="10" name="Freeform 9"/>
          <p:cNvSpPr/>
          <p:nvPr/>
        </p:nvSpPr>
        <p:spPr>
          <a:xfrm>
            <a:off x="6085940" y="2466210"/>
            <a:ext cx="1824983" cy="2328724"/>
          </a:xfrm>
          <a:custGeom>
            <a:avLst/>
            <a:gdLst>
              <a:gd name="connsiteX0" fmla="*/ 0 w 1824983"/>
              <a:gd name="connsiteY0" fmla="*/ 304170 h 2328724"/>
              <a:gd name="connsiteX1" fmla="*/ 304170 w 1824983"/>
              <a:gd name="connsiteY1" fmla="*/ 0 h 2328724"/>
              <a:gd name="connsiteX2" fmla="*/ 1520813 w 1824983"/>
              <a:gd name="connsiteY2" fmla="*/ 0 h 2328724"/>
              <a:gd name="connsiteX3" fmla="*/ 1824983 w 1824983"/>
              <a:gd name="connsiteY3" fmla="*/ 304170 h 2328724"/>
              <a:gd name="connsiteX4" fmla="*/ 1824983 w 1824983"/>
              <a:gd name="connsiteY4" fmla="*/ 2024554 h 2328724"/>
              <a:gd name="connsiteX5" fmla="*/ 1520813 w 1824983"/>
              <a:gd name="connsiteY5" fmla="*/ 2328724 h 2328724"/>
              <a:gd name="connsiteX6" fmla="*/ 304170 w 1824983"/>
              <a:gd name="connsiteY6" fmla="*/ 2328724 h 2328724"/>
              <a:gd name="connsiteX7" fmla="*/ 0 w 1824983"/>
              <a:gd name="connsiteY7" fmla="*/ 2024554 h 2328724"/>
              <a:gd name="connsiteX8" fmla="*/ 0 w 1824983"/>
              <a:gd name="connsiteY8" fmla="*/ 304170 h 23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983" h="2328724">
                <a:moveTo>
                  <a:pt x="0" y="304170"/>
                </a:moveTo>
                <a:cubicBezTo>
                  <a:pt x="0" y="136182"/>
                  <a:pt x="136182" y="0"/>
                  <a:pt x="304170" y="0"/>
                </a:cubicBezTo>
                <a:lnTo>
                  <a:pt x="1520813" y="0"/>
                </a:lnTo>
                <a:cubicBezTo>
                  <a:pt x="1688801" y="0"/>
                  <a:pt x="1824983" y="136182"/>
                  <a:pt x="1824983" y="304170"/>
                </a:cubicBezTo>
                <a:lnTo>
                  <a:pt x="1824983" y="2024554"/>
                </a:lnTo>
                <a:cubicBezTo>
                  <a:pt x="1824983" y="2192542"/>
                  <a:pt x="1688801" y="2328724"/>
                  <a:pt x="1520813" y="2328724"/>
                </a:cubicBezTo>
                <a:lnTo>
                  <a:pt x="304170" y="2328724"/>
                </a:lnTo>
                <a:cubicBezTo>
                  <a:pt x="136182" y="2328724"/>
                  <a:pt x="0" y="2192542"/>
                  <a:pt x="0" y="2024554"/>
                </a:cubicBezTo>
                <a:lnTo>
                  <a:pt x="0" y="3041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38" tIns="146238" rIns="146238" bIns="146238" numCol="1" spcCol="1270" anchor="ctr" anchorCtr="0">
            <a:noAutofit/>
          </a:bodyPr>
          <a:lstStyle/>
          <a:p>
            <a:pPr lvl="0" algn="ctr" defTabSz="666750">
              <a:lnSpc>
                <a:spcPct val="90000"/>
              </a:lnSpc>
              <a:spcBef>
                <a:spcPct val="0"/>
              </a:spcBef>
              <a:spcAft>
                <a:spcPct val="35000"/>
              </a:spcAft>
            </a:pPr>
            <a:r>
              <a:rPr lang="en-US" sz="1500" b="1" kern="1200" dirty="0"/>
              <a:t>INFORM </a:t>
            </a:r>
          </a:p>
          <a:p>
            <a:pPr lvl="0" algn="ctr" defTabSz="666750">
              <a:lnSpc>
                <a:spcPct val="90000"/>
              </a:lnSpc>
              <a:spcBef>
                <a:spcPct val="0"/>
              </a:spcBef>
              <a:spcAft>
                <a:spcPct val="35000"/>
              </a:spcAft>
            </a:pPr>
            <a:endParaRPr lang="en-US" sz="1500" b="1" kern="1200" dirty="0"/>
          </a:p>
          <a:p>
            <a:pPr lvl="0" algn="ctr" defTabSz="666750">
              <a:lnSpc>
                <a:spcPct val="90000"/>
              </a:lnSpc>
              <a:spcBef>
                <a:spcPct val="0"/>
              </a:spcBef>
              <a:spcAft>
                <a:spcPct val="35000"/>
              </a:spcAft>
            </a:pPr>
            <a:endParaRPr lang="en-US" sz="1500" b="1" kern="1200" dirty="0"/>
          </a:p>
          <a:p>
            <a:pPr lvl="0" algn="ctr" defTabSz="666750">
              <a:lnSpc>
                <a:spcPct val="90000"/>
              </a:lnSpc>
              <a:spcBef>
                <a:spcPct val="0"/>
              </a:spcBef>
              <a:spcAft>
                <a:spcPct val="35000"/>
              </a:spcAft>
            </a:pPr>
            <a:endParaRPr lang="en-US" sz="1500" b="1" kern="1200" dirty="0"/>
          </a:p>
          <a:p>
            <a:pPr lvl="0" algn="ctr" defTabSz="666750">
              <a:lnSpc>
                <a:spcPct val="90000"/>
              </a:lnSpc>
              <a:spcBef>
                <a:spcPct val="0"/>
              </a:spcBef>
              <a:spcAft>
                <a:spcPct val="35000"/>
              </a:spcAft>
            </a:pPr>
            <a:r>
              <a:rPr lang="en-US" sz="1500" kern="1200" dirty="0"/>
              <a:t>employee and any other relevant stakeholders</a:t>
            </a:r>
          </a:p>
        </p:txBody>
      </p:sp>
      <p:sp>
        <p:nvSpPr>
          <p:cNvPr id="11" name="Freeform 10"/>
          <p:cNvSpPr/>
          <p:nvPr/>
        </p:nvSpPr>
        <p:spPr>
          <a:xfrm>
            <a:off x="8002172" y="2466210"/>
            <a:ext cx="1824983" cy="2328724"/>
          </a:xfrm>
          <a:custGeom>
            <a:avLst/>
            <a:gdLst>
              <a:gd name="connsiteX0" fmla="*/ 0 w 1824983"/>
              <a:gd name="connsiteY0" fmla="*/ 304170 h 2328724"/>
              <a:gd name="connsiteX1" fmla="*/ 304170 w 1824983"/>
              <a:gd name="connsiteY1" fmla="*/ 0 h 2328724"/>
              <a:gd name="connsiteX2" fmla="*/ 1520813 w 1824983"/>
              <a:gd name="connsiteY2" fmla="*/ 0 h 2328724"/>
              <a:gd name="connsiteX3" fmla="*/ 1824983 w 1824983"/>
              <a:gd name="connsiteY3" fmla="*/ 304170 h 2328724"/>
              <a:gd name="connsiteX4" fmla="*/ 1824983 w 1824983"/>
              <a:gd name="connsiteY4" fmla="*/ 2024554 h 2328724"/>
              <a:gd name="connsiteX5" fmla="*/ 1520813 w 1824983"/>
              <a:gd name="connsiteY5" fmla="*/ 2328724 h 2328724"/>
              <a:gd name="connsiteX6" fmla="*/ 304170 w 1824983"/>
              <a:gd name="connsiteY6" fmla="*/ 2328724 h 2328724"/>
              <a:gd name="connsiteX7" fmla="*/ 0 w 1824983"/>
              <a:gd name="connsiteY7" fmla="*/ 2024554 h 2328724"/>
              <a:gd name="connsiteX8" fmla="*/ 0 w 1824983"/>
              <a:gd name="connsiteY8" fmla="*/ 304170 h 23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983" h="2328724">
                <a:moveTo>
                  <a:pt x="0" y="304170"/>
                </a:moveTo>
                <a:cubicBezTo>
                  <a:pt x="0" y="136182"/>
                  <a:pt x="136182" y="0"/>
                  <a:pt x="304170" y="0"/>
                </a:cubicBezTo>
                <a:lnTo>
                  <a:pt x="1520813" y="0"/>
                </a:lnTo>
                <a:cubicBezTo>
                  <a:pt x="1688801" y="0"/>
                  <a:pt x="1824983" y="136182"/>
                  <a:pt x="1824983" y="304170"/>
                </a:cubicBezTo>
                <a:lnTo>
                  <a:pt x="1824983" y="2024554"/>
                </a:lnTo>
                <a:cubicBezTo>
                  <a:pt x="1824983" y="2192542"/>
                  <a:pt x="1688801" y="2328724"/>
                  <a:pt x="1520813" y="2328724"/>
                </a:cubicBezTo>
                <a:lnTo>
                  <a:pt x="304170" y="2328724"/>
                </a:lnTo>
                <a:cubicBezTo>
                  <a:pt x="136182" y="2328724"/>
                  <a:pt x="0" y="2192542"/>
                  <a:pt x="0" y="2024554"/>
                </a:cubicBezTo>
                <a:lnTo>
                  <a:pt x="0" y="3041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38" tIns="146238" rIns="146238" bIns="146238" numCol="1" spcCol="1270" anchor="ctr" anchorCtr="0">
            <a:noAutofit/>
          </a:bodyPr>
          <a:lstStyle/>
          <a:p>
            <a:pPr lvl="0" algn="ctr" defTabSz="666750">
              <a:lnSpc>
                <a:spcPct val="90000"/>
              </a:lnSpc>
              <a:spcBef>
                <a:spcPct val="0"/>
              </a:spcBef>
              <a:spcAft>
                <a:spcPct val="35000"/>
              </a:spcAft>
            </a:pPr>
            <a:r>
              <a:rPr lang="en-US" sz="1500" b="1" kern="1200" dirty="0"/>
              <a:t>IMPLEMENT</a:t>
            </a:r>
          </a:p>
          <a:p>
            <a:pPr lvl="0" algn="ctr" defTabSz="666750">
              <a:lnSpc>
                <a:spcPct val="90000"/>
              </a:lnSpc>
              <a:spcBef>
                <a:spcPct val="0"/>
              </a:spcBef>
              <a:spcAft>
                <a:spcPct val="35000"/>
              </a:spcAft>
            </a:pPr>
            <a:endParaRPr lang="en-US" sz="1500" b="1" kern="1200" dirty="0"/>
          </a:p>
          <a:p>
            <a:pPr lvl="0" algn="ctr" defTabSz="666750">
              <a:lnSpc>
                <a:spcPct val="90000"/>
              </a:lnSpc>
              <a:spcBef>
                <a:spcPct val="0"/>
              </a:spcBef>
              <a:spcAft>
                <a:spcPct val="35000"/>
              </a:spcAft>
            </a:pPr>
            <a:r>
              <a:rPr lang="en-US" sz="1500" kern="1200" dirty="0"/>
              <a:t>Assign actions</a:t>
            </a:r>
          </a:p>
          <a:p>
            <a:pPr lvl="0" algn="ctr" defTabSz="666750">
              <a:lnSpc>
                <a:spcPct val="90000"/>
              </a:lnSpc>
              <a:spcBef>
                <a:spcPct val="0"/>
              </a:spcBef>
              <a:spcAft>
                <a:spcPct val="35000"/>
              </a:spcAft>
            </a:pPr>
            <a:r>
              <a:rPr lang="en-US" sz="1500" kern="1200" dirty="0"/>
              <a:t>Budget approval</a:t>
            </a:r>
          </a:p>
          <a:p>
            <a:pPr lvl="0" algn="ctr" defTabSz="666750">
              <a:lnSpc>
                <a:spcPct val="90000"/>
              </a:lnSpc>
              <a:spcBef>
                <a:spcPct val="0"/>
              </a:spcBef>
              <a:spcAft>
                <a:spcPct val="35000"/>
              </a:spcAft>
            </a:pPr>
            <a:r>
              <a:rPr lang="en-US" sz="1500" kern="1200" dirty="0"/>
              <a:t>Input from employee/manager on priority</a:t>
            </a:r>
          </a:p>
        </p:txBody>
      </p:sp>
      <p:sp>
        <p:nvSpPr>
          <p:cNvPr id="12" name="Freeform 11"/>
          <p:cNvSpPr/>
          <p:nvPr/>
        </p:nvSpPr>
        <p:spPr>
          <a:xfrm>
            <a:off x="9918405" y="2466210"/>
            <a:ext cx="1824983" cy="2328724"/>
          </a:xfrm>
          <a:custGeom>
            <a:avLst/>
            <a:gdLst>
              <a:gd name="connsiteX0" fmla="*/ 0 w 1824983"/>
              <a:gd name="connsiteY0" fmla="*/ 304170 h 2328724"/>
              <a:gd name="connsiteX1" fmla="*/ 304170 w 1824983"/>
              <a:gd name="connsiteY1" fmla="*/ 0 h 2328724"/>
              <a:gd name="connsiteX2" fmla="*/ 1520813 w 1824983"/>
              <a:gd name="connsiteY2" fmla="*/ 0 h 2328724"/>
              <a:gd name="connsiteX3" fmla="*/ 1824983 w 1824983"/>
              <a:gd name="connsiteY3" fmla="*/ 304170 h 2328724"/>
              <a:gd name="connsiteX4" fmla="*/ 1824983 w 1824983"/>
              <a:gd name="connsiteY4" fmla="*/ 2024554 h 2328724"/>
              <a:gd name="connsiteX5" fmla="*/ 1520813 w 1824983"/>
              <a:gd name="connsiteY5" fmla="*/ 2328724 h 2328724"/>
              <a:gd name="connsiteX6" fmla="*/ 304170 w 1824983"/>
              <a:gd name="connsiteY6" fmla="*/ 2328724 h 2328724"/>
              <a:gd name="connsiteX7" fmla="*/ 0 w 1824983"/>
              <a:gd name="connsiteY7" fmla="*/ 2024554 h 2328724"/>
              <a:gd name="connsiteX8" fmla="*/ 0 w 1824983"/>
              <a:gd name="connsiteY8" fmla="*/ 304170 h 23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983" h="2328724">
                <a:moveTo>
                  <a:pt x="0" y="304170"/>
                </a:moveTo>
                <a:cubicBezTo>
                  <a:pt x="0" y="136182"/>
                  <a:pt x="136182" y="0"/>
                  <a:pt x="304170" y="0"/>
                </a:cubicBezTo>
                <a:lnTo>
                  <a:pt x="1520813" y="0"/>
                </a:lnTo>
                <a:cubicBezTo>
                  <a:pt x="1688801" y="0"/>
                  <a:pt x="1824983" y="136182"/>
                  <a:pt x="1824983" y="304170"/>
                </a:cubicBezTo>
                <a:lnTo>
                  <a:pt x="1824983" y="2024554"/>
                </a:lnTo>
                <a:cubicBezTo>
                  <a:pt x="1824983" y="2192542"/>
                  <a:pt x="1688801" y="2328724"/>
                  <a:pt x="1520813" y="2328724"/>
                </a:cubicBezTo>
                <a:lnTo>
                  <a:pt x="304170" y="2328724"/>
                </a:lnTo>
                <a:cubicBezTo>
                  <a:pt x="136182" y="2328724"/>
                  <a:pt x="0" y="2192542"/>
                  <a:pt x="0" y="2024554"/>
                </a:cubicBezTo>
                <a:lnTo>
                  <a:pt x="0" y="3041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38" tIns="146238" rIns="146238" bIns="146238" numCol="1" spcCol="1270" anchor="ctr" anchorCtr="0">
            <a:noAutofit/>
          </a:bodyPr>
          <a:lstStyle/>
          <a:p>
            <a:pPr lvl="0" algn="ctr" defTabSz="666750">
              <a:lnSpc>
                <a:spcPct val="90000"/>
              </a:lnSpc>
              <a:spcBef>
                <a:spcPct val="0"/>
              </a:spcBef>
              <a:spcAft>
                <a:spcPct val="35000"/>
              </a:spcAft>
            </a:pPr>
            <a:r>
              <a:rPr lang="en-US" sz="1500" b="1" kern="1200" dirty="0"/>
              <a:t>REVIEW </a:t>
            </a:r>
          </a:p>
          <a:p>
            <a:pPr lvl="0" algn="ctr" defTabSz="666750">
              <a:lnSpc>
                <a:spcPct val="90000"/>
              </a:lnSpc>
              <a:spcBef>
                <a:spcPct val="0"/>
              </a:spcBef>
              <a:spcAft>
                <a:spcPct val="35000"/>
              </a:spcAft>
            </a:pPr>
            <a:endParaRPr lang="en-US" sz="1500" b="1" kern="1200" dirty="0"/>
          </a:p>
          <a:p>
            <a:pPr lvl="0" algn="ctr" defTabSz="666750">
              <a:lnSpc>
                <a:spcPct val="90000"/>
              </a:lnSpc>
              <a:spcBef>
                <a:spcPct val="0"/>
              </a:spcBef>
              <a:spcAft>
                <a:spcPct val="35000"/>
              </a:spcAft>
            </a:pPr>
            <a:r>
              <a:rPr lang="en-US" sz="1500" kern="1200" dirty="0"/>
              <a:t>Periodically, changes to role, manager, team environment or employees’ circumstances arise</a:t>
            </a:r>
          </a:p>
        </p:txBody>
      </p:sp>
      <p:sp>
        <p:nvSpPr>
          <p:cNvPr id="4" name="Oval 3"/>
          <p:cNvSpPr/>
          <p:nvPr/>
        </p:nvSpPr>
        <p:spPr>
          <a:xfrm>
            <a:off x="11077575" y="5905500"/>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21</a:t>
            </a:r>
          </a:p>
        </p:txBody>
      </p:sp>
    </p:spTree>
    <p:extLst>
      <p:ext uri="{BB962C8B-B14F-4D97-AF65-F5344CB8AC3E}">
        <p14:creationId xmlns:p14="http://schemas.microsoft.com/office/powerpoint/2010/main" val="17204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49135" y="1083974"/>
            <a:ext cx="11195800" cy="4425827"/>
          </a:xfrm>
          <a:prstGeom prst="rect">
            <a:avLst/>
          </a:prstGeom>
          <a:noFill/>
          <a:ln>
            <a:noFill/>
          </a:ln>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Ø"/>
              <a:defRPr sz="16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defRPr/>
            </a:pPr>
            <a:r>
              <a:rPr lang="en-GB" altLang="en-US" sz="1600" dirty="0">
                <a:solidFill>
                  <a:srgbClr val="4203BF"/>
                </a:solidFill>
                <a:latin typeface="Century Gothic" panose="020B0502020202020204" pitchFamily="34" charset="0"/>
              </a:rPr>
              <a:t>You (usually line manager and/or HR) should discuss with your employee:</a:t>
            </a:r>
          </a:p>
          <a:p>
            <a:pPr>
              <a:defRPr/>
            </a:pPr>
            <a:endParaRPr lang="en-GB" altLang="en-US" sz="1600" dirty="0">
              <a:solidFill>
                <a:srgbClr val="4203BF"/>
              </a:solidFill>
              <a:latin typeface="Century Gothic" panose="020B0502020202020204" pitchFamily="34" charset="0"/>
            </a:endParaRPr>
          </a:p>
          <a:p>
            <a:pPr lvl="1">
              <a:defRPr/>
            </a:pPr>
            <a:r>
              <a:rPr lang="en-GB" altLang="en-US" sz="1600" b="1" dirty="0">
                <a:solidFill>
                  <a:srgbClr val="4203BF"/>
                </a:solidFill>
                <a:latin typeface="Century Gothic" panose="020B0502020202020204" pitchFamily="34" charset="0"/>
              </a:rPr>
              <a:t>WHAT will be told</a:t>
            </a:r>
          </a:p>
          <a:p>
            <a:pPr lvl="1">
              <a:defRPr/>
            </a:pPr>
            <a:endParaRPr lang="en-GB" altLang="en-US" sz="1600" b="1" dirty="0">
              <a:solidFill>
                <a:srgbClr val="4203BF"/>
              </a:solidFill>
              <a:latin typeface="Century Gothic" panose="020B0502020202020204" pitchFamily="34" charset="0"/>
            </a:endParaRPr>
          </a:p>
          <a:p>
            <a:pPr lvl="1">
              <a:defRPr/>
            </a:pPr>
            <a:endParaRPr lang="en-GB" altLang="en-US" sz="1600" dirty="0">
              <a:solidFill>
                <a:srgbClr val="4203BF"/>
              </a:solidFill>
              <a:latin typeface="Century Gothic" panose="020B0502020202020204" pitchFamily="34" charset="0"/>
            </a:endParaRPr>
          </a:p>
          <a:p>
            <a:pPr lvl="1">
              <a:defRPr/>
            </a:pPr>
            <a:r>
              <a:rPr lang="en-GB" altLang="en-US" sz="1600" b="1" dirty="0">
                <a:solidFill>
                  <a:srgbClr val="4203BF"/>
                </a:solidFill>
                <a:latin typeface="Century Gothic" panose="020B0502020202020204" pitchFamily="34" charset="0"/>
              </a:rPr>
              <a:t>WHO will be told</a:t>
            </a:r>
          </a:p>
          <a:p>
            <a:pPr lvl="1">
              <a:defRPr/>
            </a:pPr>
            <a:endParaRPr lang="en-GB" altLang="en-US" sz="1600" b="1" dirty="0">
              <a:solidFill>
                <a:srgbClr val="4203BF"/>
              </a:solidFill>
              <a:latin typeface="Century Gothic" panose="020B0502020202020204" pitchFamily="34" charset="0"/>
            </a:endParaRPr>
          </a:p>
          <a:p>
            <a:pPr lvl="1">
              <a:defRPr/>
            </a:pPr>
            <a:endParaRPr lang="en-GB" altLang="en-US" sz="1600" dirty="0">
              <a:solidFill>
                <a:srgbClr val="4203BF"/>
              </a:solidFill>
              <a:latin typeface="Century Gothic" panose="020B0502020202020204" pitchFamily="34" charset="0"/>
            </a:endParaRPr>
          </a:p>
          <a:p>
            <a:pPr lvl="1">
              <a:defRPr/>
            </a:pPr>
            <a:r>
              <a:rPr lang="en-GB" altLang="en-US" sz="1600" b="1" dirty="0">
                <a:solidFill>
                  <a:srgbClr val="4203BF"/>
                </a:solidFill>
                <a:latin typeface="Century Gothic" panose="020B0502020202020204" pitchFamily="34" charset="0"/>
              </a:rPr>
              <a:t>HOW people will be told (and who will do the telling</a:t>
            </a:r>
            <a:r>
              <a:rPr lang="en-GB" altLang="en-US" sz="1600" dirty="0">
                <a:solidFill>
                  <a:srgbClr val="4203BF"/>
                </a:solidFill>
                <a:latin typeface="Century Gothic" panose="020B0502020202020204" pitchFamily="34" charset="0"/>
              </a:rPr>
              <a:t>) </a:t>
            </a:r>
          </a:p>
          <a:p>
            <a:pPr lvl="1">
              <a:defRPr/>
            </a:pPr>
            <a:endParaRPr lang="en-GB" altLang="en-US" sz="1600" dirty="0">
              <a:solidFill>
                <a:srgbClr val="4203BF"/>
              </a:solidFill>
              <a:latin typeface="Century Gothic" panose="020B0502020202020204" pitchFamily="34" charset="0"/>
            </a:endParaRPr>
          </a:p>
          <a:p>
            <a:pPr lvl="1">
              <a:defRPr/>
            </a:pPr>
            <a:endParaRPr lang="en-GB" altLang="en-US" sz="1600" dirty="0">
              <a:solidFill>
                <a:srgbClr val="4203BF"/>
              </a:solidFill>
              <a:latin typeface="Century Gothic" panose="020B0502020202020204" pitchFamily="34" charset="0"/>
            </a:endParaRPr>
          </a:p>
          <a:p>
            <a:pPr marL="457200" lvl="1" indent="0">
              <a:buNone/>
              <a:defRPr/>
            </a:pPr>
            <a:endParaRPr lang="en-GB" altLang="en-US" sz="1600" dirty="0">
              <a:solidFill>
                <a:srgbClr val="4203BF"/>
              </a:solidFill>
              <a:latin typeface="Century Gothic" panose="020B0502020202020204" pitchFamily="34" charset="0"/>
            </a:endParaRPr>
          </a:p>
          <a:p>
            <a:pPr>
              <a:buNone/>
              <a:defRPr/>
            </a:pPr>
            <a:r>
              <a:rPr lang="en-GB" altLang="en-US" sz="1600" dirty="0">
                <a:solidFill>
                  <a:srgbClr val="4203BF"/>
                </a:solidFill>
                <a:latin typeface="Century Gothic" panose="020B0502020202020204" pitchFamily="34" charset="0"/>
              </a:rPr>
              <a:t>It can be helpful to keep a written record of what you have agreed about confidentiality or the sharing of information about the employees’ autism. </a:t>
            </a:r>
          </a:p>
          <a:p>
            <a:pPr>
              <a:buFontTx/>
              <a:buNone/>
              <a:defRPr/>
            </a:pPr>
            <a:endParaRPr lang="en-GB" altLang="en-US" sz="1600" dirty="0">
              <a:solidFill>
                <a:srgbClr val="4203BF"/>
              </a:solidFill>
              <a:latin typeface="Century Gothic" panose="020B0502020202020204" pitchFamily="34" charset="0"/>
            </a:endParaRPr>
          </a:p>
        </p:txBody>
      </p:sp>
      <p:sp>
        <p:nvSpPr>
          <p:cNvPr id="3" name="TextBox 2"/>
          <p:cNvSpPr txBox="1"/>
          <p:nvPr/>
        </p:nvSpPr>
        <p:spPr>
          <a:xfrm>
            <a:off x="349135" y="274320"/>
            <a:ext cx="7922029" cy="646331"/>
          </a:xfrm>
          <a:prstGeom prst="rect">
            <a:avLst/>
          </a:prstGeom>
          <a:noFill/>
        </p:spPr>
        <p:txBody>
          <a:bodyPr wrap="square" rtlCol="0">
            <a:spAutoFit/>
          </a:bodyPr>
          <a:lstStyle/>
          <a:p>
            <a:r>
              <a:rPr lang="en-GB" sz="3600" b="1" dirty="0">
                <a:solidFill>
                  <a:srgbClr val="4203BF"/>
                </a:solidFill>
                <a:latin typeface="Century Gothic" panose="020B0502020202020204" pitchFamily="34" charset="0"/>
              </a:rPr>
              <a:t>Discussing disclosure - guidelines</a:t>
            </a:r>
          </a:p>
        </p:txBody>
      </p:sp>
      <p:sp>
        <p:nvSpPr>
          <p:cNvPr id="4" name="Oval 3"/>
          <p:cNvSpPr/>
          <p:nvPr/>
        </p:nvSpPr>
        <p:spPr>
          <a:xfrm>
            <a:off x="11077575" y="5905500"/>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22</a:t>
            </a:r>
          </a:p>
        </p:txBody>
      </p:sp>
    </p:spTree>
    <p:extLst>
      <p:ext uri="{BB962C8B-B14F-4D97-AF65-F5344CB8AC3E}">
        <p14:creationId xmlns:p14="http://schemas.microsoft.com/office/powerpoint/2010/main" val="190378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2" end="12"/>
                                            </p:txEl>
                                          </p:spTgt>
                                        </p:tgtEl>
                                        <p:attrNameLst>
                                          <p:attrName>style.visibility</p:attrName>
                                        </p:attrNameLst>
                                      </p:cBhvr>
                                      <p:to>
                                        <p:strVal val="visible"/>
                                      </p:to>
                                    </p:set>
                                    <p:animEffect transition="in" filter="fade">
                                      <p:cBhvr>
                                        <p:cTn id="18"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030" y="2885941"/>
            <a:ext cx="11113478" cy="553998"/>
          </a:xfrm>
          <a:prstGeom prst="rect">
            <a:avLst/>
          </a:prstGeom>
        </p:spPr>
        <p:txBody>
          <a:bodyPr wrap="square">
            <a:spAutoFit/>
          </a:bodyPr>
          <a:lstStyle/>
          <a:p>
            <a:pPr lvl="1">
              <a:lnSpc>
                <a:spcPct val="150000"/>
              </a:lnSpc>
            </a:pPr>
            <a:r>
              <a:rPr lang="en-GB" sz="2000" b="1" dirty="0">
                <a:solidFill>
                  <a:srgbClr val="4203BF"/>
                </a:solidFill>
                <a:latin typeface="Century Gothic"/>
              </a:rPr>
              <a:t>UP NEXT: CLIP – Too Much Information in the workplace : small adjustments that help</a:t>
            </a:r>
            <a:endParaRPr lang="en-GB" sz="2000" b="1" dirty="0">
              <a:solidFill>
                <a:srgbClr val="4203BF"/>
              </a:solidFill>
              <a:latin typeface="Century Gothic" panose="020B0502020202020204" pitchFamily="34" charset="0"/>
            </a:endParaRPr>
          </a:p>
        </p:txBody>
      </p:sp>
      <p:sp>
        <p:nvSpPr>
          <p:cNvPr id="3" name="Oval 2"/>
          <p:cNvSpPr/>
          <p:nvPr/>
        </p:nvSpPr>
        <p:spPr>
          <a:xfrm>
            <a:off x="11077575" y="5905500"/>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23</a:t>
            </a:r>
          </a:p>
        </p:txBody>
      </p:sp>
    </p:spTree>
    <p:extLst>
      <p:ext uri="{BB962C8B-B14F-4D97-AF65-F5344CB8AC3E}">
        <p14:creationId xmlns:p14="http://schemas.microsoft.com/office/powerpoint/2010/main" val="741876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077575" y="5905500"/>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24</a:t>
            </a:r>
          </a:p>
        </p:txBody>
      </p:sp>
    </p:spTree>
    <p:extLst>
      <p:ext uri="{BB962C8B-B14F-4D97-AF65-F5344CB8AC3E}">
        <p14:creationId xmlns:p14="http://schemas.microsoft.com/office/powerpoint/2010/main" val="830013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9953" y="487678"/>
            <a:ext cx="7051431" cy="936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4203BF"/>
                </a:solidFill>
                <a:latin typeface="Century Gothic" panose="020B0502020202020204" pitchFamily="34" charset="0"/>
              </a:rPr>
              <a:t>The impact of the COVID-19 pandemic, on autistic employees</a:t>
            </a:r>
          </a:p>
        </p:txBody>
      </p:sp>
      <p:sp>
        <p:nvSpPr>
          <p:cNvPr id="3" name="Oval 2"/>
          <p:cNvSpPr/>
          <p:nvPr/>
        </p:nvSpPr>
        <p:spPr>
          <a:xfrm>
            <a:off x="11077575" y="5905500"/>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25</a:t>
            </a:r>
          </a:p>
        </p:txBody>
      </p:sp>
    </p:spTree>
    <p:extLst>
      <p:ext uri="{BB962C8B-B14F-4D97-AF65-F5344CB8AC3E}">
        <p14:creationId xmlns:p14="http://schemas.microsoft.com/office/powerpoint/2010/main" val="4101297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591" y="1653801"/>
            <a:ext cx="11424492" cy="1508105"/>
          </a:xfrm>
          <a:prstGeom prst="rect">
            <a:avLst/>
          </a:prstGeom>
        </p:spPr>
        <p:txBody>
          <a:bodyPr wrap="square">
            <a:spAutoFit/>
          </a:bodyPr>
          <a:lstStyle/>
          <a:p>
            <a:r>
              <a:rPr lang="en-GB">
                <a:solidFill>
                  <a:srgbClr val="3B3838"/>
                </a:solidFill>
                <a:latin typeface="Century Gothic" panose="020B0502020202020204" pitchFamily="34" charset="0"/>
              </a:rPr>
              <a:t> </a:t>
            </a:r>
            <a:endParaRPr lang="en-GB" sz="1800">
              <a:solidFill>
                <a:srgbClr val="323130"/>
              </a:solidFill>
              <a:latin typeface="Calibri" panose="020F0502020204030204" pitchFamily="34" charset="0"/>
            </a:endParaRPr>
          </a:p>
          <a:p>
            <a:endParaRPr lang="en-GB">
              <a:solidFill>
                <a:srgbClr val="3B3838"/>
              </a:solidFill>
              <a:latin typeface="Century Gothic" panose="020B0502020202020204" pitchFamily="34" charset="0"/>
            </a:endParaRPr>
          </a:p>
          <a:p>
            <a:endParaRPr lang="en-GB">
              <a:solidFill>
                <a:srgbClr val="3B3838"/>
              </a:solidFill>
              <a:latin typeface="Century Gothic" panose="020B0502020202020204" pitchFamily="34" charset="0"/>
            </a:endParaRPr>
          </a:p>
          <a:p>
            <a:endParaRPr lang="en-GB" sz="1800">
              <a:solidFill>
                <a:srgbClr val="3B3838"/>
              </a:solidFill>
              <a:latin typeface="Century Gothic" panose="020B0502020202020204" pitchFamily="34" charset="0"/>
            </a:endParaRPr>
          </a:p>
          <a:p>
            <a:endParaRPr lang="en-GB" sz="1800">
              <a:solidFill>
                <a:srgbClr val="3B3838"/>
              </a:solidFill>
              <a:latin typeface="Century Gothic" panose="020B0502020202020204" pitchFamily="34" charset="0"/>
            </a:endParaRPr>
          </a:p>
          <a:p>
            <a:r>
              <a:rPr lang="en-GB">
                <a:solidFill>
                  <a:srgbClr val="3B3838"/>
                </a:solidFill>
                <a:latin typeface="Century Gothic" panose="020B0502020202020204" pitchFamily="34" charset="0"/>
              </a:rPr>
              <a:t> </a:t>
            </a:r>
            <a:endParaRPr lang="en-GB" sz="1800">
              <a:solidFill>
                <a:srgbClr val="323130"/>
              </a:solidFill>
              <a:latin typeface="Calibri" panose="020F0502020204030204" pitchFamily="34" charset="0"/>
            </a:endParaRPr>
          </a:p>
        </p:txBody>
      </p:sp>
      <p:sp>
        <p:nvSpPr>
          <p:cNvPr id="4" name="Rectangle 3"/>
          <p:cNvSpPr/>
          <p:nvPr/>
        </p:nvSpPr>
        <p:spPr>
          <a:xfrm>
            <a:off x="209429" y="1020761"/>
            <a:ext cx="11776816" cy="2477601"/>
          </a:xfrm>
          <a:prstGeom prst="rect">
            <a:avLst/>
          </a:prstGeom>
        </p:spPr>
        <p:txBody>
          <a:bodyPr wrap="square" anchor="t">
            <a:spAutoFit/>
          </a:bodyPr>
          <a:lstStyle/>
          <a:p>
            <a:endParaRPr lang="en-GB" sz="1800" dirty="0">
              <a:solidFill>
                <a:srgbClr val="4203BF"/>
              </a:solidFill>
              <a:latin typeface="Calibri" panose="020F0502020204030204" pitchFamily="34" charset="0"/>
            </a:endParaRPr>
          </a:p>
          <a:p>
            <a:r>
              <a:rPr lang="en-GB" sz="2000" b="1" dirty="0">
                <a:solidFill>
                  <a:srgbClr val="4203BF"/>
                </a:solidFill>
                <a:latin typeface="Century Gothic"/>
              </a:rPr>
              <a:t>#1 – The person’s own ability, and any support provided, to cope and stay well</a:t>
            </a:r>
          </a:p>
          <a:p>
            <a:endParaRPr lang="en-GB" sz="2400" dirty="0">
              <a:solidFill>
                <a:srgbClr val="4203BF"/>
              </a:solidFill>
              <a:latin typeface="Century Gothic" panose="020B0502020202020204" pitchFamily="34" charset="0"/>
            </a:endParaRPr>
          </a:p>
          <a:p>
            <a:pPr marL="342900" indent="-342900">
              <a:lnSpc>
                <a:spcPct val="150000"/>
              </a:lnSpc>
              <a:buFont typeface="Arial" panose="020B0604020202020204" pitchFamily="34" charset="0"/>
              <a:buChar char="•"/>
            </a:pPr>
            <a:r>
              <a:rPr lang="en-GB" sz="1600" dirty="0">
                <a:solidFill>
                  <a:srgbClr val="4203BF"/>
                </a:solidFill>
                <a:latin typeface="Century Gothic"/>
              </a:rPr>
              <a:t>Autistic people often don’t recognise when they are sick or becoming overwhelmed or exhausted</a:t>
            </a:r>
          </a:p>
          <a:p>
            <a:pPr marL="342900" indent="-342900">
              <a:lnSpc>
                <a:spcPct val="150000"/>
              </a:lnSpc>
              <a:buFont typeface="Arial" panose="020B0604020202020204" pitchFamily="34" charset="0"/>
              <a:buChar char="•"/>
            </a:pPr>
            <a:r>
              <a:rPr lang="en-GB" sz="1600" dirty="0">
                <a:solidFill>
                  <a:srgbClr val="4203BF"/>
                </a:solidFill>
                <a:latin typeface="Century Gothic"/>
              </a:rPr>
              <a:t>Autistic people may be isolated at home</a:t>
            </a:r>
          </a:p>
          <a:p>
            <a:pPr lvl="2">
              <a:lnSpc>
                <a:spcPct val="150000"/>
              </a:lnSpc>
            </a:pPr>
            <a:r>
              <a:rPr lang="en-GB" b="1" dirty="0">
                <a:solidFill>
                  <a:srgbClr val="4203BF"/>
                </a:solidFill>
                <a:latin typeface="Century Gothic"/>
              </a:rPr>
              <a:t>	</a:t>
            </a:r>
            <a:endParaRPr lang="en-GB" sz="1800" dirty="0">
              <a:solidFill>
                <a:srgbClr val="3B3838"/>
              </a:solidFill>
              <a:latin typeface="Century Gothic" panose="020B0502020202020204" pitchFamily="34" charset="0"/>
            </a:endParaRPr>
          </a:p>
          <a:p>
            <a:endParaRPr lang="en-GB" sz="1800" dirty="0">
              <a:solidFill>
                <a:srgbClr val="323130"/>
              </a:solidFill>
              <a:latin typeface="Calibri" panose="020F0502020204030204" pitchFamily="34" charset="0"/>
            </a:endParaRPr>
          </a:p>
        </p:txBody>
      </p:sp>
      <p:sp>
        <p:nvSpPr>
          <p:cNvPr id="5" name="Oval 4"/>
          <p:cNvSpPr/>
          <p:nvPr/>
        </p:nvSpPr>
        <p:spPr>
          <a:xfrm>
            <a:off x="10688714" y="5690587"/>
            <a:ext cx="949911" cy="883328"/>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26</a:t>
            </a:r>
          </a:p>
        </p:txBody>
      </p:sp>
      <p:sp>
        <p:nvSpPr>
          <p:cNvPr id="6" name="Rectangle 5"/>
          <p:cNvSpPr/>
          <p:nvPr/>
        </p:nvSpPr>
        <p:spPr>
          <a:xfrm>
            <a:off x="209429" y="2866813"/>
            <a:ext cx="11429196" cy="2646878"/>
          </a:xfrm>
          <a:prstGeom prst="rect">
            <a:avLst/>
          </a:prstGeom>
        </p:spPr>
        <p:txBody>
          <a:bodyPr wrap="square" anchor="t">
            <a:spAutoFit/>
          </a:bodyPr>
          <a:lstStyle/>
          <a:p>
            <a:endParaRPr lang="en-GB" sz="1800" dirty="0">
              <a:solidFill>
                <a:srgbClr val="323130"/>
              </a:solidFill>
              <a:latin typeface="Calibri" panose="020F0502020204030204" pitchFamily="34" charset="0"/>
            </a:endParaRPr>
          </a:p>
          <a:p>
            <a:r>
              <a:rPr lang="en-GB" sz="2000" b="1" dirty="0">
                <a:solidFill>
                  <a:srgbClr val="4203BF"/>
                </a:solidFill>
                <a:latin typeface="Century Gothic" panose="020B0502020202020204" pitchFamily="34" charset="0"/>
              </a:rPr>
              <a:t>#2 - Autistic people may not be comfortable with remote meeting technology or prefer to use it in a different way</a:t>
            </a:r>
          </a:p>
          <a:p>
            <a:endParaRPr lang="en-GB" sz="2400" b="1" dirty="0">
              <a:solidFill>
                <a:srgbClr val="4203BF"/>
              </a:solidFill>
              <a:latin typeface="Century Gothic" panose="020B0502020202020204" pitchFamily="34" charset="0"/>
            </a:endParaRPr>
          </a:p>
          <a:p>
            <a:pPr marL="342900" indent="-342900">
              <a:lnSpc>
                <a:spcPct val="150000"/>
              </a:lnSpc>
              <a:buFont typeface="Arial" panose="020B0604020202020204" pitchFamily="34" charset="0"/>
              <a:buChar char="•"/>
            </a:pPr>
            <a:r>
              <a:rPr lang="en-GB" sz="1400" dirty="0">
                <a:solidFill>
                  <a:srgbClr val="4203BF"/>
                </a:solidFill>
                <a:latin typeface="Century Gothic"/>
              </a:rPr>
              <a:t>They may struggle with using technology (contrary to the stereotype)</a:t>
            </a:r>
          </a:p>
          <a:p>
            <a:pPr marL="342900" indent="-342900">
              <a:lnSpc>
                <a:spcPct val="150000"/>
              </a:lnSpc>
              <a:buFont typeface="Arial" panose="020B0604020202020204" pitchFamily="34" charset="0"/>
              <a:buChar char="•"/>
            </a:pPr>
            <a:r>
              <a:rPr lang="en-GB" sz="1400" dirty="0">
                <a:solidFill>
                  <a:srgbClr val="4203BF"/>
                </a:solidFill>
                <a:latin typeface="Century Gothic" panose="020B0502020202020204" pitchFamily="34" charset="0"/>
              </a:rPr>
              <a:t>They may have not been comfortable with video (their own or others)</a:t>
            </a:r>
          </a:p>
          <a:p>
            <a:pPr marL="342900" indent="-342900">
              <a:lnSpc>
                <a:spcPct val="150000"/>
              </a:lnSpc>
              <a:buFont typeface="Arial" panose="020B0604020202020204" pitchFamily="34" charset="0"/>
              <a:buChar char="•"/>
            </a:pPr>
            <a:r>
              <a:rPr lang="en-GB" sz="1400" dirty="0">
                <a:solidFill>
                  <a:srgbClr val="4203BF"/>
                </a:solidFill>
                <a:latin typeface="Century Gothic"/>
              </a:rPr>
              <a:t>They may have had difficulty interrupting to ask a question or make a point</a:t>
            </a:r>
          </a:p>
          <a:p>
            <a:pPr marL="342900" indent="-342900">
              <a:lnSpc>
                <a:spcPct val="150000"/>
              </a:lnSpc>
              <a:buFont typeface="Arial" panose="020B0604020202020204" pitchFamily="34" charset="0"/>
              <a:buChar char="•"/>
            </a:pPr>
            <a:r>
              <a:rPr lang="en-GB" sz="1400" dirty="0">
                <a:solidFill>
                  <a:srgbClr val="4203BF"/>
                </a:solidFill>
                <a:latin typeface="Century Gothic" panose="020B0502020202020204" pitchFamily="34" charset="0"/>
              </a:rPr>
              <a:t>They may have found it difficult to process important points or missed important actions</a:t>
            </a:r>
          </a:p>
        </p:txBody>
      </p:sp>
    </p:spTree>
    <p:extLst>
      <p:ext uri="{BB962C8B-B14F-4D97-AF65-F5344CB8AC3E}">
        <p14:creationId xmlns:p14="http://schemas.microsoft.com/office/powerpoint/2010/main" val="237137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591" y="1653801"/>
            <a:ext cx="11424492" cy="1508105"/>
          </a:xfrm>
          <a:prstGeom prst="rect">
            <a:avLst/>
          </a:prstGeom>
        </p:spPr>
        <p:txBody>
          <a:bodyPr wrap="square">
            <a:spAutoFit/>
          </a:bodyPr>
          <a:lstStyle/>
          <a:p>
            <a:r>
              <a:rPr lang="en-GB">
                <a:solidFill>
                  <a:srgbClr val="3B3838"/>
                </a:solidFill>
                <a:latin typeface="Century Gothic" panose="020B0502020202020204" pitchFamily="34" charset="0"/>
              </a:rPr>
              <a:t> </a:t>
            </a:r>
            <a:endParaRPr lang="en-GB" sz="1800">
              <a:solidFill>
                <a:srgbClr val="323130"/>
              </a:solidFill>
              <a:latin typeface="Calibri" panose="020F0502020204030204" pitchFamily="34" charset="0"/>
            </a:endParaRPr>
          </a:p>
          <a:p>
            <a:endParaRPr lang="en-GB">
              <a:solidFill>
                <a:srgbClr val="3B3838"/>
              </a:solidFill>
              <a:latin typeface="Century Gothic" panose="020B0502020202020204" pitchFamily="34" charset="0"/>
            </a:endParaRPr>
          </a:p>
          <a:p>
            <a:endParaRPr lang="en-GB">
              <a:solidFill>
                <a:srgbClr val="3B3838"/>
              </a:solidFill>
              <a:latin typeface="Century Gothic" panose="020B0502020202020204" pitchFamily="34" charset="0"/>
            </a:endParaRPr>
          </a:p>
          <a:p>
            <a:endParaRPr lang="en-GB" sz="1800">
              <a:solidFill>
                <a:srgbClr val="3B3838"/>
              </a:solidFill>
              <a:latin typeface="Century Gothic" panose="020B0502020202020204" pitchFamily="34" charset="0"/>
            </a:endParaRPr>
          </a:p>
          <a:p>
            <a:endParaRPr lang="en-GB" sz="1800">
              <a:solidFill>
                <a:srgbClr val="3B3838"/>
              </a:solidFill>
              <a:latin typeface="Century Gothic" panose="020B0502020202020204" pitchFamily="34" charset="0"/>
            </a:endParaRPr>
          </a:p>
          <a:p>
            <a:r>
              <a:rPr lang="en-GB">
                <a:solidFill>
                  <a:srgbClr val="3B3838"/>
                </a:solidFill>
                <a:latin typeface="Century Gothic" panose="020B0502020202020204" pitchFamily="34" charset="0"/>
              </a:rPr>
              <a:t> </a:t>
            </a:r>
            <a:endParaRPr lang="en-GB" sz="1800">
              <a:solidFill>
                <a:srgbClr val="323130"/>
              </a:solidFill>
              <a:latin typeface="Calibri" panose="020F0502020204030204" pitchFamily="34" charset="0"/>
            </a:endParaRPr>
          </a:p>
        </p:txBody>
      </p:sp>
      <p:sp>
        <p:nvSpPr>
          <p:cNvPr id="4" name="Rectangle 3"/>
          <p:cNvSpPr/>
          <p:nvPr/>
        </p:nvSpPr>
        <p:spPr>
          <a:xfrm>
            <a:off x="290514" y="307321"/>
            <a:ext cx="11286565" cy="2092881"/>
          </a:xfrm>
          <a:prstGeom prst="rect">
            <a:avLst/>
          </a:prstGeom>
        </p:spPr>
        <p:txBody>
          <a:bodyPr wrap="square" anchor="t">
            <a:spAutoFit/>
          </a:bodyPr>
          <a:lstStyle/>
          <a:p>
            <a:endParaRPr lang="en-GB" sz="1800" dirty="0">
              <a:solidFill>
                <a:srgbClr val="323130"/>
              </a:solidFill>
              <a:latin typeface="Calibri" panose="020F0502020204030204" pitchFamily="34" charset="0"/>
            </a:endParaRPr>
          </a:p>
          <a:p>
            <a:r>
              <a:rPr lang="en-GB" sz="2000" b="1" dirty="0">
                <a:solidFill>
                  <a:srgbClr val="4203BF"/>
                </a:solidFill>
                <a:latin typeface="Century Gothic" panose="020B0502020202020204" pitchFamily="34" charset="0"/>
              </a:rPr>
              <a:t>#3 - Autistic people have different ways of dealing with change </a:t>
            </a:r>
          </a:p>
          <a:p>
            <a:r>
              <a:rPr lang="en-GB" sz="2000" b="1" dirty="0">
                <a:solidFill>
                  <a:srgbClr val="4203BF"/>
                </a:solidFill>
                <a:latin typeface="Century Gothic" panose="020B0502020202020204" pitchFamily="34" charset="0"/>
              </a:rPr>
              <a:t>and processing worrying events</a:t>
            </a:r>
          </a:p>
          <a:p>
            <a:endParaRPr lang="en-GB" sz="2400" b="1" dirty="0">
              <a:solidFill>
                <a:srgbClr val="4203BF"/>
              </a:solidFill>
              <a:latin typeface="Century Gothic"/>
            </a:endParaRPr>
          </a:p>
          <a:p>
            <a:pPr marL="342900" indent="-342900">
              <a:lnSpc>
                <a:spcPct val="150000"/>
              </a:lnSpc>
              <a:buFont typeface="Arial" panose="020B0604020202020204" pitchFamily="34" charset="0"/>
              <a:buChar char="•"/>
            </a:pPr>
            <a:r>
              <a:rPr lang="en-GB" sz="1600" dirty="0">
                <a:solidFill>
                  <a:srgbClr val="4203BF"/>
                </a:solidFill>
                <a:latin typeface="Century Gothic"/>
              </a:rPr>
              <a:t>They may have not coped well with changes in routine and workplace </a:t>
            </a:r>
          </a:p>
          <a:p>
            <a:pPr marL="342900" indent="-342900">
              <a:lnSpc>
                <a:spcPct val="150000"/>
              </a:lnSpc>
              <a:buFont typeface="Arial" panose="020B0604020202020204" pitchFamily="34" charset="0"/>
              <a:buChar char="•"/>
            </a:pPr>
            <a:r>
              <a:rPr lang="en-GB" sz="1600" dirty="0">
                <a:solidFill>
                  <a:srgbClr val="4203BF"/>
                </a:solidFill>
                <a:latin typeface="Century Gothic"/>
              </a:rPr>
              <a:t>They may have experienced a delayed response to the crisis</a:t>
            </a:r>
            <a:endParaRPr lang="en-GB" sz="1600" dirty="0">
              <a:solidFill>
                <a:srgbClr val="3B3838"/>
              </a:solidFill>
              <a:latin typeface="Century Gothic" panose="020B0502020202020204" pitchFamily="34" charset="0"/>
            </a:endParaRPr>
          </a:p>
        </p:txBody>
      </p:sp>
      <p:sp>
        <p:nvSpPr>
          <p:cNvPr id="5" name="Oval 4"/>
          <p:cNvSpPr/>
          <p:nvPr/>
        </p:nvSpPr>
        <p:spPr>
          <a:xfrm>
            <a:off x="10688714" y="5690587"/>
            <a:ext cx="949911" cy="883328"/>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27</a:t>
            </a:r>
          </a:p>
        </p:txBody>
      </p:sp>
      <p:sp>
        <p:nvSpPr>
          <p:cNvPr id="6" name="Rectangle 5"/>
          <p:cNvSpPr/>
          <p:nvPr/>
        </p:nvSpPr>
        <p:spPr>
          <a:xfrm>
            <a:off x="290514" y="2641142"/>
            <a:ext cx="11720684" cy="1785104"/>
          </a:xfrm>
          <a:prstGeom prst="rect">
            <a:avLst/>
          </a:prstGeom>
        </p:spPr>
        <p:txBody>
          <a:bodyPr wrap="square" anchor="t">
            <a:spAutoFit/>
          </a:bodyPr>
          <a:lstStyle/>
          <a:p>
            <a:endParaRPr lang="en-GB" sz="1800" dirty="0">
              <a:solidFill>
                <a:srgbClr val="323130"/>
              </a:solidFill>
              <a:latin typeface="Calibri" panose="020F0502020204030204" pitchFamily="34" charset="0"/>
            </a:endParaRPr>
          </a:p>
          <a:p>
            <a:r>
              <a:rPr lang="en-GB" sz="2000" b="1" dirty="0">
                <a:solidFill>
                  <a:srgbClr val="4203BF"/>
                </a:solidFill>
                <a:latin typeface="Century Gothic" panose="020B0502020202020204" pitchFamily="34" charset="0"/>
              </a:rPr>
              <a:t>#4 - Autistic people may have different social needs</a:t>
            </a:r>
          </a:p>
          <a:p>
            <a:endParaRPr lang="en-GB" sz="2400" b="1" dirty="0">
              <a:solidFill>
                <a:srgbClr val="4203BF"/>
              </a:solidFill>
              <a:latin typeface="Century Gothic"/>
            </a:endParaRPr>
          </a:p>
          <a:p>
            <a:pPr marL="342900" indent="-342900">
              <a:lnSpc>
                <a:spcPct val="150000"/>
              </a:lnSpc>
              <a:buFont typeface="Arial" panose="020B0604020202020204" pitchFamily="34" charset="0"/>
              <a:buChar char="•"/>
            </a:pPr>
            <a:r>
              <a:rPr lang="en-GB" sz="1600" dirty="0">
                <a:solidFill>
                  <a:srgbClr val="4203BF"/>
                </a:solidFill>
                <a:latin typeface="Century Gothic"/>
              </a:rPr>
              <a:t>They may have felt isolated (contrary to the stereotype)</a:t>
            </a:r>
            <a:endParaRPr lang="en-GB" sz="1600" dirty="0">
              <a:solidFill>
                <a:srgbClr val="4203BF"/>
              </a:solidFill>
              <a:latin typeface="Century Gothic" panose="020B0502020202020204" pitchFamily="34" charset="0"/>
            </a:endParaRPr>
          </a:p>
          <a:p>
            <a:pPr marL="342900" indent="-342900">
              <a:lnSpc>
                <a:spcPct val="150000"/>
              </a:lnSpc>
              <a:buFont typeface="Arial" panose="020B0604020202020204" pitchFamily="34" charset="0"/>
              <a:buChar char="•"/>
            </a:pPr>
            <a:r>
              <a:rPr lang="en-GB" sz="1600" dirty="0">
                <a:solidFill>
                  <a:srgbClr val="4203BF"/>
                </a:solidFill>
                <a:latin typeface="Century Gothic"/>
              </a:rPr>
              <a:t>They may have felt uncomfortable or overwhelmed with social online events</a:t>
            </a:r>
          </a:p>
        </p:txBody>
      </p:sp>
    </p:spTree>
    <p:extLst>
      <p:ext uri="{BB962C8B-B14F-4D97-AF65-F5344CB8AC3E}">
        <p14:creationId xmlns:p14="http://schemas.microsoft.com/office/powerpoint/2010/main" val="195147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591" y="1653801"/>
            <a:ext cx="11424492" cy="1508105"/>
          </a:xfrm>
          <a:prstGeom prst="rect">
            <a:avLst/>
          </a:prstGeom>
        </p:spPr>
        <p:txBody>
          <a:bodyPr wrap="square">
            <a:spAutoFit/>
          </a:bodyPr>
          <a:lstStyle/>
          <a:p>
            <a:r>
              <a:rPr lang="en-GB">
                <a:solidFill>
                  <a:srgbClr val="3B3838"/>
                </a:solidFill>
                <a:latin typeface="Century Gothic" panose="020B0502020202020204" pitchFamily="34" charset="0"/>
              </a:rPr>
              <a:t> </a:t>
            </a:r>
            <a:endParaRPr lang="en-GB" sz="1800">
              <a:solidFill>
                <a:srgbClr val="323130"/>
              </a:solidFill>
              <a:latin typeface="Calibri" panose="020F0502020204030204" pitchFamily="34" charset="0"/>
            </a:endParaRPr>
          </a:p>
          <a:p>
            <a:endParaRPr lang="en-GB">
              <a:solidFill>
                <a:srgbClr val="3B3838"/>
              </a:solidFill>
              <a:latin typeface="Century Gothic" panose="020B0502020202020204" pitchFamily="34" charset="0"/>
            </a:endParaRPr>
          </a:p>
          <a:p>
            <a:endParaRPr lang="en-GB">
              <a:solidFill>
                <a:srgbClr val="3B3838"/>
              </a:solidFill>
              <a:latin typeface="Century Gothic" panose="020B0502020202020204" pitchFamily="34" charset="0"/>
            </a:endParaRPr>
          </a:p>
          <a:p>
            <a:endParaRPr lang="en-GB" sz="1800">
              <a:solidFill>
                <a:srgbClr val="3B3838"/>
              </a:solidFill>
              <a:latin typeface="Century Gothic" panose="020B0502020202020204" pitchFamily="34" charset="0"/>
            </a:endParaRPr>
          </a:p>
          <a:p>
            <a:endParaRPr lang="en-GB" sz="1800">
              <a:solidFill>
                <a:srgbClr val="3B3838"/>
              </a:solidFill>
              <a:latin typeface="Century Gothic" panose="020B0502020202020204" pitchFamily="34" charset="0"/>
            </a:endParaRPr>
          </a:p>
          <a:p>
            <a:r>
              <a:rPr lang="en-GB">
                <a:solidFill>
                  <a:srgbClr val="3B3838"/>
                </a:solidFill>
                <a:latin typeface="Century Gothic" panose="020B0502020202020204" pitchFamily="34" charset="0"/>
              </a:rPr>
              <a:t> </a:t>
            </a:r>
            <a:endParaRPr lang="en-GB" sz="1800">
              <a:solidFill>
                <a:srgbClr val="323130"/>
              </a:solidFill>
              <a:latin typeface="Calibri" panose="020F0502020204030204" pitchFamily="34" charset="0"/>
            </a:endParaRPr>
          </a:p>
        </p:txBody>
      </p:sp>
      <p:sp>
        <p:nvSpPr>
          <p:cNvPr id="4" name="Rectangle 3"/>
          <p:cNvSpPr/>
          <p:nvPr/>
        </p:nvSpPr>
        <p:spPr>
          <a:xfrm>
            <a:off x="312144" y="196374"/>
            <a:ext cx="11720684" cy="3231654"/>
          </a:xfrm>
          <a:prstGeom prst="rect">
            <a:avLst/>
          </a:prstGeom>
        </p:spPr>
        <p:txBody>
          <a:bodyPr wrap="square" anchor="t">
            <a:spAutoFit/>
          </a:bodyPr>
          <a:lstStyle/>
          <a:p>
            <a:r>
              <a:rPr lang="en-GB" sz="2000" b="1" dirty="0">
                <a:solidFill>
                  <a:srgbClr val="4203BF"/>
                </a:solidFill>
                <a:latin typeface="Century Gothic"/>
              </a:rPr>
              <a:t>#5 - Autistic people are likely to need additional support to transition </a:t>
            </a:r>
            <a:endParaRPr lang="en-US" sz="2000" dirty="0">
              <a:solidFill>
                <a:srgbClr val="4203BF"/>
              </a:solidFill>
            </a:endParaRPr>
          </a:p>
          <a:p>
            <a:r>
              <a:rPr lang="en-GB" sz="2000" b="1" dirty="0">
                <a:solidFill>
                  <a:srgbClr val="4203BF"/>
                </a:solidFill>
                <a:latin typeface="Century Gothic"/>
              </a:rPr>
              <a:t>to working at home and perhaps greater support to transition </a:t>
            </a:r>
            <a:endParaRPr lang="en-GB" sz="2000" b="1" dirty="0">
              <a:solidFill>
                <a:srgbClr val="4203BF"/>
              </a:solidFill>
              <a:latin typeface="Century Gothic" panose="020B0502020202020204" pitchFamily="34" charset="0"/>
            </a:endParaRPr>
          </a:p>
          <a:p>
            <a:r>
              <a:rPr lang="en-GB" sz="2000" b="1" dirty="0">
                <a:solidFill>
                  <a:srgbClr val="4203BF"/>
                </a:solidFill>
                <a:latin typeface="Century Gothic"/>
              </a:rPr>
              <a:t>back into the workplace</a:t>
            </a:r>
            <a:endParaRPr lang="en-GB" sz="2000" b="1" dirty="0">
              <a:solidFill>
                <a:srgbClr val="4203BF"/>
              </a:solidFill>
              <a:latin typeface="Century Gothic" panose="020B0502020202020204" pitchFamily="34" charset="0"/>
            </a:endParaRPr>
          </a:p>
          <a:p>
            <a:endParaRPr lang="en-GB" sz="2400" b="1" dirty="0">
              <a:solidFill>
                <a:srgbClr val="4203BF"/>
              </a:solidFill>
              <a:latin typeface="Century Gothic"/>
            </a:endParaRPr>
          </a:p>
          <a:p>
            <a:pPr>
              <a:lnSpc>
                <a:spcPct val="150000"/>
              </a:lnSpc>
            </a:pPr>
            <a:r>
              <a:rPr lang="en-GB" sz="1600" b="1" dirty="0">
                <a:solidFill>
                  <a:srgbClr val="4203BF"/>
                </a:solidFill>
                <a:latin typeface="Century Gothic"/>
              </a:rPr>
              <a:t>Transition to working from home: </a:t>
            </a:r>
            <a:endParaRPr lang="en-GB" sz="1600" b="1" dirty="0">
              <a:solidFill>
                <a:srgbClr val="4203BF"/>
              </a:solidFill>
              <a:latin typeface="Century Gothic" panose="020B0502020202020204" pitchFamily="34" charset="0"/>
            </a:endParaRPr>
          </a:p>
          <a:p>
            <a:pPr marL="342900" lvl="4" indent="-342900">
              <a:lnSpc>
                <a:spcPct val="150000"/>
              </a:lnSpc>
              <a:buFont typeface="Arial" panose="020B0604020202020204" pitchFamily="34" charset="0"/>
              <a:buChar char="•"/>
            </a:pPr>
            <a:r>
              <a:rPr lang="en-GB" sz="1600" dirty="0">
                <a:solidFill>
                  <a:srgbClr val="4203BF"/>
                </a:solidFill>
                <a:latin typeface="Century Gothic"/>
              </a:rPr>
              <a:t>They may have needed additional support, around setting up a physical, dedicated working space at home</a:t>
            </a:r>
          </a:p>
          <a:p>
            <a:pPr marL="342900" lvl="4" indent="-342900">
              <a:lnSpc>
                <a:spcPct val="150000"/>
              </a:lnSpc>
              <a:buFont typeface="Arial" panose="020B0604020202020204" pitchFamily="34" charset="0"/>
              <a:buChar char="•"/>
            </a:pPr>
            <a:r>
              <a:rPr lang="en-GB" sz="1600" dirty="0">
                <a:solidFill>
                  <a:srgbClr val="4203BF"/>
                </a:solidFill>
                <a:latin typeface="Century Gothic"/>
              </a:rPr>
              <a:t>Many autistic people have caring responsibilities or found the changes difficult if they had to move back to a family home etc. and as such may have had different or reduced effective working hours and availability, or were at risk of over-working or autistic ‘inertia’ from feeling overwhelmed</a:t>
            </a:r>
            <a:endParaRPr lang="en-GB" sz="1600" dirty="0">
              <a:solidFill>
                <a:srgbClr val="4203BF"/>
              </a:solidFill>
              <a:latin typeface="Century Gothic" panose="020B0502020202020204" pitchFamily="34" charset="0"/>
            </a:endParaRPr>
          </a:p>
        </p:txBody>
      </p:sp>
      <p:sp>
        <p:nvSpPr>
          <p:cNvPr id="5" name="Oval 4"/>
          <p:cNvSpPr/>
          <p:nvPr/>
        </p:nvSpPr>
        <p:spPr>
          <a:xfrm>
            <a:off x="10688714" y="5690587"/>
            <a:ext cx="949911" cy="883328"/>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28</a:t>
            </a:r>
          </a:p>
        </p:txBody>
      </p:sp>
      <p:sp>
        <p:nvSpPr>
          <p:cNvPr id="6" name="Rectangle 5"/>
          <p:cNvSpPr/>
          <p:nvPr/>
        </p:nvSpPr>
        <p:spPr>
          <a:xfrm>
            <a:off x="237495" y="3573081"/>
            <a:ext cx="11720684" cy="1877437"/>
          </a:xfrm>
          <a:prstGeom prst="rect">
            <a:avLst/>
          </a:prstGeom>
        </p:spPr>
        <p:txBody>
          <a:bodyPr wrap="square" anchor="t">
            <a:spAutoFit/>
          </a:bodyPr>
          <a:lstStyle/>
          <a:p>
            <a:endParaRPr lang="en-GB" sz="2000" b="1" dirty="0">
              <a:solidFill>
                <a:srgbClr val="3B3838"/>
              </a:solidFill>
              <a:latin typeface="Century Gothic"/>
            </a:endParaRPr>
          </a:p>
          <a:p>
            <a:pPr>
              <a:lnSpc>
                <a:spcPct val="150000"/>
              </a:lnSpc>
            </a:pPr>
            <a:r>
              <a:rPr lang="en-GB" sz="1600" b="1" dirty="0">
                <a:solidFill>
                  <a:srgbClr val="4203BF"/>
                </a:solidFill>
                <a:latin typeface="Century Gothic"/>
              </a:rPr>
              <a:t>Transition back to the workplace: </a:t>
            </a:r>
          </a:p>
          <a:p>
            <a:pPr>
              <a:lnSpc>
                <a:spcPct val="150000"/>
              </a:lnSpc>
            </a:pPr>
            <a:r>
              <a:rPr lang="en-GB" sz="1600" b="1" dirty="0">
                <a:solidFill>
                  <a:srgbClr val="4203BF"/>
                </a:solidFill>
                <a:latin typeface="Century Gothic"/>
              </a:rPr>
              <a:t>If your employee was required to return to the workplace, then:</a:t>
            </a:r>
          </a:p>
          <a:p>
            <a:pPr marL="800100" lvl="1" indent="-342900">
              <a:lnSpc>
                <a:spcPct val="150000"/>
              </a:lnSpc>
              <a:buFont typeface="Arial" panose="020B0604020202020204" pitchFamily="34" charset="0"/>
              <a:buChar char="•"/>
            </a:pPr>
            <a:r>
              <a:rPr lang="en-GB" sz="1600" dirty="0">
                <a:solidFill>
                  <a:srgbClr val="4203BF"/>
                </a:solidFill>
                <a:latin typeface="Century Gothic"/>
              </a:rPr>
              <a:t>They likely felt stressed about the change</a:t>
            </a:r>
          </a:p>
          <a:p>
            <a:pPr marL="800100" lvl="1" indent="-342900">
              <a:lnSpc>
                <a:spcPct val="150000"/>
              </a:lnSpc>
              <a:buFont typeface="Arial" panose="020B0604020202020204" pitchFamily="34" charset="0"/>
              <a:buChar char="•"/>
            </a:pPr>
            <a:r>
              <a:rPr lang="en-GB" sz="1600" dirty="0">
                <a:solidFill>
                  <a:srgbClr val="4203BF"/>
                </a:solidFill>
                <a:latin typeface="Century Gothic"/>
              </a:rPr>
              <a:t>They felt stressed about any new ways of working, for example wearing PPE</a:t>
            </a:r>
            <a:endParaRPr lang="en-GB" sz="1600" dirty="0">
              <a:solidFill>
                <a:srgbClr val="3B3838"/>
              </a:solidFill>
              <a:latin typeface="Century Gothic" panose="020B0502020202020204" pitchFamily="34" charset="0"/>
            </a:endParaRPr>
          </a:p>
        </p:txBody>
      </p:sp>
    </p:spTree>
    <p:extLst>
      <p:ext uri="{BB962C8B-B14F-4D97-AF65-F5344CB8AC3E}">
        <p14:creationId xmlns:p14="http://schemas.microsoft.com/office/powerpoint/2010/main" val="365228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9953" y="487678"/>
            <a:ext cx="9073662" cy="936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4203BF"/>
                </a:solidFill>
                <a:latin typeface="Century Gothic" panose="020B0502020202020204" pitchFamily="34" charset="0"/>
              </a:rPr>
              <a:t>Discussion activity </a:t>
            </a:r>
          </a:p>
          <a:p>
            <a:r>
              <a:rPr lang="en-GB" altLang="en-US" sz="2400" b="1" dirty="0">
                <a:solidFill>
                  <a:srgbClr val="4203BF"/>
                </a:solidFill>
                <a:latin typeface="Century Gothic" panose="020B0502020202020204" pitchFamily="34" charset="0"/>
              </a:rPr>
              <a:t>what adjustments do you think may be helpful for the COVID-19 scenarios we’ve just explored?</a:t>
            </a:r>
          </a:p>
        </p:txBody>
      </p:sp>
      <p:sp>
        <p:nvSpPr>
          <p:cNvPr id="3" name="Rectangle 2"/>
          <p:cNvSpPr/>
          <p:nvPr/>
        </p:nvSpPr>
        <p:spPr>
          <a:xfrm>
            <a:off x="350106" y="1987915"/>
            <a:ext cx="11776816" cy="5986254"/>
          </a:xfrm>
          <a:prstGeom prst="rect">
            <a:avLst/>
          </a:prstGeom>
        </p:spPr>
        <p:txBody>
          <a:bodyPr wrap="square" anchor="t">
            <a:spAutoFit/>
          </a:bodyPr>
          <a:lstStyle/>
          <a:p>
            <a:endParaRPr lang="en-GB" sz="1800" dirty="0">
              <a:solidFill>
                <a:srgbClr val="4203BF"/>
              </a:solidFill>
              <a:latin typeface="Calibri" panose="020F0502020204030204" pitchFamily="34" charset="0"/>
            </a:endParaRPr>
          </a:p>
          <a:p>
            <a:r>
              <a:rPr lang="en-GB" sz="2000" b="1" dirty="0">
                <a:solidFill>
                  <a:srgbClr val="4203BF"/>
                </a:solidFill>
                <a:latin typeface="Century Gothic"/>
              </a:rPr>
              <a:t>#1 – The person’s own ability, and any support provided, to cope and stay well</a:t>
            </a:r>
          </a:p>
          <a:p>
            <a:endParaRPr lang="en-GB" sz="2000" b="1" dirty="0">
              <a:solidFill>
                <a:srgbClr val="4203BF"/>
              </a:solidFill>
              <a:latin typeface="Century Gothic"/>
            </a:endParaRPr>
          </a:p>
          <a:p>
            <a:r>
              <a:rPr lang="en-GB" sz="2000" b="1" dirty="0">
                <a:solidFill>
                  <a:srgbClr val="4203BF"/>
                </a:solidFill>
                <a:latin typeface="Century Gothic" panose="020B0502020202020204" pitchFamily="34" charset="0"/>
              </a:rPr>
              <a:t>#2 - Autistic people may not be comfortable with remote meeting technology or prefer to use it in a different way</a:t>
            </a:r>
          </a:p>
          <a:p>
            <a:endParaRPr lang="en-GB" sz="2000" b="1" dirty="0">
              <a:solidFill>
                <a:srgbClr val="4203BF"/>
              </a:solidFill>
              <a:latin typeface="Century Gothic" panose="020B0502020202020204" pitchFamily="34" charset="0"/>
            </a:endParaRPr>
          </a:p>
          <a:p>
            <a:r>
              <a:rPr lang="en-GB" sz="2000" b="1" dirty="0">
                <a:solidFill>
                  <a:srgbClr val="4203BF"/>
                </a:solidFill>
                <a:latin typeface="Century Gothic" panose="020B0502020202020204" pitchFamily="34" charset="0"/>
              </a:rPr>
              <a:t>#3 - Autistic people have different ways of dealing with change and processing worrying events</a:t>
            </a:r>
          </a:p>
          <a:p>
            <a:endParaRPr lang="en-GB" sz="2000" b="1" dirty="0">
              <a:solidFill>
                <a:srgbClr val="4203BF"/>
              </a:solidFill>
              <a:latin typeface="Century Gothic" panose="020B0502020202020204" pitchFamily="34" charset="0"/>
            </a:endParaRPr>
          </a:p>
          <a:p>
            <a:r>
              <a:rPr lang="en-GB" sz="2000" b="1" dirty="0">
                <a:solidFill>
                  <a:srgbClr val="4203BF"/>
                </a:solidFill>
                <a:latin typeface="Century Gothic" panose="020B0502020202020204" pitchFamily="34" charset="0"/>
              </a:rPr>
              <a:t>#4 - Autistic people may have different social needs</a:t>
            </a:r>
          </a:p>
          <a:p>
            <a:endParaRPr lang="en-GB" sz="2000" b="1" dirty="0">
              <a:solidFill>
                <a:srgbClr val="4203BF"/>
              </a:solidFill>
              <a:latin typeface="Century Gothic" panose="020B0502020202020204" pitchFamily="34" charset="0"/>
            </a:endParaRPr>
          </a:p>
          <a:p>
            <a:r>
              <a:rPr lang="en-GB" sz="2000" b="1" dirty="0">
                <a:solidFill>
                  <a:srgbClr val="4203BF"/>
                </a:solidFill>
                <a:latin typeface="Century Gothic"/>
              </a:rPr>
              <a:t>#5 - Autistic people are likely to need additional support to transition to working at home and perhaps greater support to transition back into the workplace</a:t>
            </a:r>
            <a:endParaRPr lang="en-GB" sz="2000" b="1" dirty="0">
              <a:solidFill>
                <a:srgbClr val="4203BF"/>
              </a:solidFill>
              <a:latin typeface="Century Gothic" panose="020B0502020202020204" pitchFamily="34" charset="0"/>
            </a:endParaRPr>
          </a:p>
          <a:p>
            <a:endParaRPr lang="en-GB" sz="2000" b="1" dirty="0">
              <a:solidFill>
                <a:srgbClr val="4203BF"/>
              </a:solidFill>
              <a:latin typeface="Century Gothic" panose="020B0502020202020204" pitchFamily="34" charset="0"/>
            </a:endParaRPr>
          </a:p>
          <a:p>
            <a:endParaRPr lang="en-GB" sz="2000" b="1" dirty="0">
              <a:solidFill>
                <a:srgbClr val="4203BF"/>
              </a:solidFill>
              <a:latin typeface="Century Gothic" panose="020B0502020202020204" pitchFamily="34" charset="0"/>
            </a:endParaRPr>
          </a:p>
          <a:p>
            <a:endParaRPr lang="en-GB" sz="2000" b="1" dirty="0">
              <a:solidFill>
                <a:srgbClr val="4203BF"/>
              </a:solidFill>
              <a:latin typeface="Century Gothic" panose="020B0502020202020204" pitchFamily="34" charset="0"/>
            </a:endParaRPr>
          </a:p>
          <a:p>
            <a:endParaRPr lang="en-GB" sz="2000" b="1" dirty="0">
              <a:solidFill>
                <a:srgbClr val="4203BF"/>
              </a:solidFill>
              <a:latin typeface="Century Gothic"/>
            </a:endParaRPr>
          </a:p>
          <a:p>
            <a:pPr lvl="2">
              <a:lnSpc>
                <a:spcPct val="150000"/>
              </a:lnSpc>
            </a:pPr>
            <a:r>
              <a:rPr lang="en-GB" b="1" dirty="0">
                <a:solidFill>
                  <a:srgbClr val="4203BF"/>
                </a:solidFill>
                <a:latin typeface="Century Gothic"/>
              </a:rPr>
              <a:t>	</a:t>
            </a:r>
            <a:endParaRPr lang="en-GB" sz="1800" dirty="0">
              <a:solidFill>
                <a:srgbClr val="3B3838"/>
              </a:solidFill>
              <a:latin typeface="Century Gothic" panose="020B0502020202020204" pitchFamily="34" charset="0"/>
            </a:endParaRPr>
          </a:p>
          <a:p>
            <a:endParaRPr lang="en-GB" sz="1800" dirty="0">
              <a:solidFill>
                <a:srgbClr val="323130"/>
              </a:solidFill>
              <a:latin typeface="Calibri" panose="020F0502020204030204" pitchFamily="34" charset="0"/>
            </a:endParaRPr>
          </a:p>
        </p:txBody>
      </p:sp>
      <p:sp>
        <p:nvSpPr>
          <p:cNvPr id="4" name="Oval 3"/>
          <p:cNvSpPr/>
          <p:nvPr/>
        </p:nvSpPr>
        <p:spPr>
          <a:xfrm>
            <a:off x="11077575" y="5905500"/>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29</a:t>
            </a:r>
          </a:p>
        </p:txBody>
      </p:sp>
    </p:spTree>
    <p:extLst>
      <p:ext uri="{BB962C8B-B14F-4D97-AF65-F5344CB8AC3E}">
        <p14:creationId xmlns:p14="http://schemas.microsoft.com/office/powerpoint/2010/main" val="398653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animEffect transition="in" filter="fade">
                                      <p:cBhvr>
                                        <p:cTn id="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954" y="1536283"/>
            <a:ext cx="11218984" cy="4401205"/>
          </a:xfrm>
          <a:prstGeom prst="rect">
            <a:avLst/>
          </a:prstGeom>
        </p:spPr>
        <p:txBody>
          <a:bodyPr wrap="square">
            <a:spAutoFit/>
          </a:bodyPr>
          <a:lstStyle/>
          <a:p>
            <a:pPr>
              <a:lnSpc>
                <a:spcPct val="200000"/>
              </a:lnSpc>
              <a:buFont typeface="Arial" panose="020B0604020202020204" pitchFamily="34" charset="0"/>
              <a:buChar char="•"/>
            </a:pPr>
            <a:r>
              <a:rPr lang="en-GB" sz="2000" dirty="0">
                <a:solidFill>
                  <a:srgbClr val="4203BF"/>
                </a:solidFill>
                <a:latin typeface="Century Gothic" panose="020B0502020202020204" pitchFamily="34" charset="0"/>
              </a:rPr>
              <a:t>Our work with employers</a:t>
            </a:r>
          </a:p>
          <a:p>
            <a:pPr>
              <a:lnSpc>
                <a:spcPct val="200000"/>
              </a:lnSpc>
              <a:buFont typeface="Arial" panose="020B0604020202020204" pitchFamily="34" charset="0"/>
              <a:buChar char="•"/>
            </a:pPr>
            <a:r>
              <a:rPr lang="en-GB" sz="2000" dirty="0">
                <a:solidFill>
                  <a:srgbClr val="4203BF"/>
                </a:solidFill>
                <a:latin typeface="Century Gothic" panose="020B0502020202020204" pitchFamily="34" charset="0"/>
                <a:ea typeface="Calibri" panose="020F0502020204030204" pitchFamily="34" charset="0"/>
                <a:cs typeface="Times New Roman" panose="02020603050405020304" pitchFamily="18" charset="0"/>
              </a:rPr>
              <a:t>Workplace barriers and simple adjustments</a:t>
            </a:r>
          </a:p>
          <a:p>
            <a:pPr>
              <a:lnSpc>
                <a:spcPct val="200000"/>
              </a:lnSpc>
              <a:buFont typeface="Arial" panose="020B0604020202020204" pitchFamily="34" charset="0"/>
              <a:buChar char="•"/>
            </a:pPr>
            <a:r>
              <a:rPr lang="en-GB" sz="2000" dirty="0">
                <a:solidFill>
                  <a:srgbClr val="4203BF"/>
                </a:solidFill>
                <a:latin typeface="Century Gothic" panose="020B0502020202020204" pitchFamily="34" charset="0"/>
              </a:rPr>
              <a:t>Case study – The employer/manager relationship</a:t>
            </a:r>
          </a:p>
          <a:p>
            <a:pPr>
              <a:lnSpc>
                <a:spcPct val="200000"/>
              </a:lnSpc>
              <a:buFont typeface="Arial" panose="020B0604020202020204" pitchFamily="34" charset="0"/>
              <a:buChar char="•"/>
            </a:pPr>
            <a:r>
              <a:rPr lang="en-GB" sz="2000" dirty="0">
                <a:solidFill>
                  <a:srgbClr val="4203BF"/>
                </a:solidFill>
                <a:latin typeface="Century Gothic" panose="020B0502020202020204" pitchFamily="34" charset="0"/>
              </a:rPr>
              <a:t>The reasonable adjustments process</a:t>
            </a:r>
          </a:p>
          <a:p>
            <a:pPr>
              <a:lnSpc>
                <a:spcPct val="200000"/>
              </a:lnSpc>
              <a:buFont typeface="Arial" panose="020B0604020202020204" pitchFamily="34" charset="0"/>
              <a:buChar char="•"/>
            </a:pPr>
            <a:r>
              <a:rPr lang="en-GB" sz="2000" dirty="0">
                <a:solidFill>
                  <a:srgbClr val="4203BF"/>
                </a:solidFill>
                <a:latin typeface="Century Gothic" panose="020B0502020202020204" pitchFamily="34" charset="0"/>
              </a:rPr>
              <a:t>The impact of the COVID-19 pandemic on autistic employees</a:t>
            </a:r>
          </a:p>
          <a:p>
            <a:pPr>
              <a:lnSpc>
                <a:spcPct val="200000"/>
              </a:lnSpc>
              <a:buFont typeface="Arial" panose="020B0604020202020204" pitchFamily="34" charset="0"/>
              <a:buChar char="•"/>
            </a:pPr>
            <a:r>
              <a:rPr lang="en-GB" sz="2000" dirty="0">
                <a:solidFill>
                  <a:srgbClr val="4203BF"/>
                </a:solidFill>
                <a:latin typeface="Century Gothic" panose="020B0502020202020204" pitchFamily="34" charset="0"/>
              </a:rPr>
              <a:t>Case study – strategies for support during the pandemic</a:t>
            </a:r>
          </a:p>
          <a:p>
            <a:pPr>
              <a:lnSpc>
                <a:spcPct val="200000"/>
              </a:lnSpc>
              <a:buFont typeface="Arial" panose="020B0604020202020204" pitchFamily="34" charset="0"/>
              <a:buChar char="•"/>
            </a:pPr>
            <a:endParaRPr lang="en-GB" sz="2000" dirty="0">
              <a:solidFill>
                <a:srgbClr val="4203BF"/>
              </a:solidFill>
              <a:latin typeface="Century Gothic" panose="020B0502020202020204" pitchFamily="34" charset="0"/>
            </a:endParaRPr>
          </a:p>
        </p:txBody>
      </p:sp>
      <p:sp>
        <p:nvSpPr>
          <p:cNvPr id="3" name="Rectangle 2"/>
          <p:cNvSpPr txBox="1">
            <a:spLocks noChangeArrowheads="1"/>
          </p:cNvSpPr>
          <p:nvPr/>
        </p:nvSpPr>
        <p:spPr>
          <a:xfrm>
            <a:off x="509954" y="487678"/>
            <a:ext cx="5153024" cy="936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4203BF"/>
                </a:solidFill>
                <a:latin typeface="Century Gothic" panose="020B0502020202020204" pitchFamily="34" charset="0"/>
              </a:rPr>
              <a:t>TOPICS</a:t>
            </a:r>
          </a:p>
        </p:txBody>
      </p:sp>
      <p:sp>
        <p:nvSpPr>
          <p:cNvPr id="4" name="Oval 3"/>
          <p:cNvSpPr/>
          <p:nvPr/>
        </p:nvSpPr>
        <p:spPr>
          <a:xfrm>
            <a:off x="11077575" y="5905500"/>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3</a:t>
            </a:r>
          </a:p>
        </p:txBody>
      </p:sp>
    </p:spTree>
    <p:extLst>
      <p:ext uri="{BB962C8B-B14F-4D97-AF65-F5344CB8AC3E}">
        <p14:creationId xmlns:p14="http://schemas.microsoft.com/office/powerpoint/2010/main" val="2997663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2261" y="198239"/>
            <a:ext cx="7646711" cy="6477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4203BF"/>
                </a:solidFill>
                <a:latin typeface="Century Gothic" panose="020B0502020202020204" pitchFamily="34" charset="0"/>
              </a:rPr>
              <a:t>Finally………</a:t>
            </a:r>
          </a:p>
          <a:p>
            <a:endParaRPr lang="en-GB" altLang="en-US" b="1" dirty="0">
              <a:solidFill>
                <a:srgbClr val="4203BF"/>
              </a:solidFill>
              <a:latin typeface="Century Gothic" panose="020B0502020202020204" pitchFamily="34" charset="0"/>
            </a:endParaRPr>
          </a:p>
          <a:p>
            <a:pPr algn="ctr"/>
            <a:r>
              <a:rPr lang="en-GB" altLang="en-US" b="1" dirty="0">
                <a:solidFill>
                  <a:srgbClr val="4203BF"/>
                </a:solidFill>
                <a:latin typeface="Century Gothic" panose="020B0502020202020204" pitchFamily="34" charset="0"/>
              </a:rPr>
              <a:t>3 C’s for an autism friendly workplace</a:t>
            </a:r>
          </a:p>
        </p:txBody>
      </p:sp>
      <p:sp>
        <p:nvSpPr>
          <p:cNvPr id="3" name="Rectangle 2"/>
          <p:cNvSpPr/>
          <p:nvPr/>
        </p:nvSpPr>
        <p:spPr>
          <a:xfrm>
            <a:off x="432261" y="2936437"/>
            <a:ext cx="10507287" cy="3046988"/>
          </a:xfrm>
          <a:prstGeom prst="rect">
            <a:avLst/>
          </a:prstGeom>
        </p:spPr>
        <p:txBody>
          <a:bodyPr wrap="square">
            <a:spAutoFit/>
          </a:bodyPr>
          <a:lstStyle/>
          <a:p>
            <a:pPr marL="457200" indent="-457200">
              <a:buFont typeface="Arial" panose="020B0604020202020204" pitchFamily="34" charset="0"/>
              <a:buAutoNum type="arabicPeriod"/>
            </a:pPr>
            <a:r>
              <a:rPr lang="en-GB" altLang="en-US" sz="2400" b="1" dirty="0">
                <a:solidFill>
                  <a:srgbClr val="4203BF"/>
                </a:solidFill>
                <a:latin typeface="Century Gothic" panose="020B0502020202020204" pitchFamily="34" charset="0"/>
              </a:rPr>
              <a:t>Communicate clearly – </a:t>
            </a:r>
            <a:r>
              <a:rPr lang="en-GB" altLang="en-US" sz="2400" dirty="0">
                <a:solidFill>
                  <a:srgbClr val="4203BF"/>
                </a:solidFill>
                <a:latin typeface="Century Gothic" panose="020B0502020202020204" pitchFamily="34" charset="0"/>
              </a:rPr>
              <a:t>don’t rely on people’s ability to mind read</a:t>
            </a:r>
          </a:p>
          <a:p>
            <a:pPr marL="457200" indent="-457200">
              <a:buFont typeface="Arial" panose="020B0604020202020204" pitchFamily="34" charset="0"/>
              <a:buAutoNum type="arabicPeriod"/>
            </a:pPr>
            <a:endParaRPr lang="en-GB" altLang="en-US" sz="2400" dirty="0">
              <a:solidFill>
                <a:srgbClr val="4203BF"/>
              </a:solidFill>
              <a:latin typeface="Century Gothic" panose="020B0502020202020204" pitchFamily="34" charset="0"/>
            </a:endParaRPr>
          </a:p>
          <a:p>
            <a:pPr marL="457200" indent="-457200">
              <a:buFont typeface="Arial" panose="020B0604020202020204" pitchFamily="34" charset="0"/>
              <a:buAutoNum type="arabicPeriod"/>
            </a:pPr>
            <a:r>
              <a:rPr lang="en-GB" altLang="en-US" sz="2400" b="1" dirty="0">
                <a:solidFill>
                  <a:srgbClr val="4203BF"/>
                </a:solidFill>
                <a:latin typeface="Century Gothic" panose="020B0502020202020204" pitchFamily="34" charset="0"/>
              </a:rPr>
              <a:t>Consider what sensory adjustments someone might need</a:t>
            </a:r>
          </a:p>
          <a:p>
            <a:pPr marL="457200" indent="-457200">
              <a:buFont typeface="Arial" panose="020B0604020202020204" pitchFamily="34" charset="0"/>
              <a:buAutoNum type="arabicPeriod"/>
            </a:pPr>
            <a:endParaRPr lang="en-GB" altLang="en-US" sz="2400" b="1" dirty="0">
              <a:solidFill>
                <a:srgbClr val="4203BF"/>
              </a:solidFill>
              <a:latin typeface="Century Gothic" panose="020B0502020202020204" pitchFamily="34" charset="0"/>
            </a:endParaRPr>
          </a:p>
          <a:p>
            <a:pPr marL="457200" indent="-457200">
              <a:buFont typeface="Arial" panose="020B0604020202020204" pitchFamily="34" charset="0"/>
              <a:buAutoNum type="arabicPeriod"/>
            </a:pPr>
            <a:r>
              <a:rPr lang="en-GB" altLang="en-US" sz="2400" b="1" dirty="0">
                <a:solidFill>
                  <a:srgbClr val="4203BF"/>
                </a:solidFill>
                <a:latin typeface="Century Gothic" panose="020B0502020202020204" pitchFamily="34" charset="0"/>
              </a:rPr>
              <a:t>Challenge yourself to think differently </a:t>
            </a:r>
            <a:r>
              <a:rPr lang="en-GB" altLang="en-US" sz="2400" dirty="0">
                <a:solidFill>
                  <a:srgbClr val="4203BF"/>
                </a:solidFill>
                <a:latin typeface="Century Gothic" panose="020B0502020202020204" pitchFamily="34" charset="0"/>
              </a:rPr>
              <a:t>- if a colleague doesn’t communicate in a way you expect, how can you be more accommodating of that difference?</a:t>
            </a:r>
          </a:p>
          <a:p>
            <a:pPr marL="457200" indent="-457200">
              <a:buFont typeface="Arial" panose="020B0604020202020204" pitchFamily="34" charset="0"/>
              <a:buAutoNum type="arabicPeriod"/>
            </a:pPr>
            <a:endParaRPr lang="en-GB" altLang="en-US" sz="2400" dirty="0">
              <a:solidFill>
                <a:srgbClr val="4203BF"/>
              </a:solidFill>
              <a:latin typeface="Century Gothic" panose="020B0502020202020204" pitchFamily="34" charset="0"/>
            </a:endParaRPr>
          </a:p>
        </p:txBody>
      </p:sp>
      <p:sp>
        <p:nvSpPr>
          <p:cNvPr id="5" name="Oval 4"/>
          <p:cNvSpPr/>
          <p:nvPr/>
        </p:nvSpPr>
        <p:spPr>
          <a:xfrm>
            <a:off x="11104684" y="5706209"/>
            <a:ext cx="987831" cy="967154"/>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30</a:t>
            </a:r>
          </a:p>
        </p:txBody>
      </p:sp>
    </p:spTree>
    <p:extLst>
      <p:ext uri="{BB962C8B-B14F-4D97-AF65-F5344CB8AC3E}">
        <p14:creationId xmlns:p14="http://schemas.microsoft.com/office/powerpoint/2010/main" val="1917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558376" y="102575"/>
            <a:ext cx="7431088" cy="936625"/>
          </a:xfrm>
          <a:prstGeom prst="rect">
            <a:avLst/>
          </a:prstGeom>
        </p:spPr>
        <p:txBody>
          <a:bodyPr/>
          <a:lstStyle/>
          <a:p>
            <a:r>
              <a:rPr lang="en-GB" altLang="en-US" b="1" dirty="0">
                <a:solidFill>
                  <a:srgbClr val="4203BF"/>
                </a:solidFill>
                <a:latin typeface="Century Gothic" panose="020B0502020202020204" pitchFamily="34" charset="0"/>
              </a:rPr>
              <a:t>Thank You</a:t>
            </a:r>
            <a:br>
              <a:rPr lang="en-GB" altLang="en-US" b="1" dirty="0">
                <a:solidFill>
                  <a:srgbClr val="4203BF"/>
                </a:solidFill>
                <a:latin typeface="Century Gothic" panose="020B0502020202020204" pitchFamily="34" charset="0"/>
              </a:rPr>
            </a:br>
            <a:br>
              <a:rPr lang="en-GB" altLang="en-US" b="1" dirty="0">
                <a:solidFill>
                  <a:srgbClr val="4203BF"/>
                </a:solidFill>
                <a:latin typeface="Century Gothic" panose="020B0502020202020204" pitchFamily="34" charset="0"/>
              </a:rPr>
            </a:br>
            <a:br>
              <a:rPr lang="en-GB" altLang="en-US" b="1" dirty="0">
                <a:solidFill>
                  <a:srgbClr val="4203BF"/>
                </a:solidFill>
                <a:latin typeface="Century Gothic" panose="020B0502020202020204" pitchFamily="34" charset="0"/>
              </a:rPr>
            </a:br>
            <a:r>
              <a:rPr lang="en-GB" altLang="en-US" b="1" dirty="0">
                <a:solidFill>
                  <a:srgbClr val="4203BF"/>
                </a:solidFill>
                <a:latin typeface="Century Gothic" panose="020B0502020202020204" pitchFamily="34" charset="0"/>
              </a:rPr>
              <a:t>Further resources</a:t>
            </a:r>
          </a:p>
        </p:txBody>
      </p:sp>
      <p:sp>
        <p:nvSpPr>
          <p:cNvPr id="20483" name="Rectangle 3"/>
          <p:cNvSpPr>
            <a:spLocks noGrp="1" noChangeArrowheads="1"/>
          </p:cNvSpPr>
          <p:nvPr>
            <p:ph type="body" idx="4294967295"/>
          </p:nvPr>
        </p:nvSpPr>
        <p:spPr>
          <a:xfrm>
            <a:off x="558376" y="1320067"/>
            <a:ext cx="11085818" cy="4105275"/>
          </a:xfrm>
          <a:prstGeom prst="rect">
            <a:avLst/>
          </a:prstGeom>
        </p:spPr>
        <p:txBody>
          <a:bodyPr/>
          <a:lstStyle/>
          <a:p>
            <a:pPr marL="0" indent="0">
              <a:buNone/>
              <a:defRPr/>
            </a:pPr>
            <a:endParaRPr lang="en-GB" sz="2400" b="1" dirty="0">
              <a:solidFill>
                <a:srgbClr val="4203BF"/>
              </a:solidFill>
              <a:latin typeface="Century Gothic" panose="020B0502020202020204" pitchFamily="34" charset="0"/>
            </a:endParaRPr>
          </a:p>
          <a:p>
            <a:pPr marL="0" indent="0">
              <a:buNone/>
              <a:defRPr/>
            </a:pPr>
            <a:endParaRPr lang="en-GB" sz="2400" b="1" dirty="0">
              <a:solidFill>
                <a:srgbClr val="4203BF"/>
              </a:solidFill>
              <a:latin typeface="Century Gothic" panose="020B0502020202020204" pitchFamily="34" charset="0"/>
            </a:endParaRPr>
          </a:p>
          <a:p>
            <a:pPr marL="0" indent="0">
              <a:buNone/>
              <a:defRPr/>
            </a:pPr>
            <a:endParaRPr lang="en-GB" sz="2400" b="1" dirty="0">
              <a:solidFill>
                <a:srgbClr val="4203BF"/>
              </a:solidFill>
              <a:latin typeface="Century Gothic" panose="020B0502020202020204" pitchFamily="34" charset="0"/>
            </a:endParaRPr>
          </a:p>
          <a:p>
            <a:pPr marL="0" indent="0">
              <a:buNone/>
              <a:defRPr/>
            </a:pPr>
            <a:r>
              <a:rPr lang="en-GB" sz="2400" b="1" dirty="0">
                <a:solidFill>
                  <a:srgbClr val="4203BF"/>
                </a:solidFill>
                <a:latin typeface="Century Gothic" panose="020B0502020202020204" pitchFamily="34" charset="0"/>
              </a:rPr>
              <a:t>Autism at Work information</a:t>
            </a:r>
            <a:endParaRPr lang="en-GB" sz="2400" b="1" dirty="0">
              <a:solidFill>
                <a:srgbClr val="4203BF"/>
              </a:solidFill>
              <a:latin typeface="Century Gothic" panose="020B0502020202020204" pitchFamily="34" charset="0"/>
              <a:hlinkClick r:id="rId3"/>
            </a:endParaRPr>
          </a:p>
          <a:p>
            <a:pPr marL="0" indent="0">
              <a:buNone/>
              <a:defRPr/>
            </a:pPr>
            <a:r>
              <a:rPr lang="en-GB" sz="2400" dirty="0">
                <a:solidFill>
                  <a:srgbClr val="4203BF"/>
                </a:solidFill>
                <a:hlinkClick r:id="rId3"/>
              </a:rPr>
              <a:t>https://www.autism.org.uk/professionals/employers/autism-at-work.aspx</a:t>
            </a:r>
            <a:endParaRPr lang="en-GB" altLang="en-US" sz="2400" b="1" kern="0" dirty="0">
              <a:solidFill>
                <a:srgbClr val="4203BF"/>
              </a:solidFill>
              <a:latin typeface="Century Gothic" panose="020B0502020202020204" pitchFamily="34" charset="0"/>
            </a:endParaRPr>
          </a:p>
          <a:p>
            <a:pPr marL="0" indent="0">
              <a:buNone/>
              <a:defRPr/>
            </a:pPr>
            <a:endParaRPr lang="en-GB" altLang="en-US" sz="2400" b="1" kern="0" dirty="0">
              <a:solidFill>
                <a:srgbClr val="4203BF"/>
              </a:solidFill>
              <a:latin typeface="Century Gothic" panose="020B0502020202020204" pitchFamily="34" charset="0"/>
            </a:endParaRPr>
          </a:p>
          <a:p>
            <a:pPr marL="0" indent="0">
              <a:buNone/>
              <a:defRPr/>
            </a:pPr>
            <a:endParaRPr lang="en-GB" altLang="en-US" sz="2400" b="1" kern="0" dirty="0">
              <a:solidFill>
                <a:srgbClr val="4203BF"/>
              </a:solidFill>
              <a:latin typeface="Century Gothic" panose="020B0502020202020204" pitchFamily="34" charset="0"/>
            </a:endParaRPr>
          </a:p>
          <a:p>
            <a:pPr marL="0" indent="0">
              <a:buNone/>
              <a:defRPr/>
            </a:pPr>
            <a:r>
              <a:rPr lang="en-GB" altLang="en-US" sz="2400" b="1" kern="0" dirty="0">
                <a:solidFill>
                  <a:srgbClr val="4203BF"/>
                </a:solidFill>
                <a:latin typeface="Century Gothic" panose="020B0502020202020204" pitchFamily="34" charset="0"/>
              </a:rPr>
              <a:t>Spectrum Live broadcasts</a:t>
            </a:r>
          </a:p>
          <a:p>
            <a:pPr marL="0" indent="0">
              <a:buNone/>
              <a:defRPr/>
            </a:pPr>
            <a:r>
              <a:rPr lang="en-GB" dirty="0">
                <a:solidFill>
                  <a:srgbClr val="4203BF"/>
                </a:solidFill>
                <a:hlinkClick r:id="rId4"/>
              </a:rPr>
              <a:t>Spectrum Live: Looking for employment</a:t>
            </a:r>
            <a:endParaRPr lang="en-GB" altLang="en-US" sz="2400" b="1" kern="0" dirty="0">
              <a:solidFill>
                <a:srgbClr val="4203BF"/>
              </a:solidFill>
              <a:latin typeface="Century Gothic" panose="020B0502020202020204" pitchFamily="34" charset="0"/>
            </a:endParaRPr>
          </a:p>
          <a:p>
            <a:pPr marL="0" indent="0">
              <a:buNone/>
              <a:defRPr/>
            </a:pPr>
            <a:r>
              <a:rPr lang="en-GB" dirty="0">
                <a:solidFill>
                  <a:srgbClr val="4203BF"/>
                </a:solidFill>
                <a:hlinkClick r:id="rId5"/>
              </a:rPr>
              <a:t>Spectrum Live: Autism and the workplace</a:t>
            </a:r>
            <a:endParaRPr lang="en-GB" altLang="en-US" sz="2400" b="1" kern="0" dirty="0">
              <a:solidFill>
                <a:srgbClr val="4203BF"/>
              </a:solidFill>
              <a:latin typeface="Century Gothic" panose="020B0502020202020204" pitchFamily="34" charset="0"/>
            </a:endParaRPr>
          </a:p>
        </p:txBody>
      </p:sp>
      <p:sp>
        <p:nvSpPr>
          <p:cNvPr id="4" name="Oval 3"/>
          <p:cNvSpPr/>
          <p:nvPr/>
        </p:nvSpPr>
        <p:spPr>
          <a:xfrm>
            <a:off x="11104684" y="5706209"/>
            <a:ext cx="987831" cy="967154"/>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30</a:t>
            </a:r>
          </a:p>
        </p:txBody>
      </p:sp>
    </p:spTree>
    <p:extLst>
      <p:ext uri="{BB962C8B-B14F-4D97-AF65-F5344CB8AC3E}">
        <p14:creationId xmlns:p14="http://schemas.microsoft.com/office/powerpoint/2010/main" val="154660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9953" y="487678"/>
            <a:ext cx="7051431" cy="936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4203BF"/>
                </a:solidFill>
                <a:latin typeface="Century Gothic" panose="020B0502020202020204" pitchFamily="34" charset="0"/>
              </a:rPr>
              <a:t>Our work with Employers</a:t>
            </a:r>
          </a:p>
        </p:txBody>
      </p:sp>
      <p:sp>
        <p:nvSpPr>
          <p:cNvPr id="3" name="Oval 2"/>
          <p:cNvSpPr/>
          <p:nvPr/>
        </p:nvSpPr>
        <p:spPr>
          <a:xfrm>
            <a:off x="11077575" y="5905500"/>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4</a:t>
            </a:r>
          </a:p>
        </p:txBody>
      </p:sp>
    </p:spTree>
    <p:extLst>
      <p:ext uri="{BB962C8B-B14F-4D97-AF65-F5344CB8AC3E}">
        <p14:creationId xmlns:p14="http://schemas.microsoft.com/office/powerpoint/2010/main" val="298172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401745" y="278441"/>
            <a:ext cx="7830177" cy="936625"/>
          </a:xfrm>
          <a:prstGeom prst="rect">
            <a:avLst/>
          </a:prstGeom>
        </p:spPr>
        <p:txBody>
          <a:bodyPr/>
          <a:lstStyle/>
          <a:p>
            <a:pPr algn="ctr"/>
            <a:r>
              <a:rPr lang="en-GB" altLang="en-US" b="1" dirty="0">
                <a:solidFill>
                  <a:srgbClr val="4203BF"/>
                </a:solidFill>
                <a:latin typeface="Century Gothic" panose="020B0502020202020204" pitchFamily="34" charset="0"/>
              </a:rPr>
              <a:t>Autism at Work Programme</a:t>
            </a:r>
          </a:p>
        </p:txBody>
      </p:sp>
      <p:sp>
        <p:nvSpPr>
          <p:cNvPr id="4" name="Rectangle 3"/>
          <p:cNvSpPr/>
          <p:nvPr/>
        </p:nvSpPr>
        <p:spPr>
          <a:xfrm>
            <a:off x="358588" y="1210236"/>
            <a:ext cx="11416326" cy="5355312"/>
          </a:xfrm>
          <a:prstGeom prst="rect">
            <a:avLst/>
          </a:prstGeom>
        </p:spPr>
        <p:txBody>
          <a:bodyPr wrap="square" anchor="t">
            <a:spAutoFit/>
          </a:bodyPr>
          <a:lstStyle/>
          <a:p>
            <a:r>
              <a:rPr lang="en-GB" dirty="0">
                <a:solidFill>
                  <a:srgbClr val="4203BF"/>
                </a:solidFill>
                <a:latin typeface="Century Gothic" panose="020B0502020202020204" pitchFamily="34" charset="0"/>
              </a:rPr>
              <a:t>                             </a:t>
            </a:r>
            <a:endParaRPr lang="en-GB" sz="1800" dirty="0">
              <a:solidFill>
                <a:srgbClr val="4203BF"/>
              </a:solidFill>
              <a:latin typeface="Calibri" panose="020F0502020204030204" pitchFamily="34" charset="0"/>
            </a:endParaRPr>
          </a:p>
          <a:p>
            <a:r>
              <a:rPr lang="en-GB" sz="2400" dirty="0">
                <a:solidFill>
                  <a:srgbClr val="4203BF"/>
                </a:solidFill>
                <a:latin typeface="Century Gothic"/>
              </a:rPr>
              <a:t>The Autism at Work (</a:t>
            </a:r>
            <a:r>
              <a:rPr lang="en-GB" sz="2400" dirty="0" err="1">
                <a:solidFill>
                  <a:srgbClr val="4203BF"/>
                </a:solidFill>
                <a:latin typeface="Century Gothic"/>
              </a:rPr>
              <a:t>AaW</a:t>
            </a:r>
            <a:r>
              <a:rPr lang="en-GB" sz="2400" dirty="0">
                <a:solidFill>
                  <a:srgbClr val="4203BF"/>
                </a:solidFill>
                <a:latin typeface="Century Gothic"/>
              </a:rPr>
              <a:t>) program, in association with The Bloomfield Trust, aims to work directly with employers across the UK to support them to provide employment opportunities for autistic people. This may be in the form of:</a:t>
            </a:r>
          </a:p>
          <a:p>
            <a:endParaRPr lang="en-GB" sz="2400" dirty="0">
              <a:solidFill>
                <a:srgbClr val="4203BF"/>
              </a:solidFill>
              <a:latin typeface="Times New Roman" panose="02020603050405020304" pitchFamily="18" charset="0"/>
            </a:endParaRPr>
          </a:p>
          <a:p>
            <a:r>
              <a:rPr lang="en-GB" sz="2400" dirty="0">
                <a:solidFill>
                  <a:srgbClr val="4203BF"/>
                </a:solidFill>
                <a:latin typeface="Century Gothic" panose="020B0502020202020204" pitchFamily="34" charset="0"/>
              </a:rPr>
              <a:t>• paid internships</a:t>
            </a:r>
            <a:endParaRPr lang="en-GB" sz="2400" dirty="0">
              <a:solidFill>
                <a:srgbClr val="4203BF"/>
              </a:solidFill>
              <a:latin typeface="Times New Roman" panose="02020603050405020304" pitchFamily="18" charset="0"/>
            </a:endParaRPr>
          </a:p>
          <a:p>
            <a:r>
              <a:rPr lang="en-GB" sz="2400" dirty="0">
                <a:solidFill>
                  <a:srgbClr val="4203BF"/>
                </a:solidFill>
                <a:latin typeface="Century Gothic" panose="020B0502020202020204" pitchFamily="34" charset="0"/>
              </a:rPr>
              <a:t>• apprenticeships</a:t>
            </a:r>
            <a:endParaRPr lang="en-GB" sz="2400" dirty="0">
              <a:solidFill>
                <a:srgbClr val="4203BF"/>
              </a:solidFill>
              <a:latin typeface="Times New Roman" panose="02020603050405020304" pitchFamily="18" charset="0"/>
            </a:endParaRPr>
          </a:p>
          <a:p>
            <a:r>
              <a:rPr lang="en-GB" sz="2400" dirty="0">
                <a:solidFill>
                  <a:srgbClr val="4203BF"/>
                </a:solidFill>
                <a:latin typeface="Century Gothic" panose="020B0502020202020204" pitchFamily="34" charset="0"/>
              </a:rPr>
              <a:t>• paid roles (standard roles within the business)</a:t>
            </a:r>
            <a:endParaRPr lang="en-GB" sz="2400" dirty="0">
              <a:solidFill>
                <a:srgbClr val="4203BF"/>
              </a:solidFill>
              <a:latin typeface="Times New Roman" panose="02020603050405020304" pitchFamily="18" charset="0"/>
            </a:endParaRPr>
          </a:p>
          <a:p>
            <a:endParaRPr lang="en-GB" sz="2400" dirty="0">
              <a:solidFill>
                <a:srgbClr val="4203BF"/>
              </a:solidFill>
              <a:latin typeface="Times New Roman" panose="02020603050405020304" pitchFamily="18" charset="0"/>
            </a:endParaRPr>
          </a:p>
          <a:p>
            <a:r>
              <a:rPr lang="en-GB" sz="2400" dirty="0">
                <a:solidFill>
                  <a:srgbClr val="4203BF"/>
                </a:solidFill>
                <a:latin typeface="Century Gothic" panose="020B0502020202020204" pitchFamily="34" charset="0"/>
              </a:rPr>
              <a:t>The main way we work with businesses is to act as an ‘enhanced candidate finding agency’. This will involve a dedicated account manager and job coach from The National Autistic Society working with you.  </a:t>
            </a:r>
          </a:p>
          <a:p>
            <a:endParaRPr lang="en-GB" dirty="0">
              <a:solidFill>
                <a:srgbClr val="4203BF"/>
              </a:solidFill>
              <a:latin typeface="Century Gothic" panose="020B0502020202020204" pitchFamily="34" charset="0"/>
            </a:endParaRPr>
          </a:p>
          <a:p>
            <a:endParaRPr lang="en-GB" sz="1800" dirty="0">
              <a:solidFill>
                <a:srgbClr val="4203BF"/>
              </a:solidFill>
              <a:latin typeface="Calibri" panose="020F0502020204030204" pitchFamily="34" charset="0"/>
            </a:endParaRPr>
          </a:p>
        </p:txBody>
      </p:sp>
      <p:sp>
        <p:nvSpPr>
          <p:cNvPr id="5" name="Oval 4"/>
          <p:cNvSpPr/>
          <p:nvPr/>
        </p:nvSpPr>
        <p:spPr>
          <a:xfrm>
            <a:off x="11077575" y="5905500"/>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5</a:t>
            </a:r>
          </a:p>
        </p:txBody>
      </p:sp>
    </p:spTree>
    <p:extLst>
      <p:ext uri="{BB962C8B-B14F-4D97-AF65-F5344CB8AC3E}">
        <p14:creationId xmlns:p14="http://schemas.microsoft.com/office/powerpoint/2010/main" val="267387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5449"/>
            <a:ext cx="11692325" cy="5078313"/>
          </a:xfrm>
          <a:prstGeom prst="rect">
            <a:avLst/>
          </a:prstGeom>
        </p:spPr>
        <p:txBody>
          <a:bodyPr wrap="square">
            <a:spAutoFit/>
          </a:bodyPr>
          <a:lstStyle/>
          <a:p>
            <a:pPr marL="285750" indent="-285750">
              <a:lnSpc>
                <a:spcPct val="150000"/>
              </a:lnSpc>
              <a:buFont typeface="Arial" panose="020B0604020202020204" pitchFamily="34" charset="0"/>
              <a:buChar char="•"/>
            </a:pPr>
            <a:r>
              <a:rPr lang="en-GB" sz="1800" dirty="0">
                <a:solidFill>
                  <a:srgbClr val="4203BF"/>
                </a:solidFill>
                <a:latin typeface="Century Gothic" panose="020B0502020202020204" pitchFamily="34" charset="0"/>
              </a:rPr>
              <a:t>supporting to identify suitable roles</a:t>
            </a:r>
            <a:endParaRPr lang="en-GB" sz="1800" dirty="0">
              <a:solidFill>
                <a:srgbClr val="4203BF"/>
              </a:solidFill>
              <a:latin typeface="Calibri" panose="020F0502020204030204" pitchFamily="34" charset="0"/>
            </a:endParaRPr>
          </a:p>
          <a:p>
            <a:pPr marL="285750" indent="-285750">
              <a:lnSpc>
                <a:spcPct val="150000"/>
              </a:lnSpc>
              <a:buFont typeface="Arial" panose="020B0604020202020204" pitchFamily="34" charset="0"/>
              <a:buChar char="•"/>
            </a:pPr>
            <a:r>
              <a:rPr lang="en-GB" sz="1800" dirty="0">
                <a:solidFill>
                  <a:srgbClr val="4203BF"/>
                </a:solidFill>
                <a:latin typeface="Century Gothic" panose="020B0502020202020204" pitchFamily="34" charset="0"/>
              </a:rPr>
              <a:t>creating an accessible (autism-friendly) job advert</a:t>
            </a:r>
            <a:endParaRPr lang="en-GB" sz="1800" dirty="0">
              <a:solidFill>
                <a:srgbClr val="4203BF"/>
              </a:solidFill>
              <a:latin typeface="Calibri" panose="020F0502020204030204" pitchFamily="34" charset="0"/>
            </a:endParaRPr>
          </a:p>
          <a:p>
            <a:pPr marL="285750" indent="-285750">
              <a:lnSpc>
                <a:spcPct val="150000"/>
              </a:lnSpc>
              <a:buFont typeface="Arial" panose="020B0604020202020204" pitchFamily="34" charset="0"/>
              <a:buChar char="•"/>
            </a:pPr>
            <a:r>
              <a:rPr lang="en-GB" sz="1800" dirty="0">
                <a:solidFill>
                  <a:srgbClr val="4203BF"/>
                </a:solidFill>
                <a:latin typeface="Century Gothic" panose="020B0502020202020204" pitchFamily="34" charset="0"/>
              </a:rPr>
              <a:t>identifying suitable autistic candidates</a:t>
            </a:r>
          </a:p>
          <a:p>
            <a:pPr marL="285750" indent="-285750">
              <a:lnSpc>
                <a:spcPct val="150000"/>
              </a:lnSpc>
              <a:buFont typeface="Arial" panose="020B0604020202020204" pitchFamily="34" charset="0"/>
              <a:buChar char="•"/>
            </a:pPr>
            <a:r>
              <a:rPr lang="en-GB" dirty="0">
                <a:solidFill>
                  <a:srgbClr val="4203BF"/>
                </a:solidFill>
                <a:latin typeface="Century Gothic" panose="020B0502020202020204" pitchFamily="34" charset="0"/>
              </a:rPr>
              <a:t>designing and delivering accessible interviews</a:t>
            </a:r>
          </a:p>
          <a:p>
            <a:pPr marL="285750" indent="-285750">
              <a:lnSpc>
                <a:spcPct val="150000"/>
              </a:lnSpc>
              <a:buFont typeface="Arial" panose="020B0604020202020204" pitchFamily="34" charset="0"/>
              <a:buChar char="•"/>
            </a:pPr>
            <a:r>
              <a:rPr lang="en-GB" dirty="0">
                <a:solidFill>
                  <a:srgbClr val="4203BF"/>
                </a:solidFill>
                <a:latin typeface="Century Gothic" panose="020B0502020202020204" pitchFamily="34" charset="0"/>
              </a:rPr>
              <a:t>advertising the opportunity to candidates</a:t>
            </a:r>
            <a:endParaRPr lang="en-GB" dirty="0">
              <a:solidFill>
                <a:srgbClr val="4203BF"/>
              </a:solidFill>
              <a:latin typeface="Calibri" panose="020F0502020204030204" pitchFamily="34" charset="0"/>
            </a:endParaRPr>
          </a:p>
          <a:p>
            <a:pPr marL="285750" indent="-285750">
              <a:lnSpc>
                <a:spcPct val="150000"/>
              </a:lnSpc>
              <a:buFont typeface="Arial" panose="020B0604020202020204" pitchFamily="34" charset="0"/>
              <a:buChar char="•"/>
            </a:pPr>
            <a:r>
              <a:rPr lang="en-GB" dirty="0">
                <a:solidFill>
                  <a:srgbClr val="4203BF"/>
                </a:solidFill>
                <a:latin typeface="Century Gothic" panose="020B0502020202020204" pitchFamily="34" charset="0"/>
              </a:rPr>
              <a:t>supporting to create autism-friendly recruitment and on-boarding practices</a:t>
            </a:r>
          </a:p>
          <a:p>
            <a:pPr marL="285750" indent="-285750">
              <a:lnSpc>
                <a:spcPct val="150000"/>
              </a:lnSpc>
              <a:buFont typeface="Arial" panose="020B0604020202020204" pitchFamily="34" charset="0"/>
              <a:buChar char="•"/>
            </a:pPr>
            <a:r>
              <a:rPr lang="en-GB" dirty="0">
                <a:solidFill>
                  <a:srgbClr val="4203BF"/>
                </a:solidFill>
                <a:latin typeface="Century Gothic" panose="020B0502020202020204" pitchFamily="34" charset="0"/>
              </a:rPr>
              <a:t>providing coaching and workshops to enable your managers to confidently support your candidate</a:t>
            </a:r>
            <a:endParaRPr lang="en-GB" dirty="0">
              <a:solidFill>
                <a:srgbClr val="4203BF"/>
              </a:solidFill>
              <a:latin typeface="Calibri" panose="020F0502020204030204" pitchFamily="34" charset="0"/>
            </a:endParaRPr>
          </a:p>
          <a:p>
            <a:pPr marL="285750" indent="-285750">
              <a:lnSpc>
                <a:spcPct val="150000"/>
              </a:lnSpc>
              <a:buFont typeface="Arial" panose="020B0604020202020204" pitchFamily="34" charset="0"/>
              <a:buChar char="•"/>
            </a:pPr>
            <a:r>
              <a:rPr lang="en-GB" dirty="0">
                <a:solidFill>
                  <a:srgbClr val="4203BF"/>
                </a:solidFill>
                <a:latin typeface="Century Gothic" panose="020B0502020202020204" pitchFamily="34" charset="0"/>
              </a:rPr>
              <a:t>supporting candidates to be “work ready” with training</a:t>
            </a:r>
            <a:endParaRPr lang="en-GB" dirty="0">
              <a:solidFill>
                <a:srgbClr val="4203BF"/>
              </a:solidFill>
              <a:latin typeface="Calibri" panose="020F0502020204030204" pitchFamily="34" charset="0"/>
            </a:endParaRPr>
          </a:p>
          <a:p>
            <a:pPr marL="285750" indent="-285750">
              <a:lnSpc>
                <a:spcPct val="150000"/>
              </a:lnSpc>
              <a:buFont typeface="Arial" panose="020B0604020202020204" pitchFamily="34" charset="0"/>
              <a:buChar char="•"/>
            </a:pPr>
            <a:r>
              <a:rPr lang="en-GB" dirty="0">
                <a:solidFill>
                  <a:srgbClr val="4203BF"/>
                </a:solidFill>
                <a:latin typeface="Century Gothic" panose="020B0502020202020204" pitchFamily="34" charset="0"/>
              </a:rPr>
              <a:t>providing resources and support to design an accessible induction programme</a:t>
            </a:r>
          </a:p>
          <a:p>
            <a:pPr marL="285750" indent="-285750">
              <a:lnSpc>
                <a:spcPct val="150000"/>
              </a:lnSpc>
              <a:buFont typeface="Arial" panose="020B0604020202020204" pitchFamily="34" charset="0"/>
              <a:buChar char="•"/>
            </a:pPr>
            <a:r>
              <a:rPr lang="en-GB" dirty="0">
                <a:solidFill>
                  <a:srgbClr val="4203BF"/>
                </a:solidFill>
                <a:latin typeface="Century Gothic" panose="020B0502020202020204" pitchFamily="34" charset="0"/>
              </a:rPr>
              <a:t>providing 3 months on-boarding support </a:t>
            </a:r>
          </a:p>
          <a:p>
            <a:pPr marL="285750" indent="-285750">
              <a:lnSpc>
                <a:spcPct val="150000"/>
              </a:lnSpc>
              <a:buFont typeface="Arial" panose="020B0604020202020204" pitchFamily="34" charset="0"/>
              <a:buChar char="•"/>
            </a:pPr>
            <a:r>
              <a:rPr lang="en-GB" dirty="0">
                <a:solidFill>
                  <a:srgbClr val="4203BF"/>
                </a:solidFill>
                <a:latin typeface="Century Gothic" panose="020B0502020202020204" pitchFamily="34" charset="0"/>
              </a:rPr>
              <a:t>providing ongoing job coaching to the candidate throughout</a:t>
            </a:r>
            <a:endParaRPr lang="en-GB" dirty="0">
              <a:solidFill>
                <a:srgbClr val="4203BF"/>
              </a:solidFill>
              <a:latin typeface="Calibri" panose="020F0502020204030204" pitchFamily="34" charset="0"/>
            </a:endParaRPr>
          </a:p>
          <a:p>
            <a:pPr marL="285750" indent="-285750">
              <a:lnSpc>
                <a:spcPct val="150000"/>
              </a:lnSpc>
              <a:buFont typeface="Arial" panose="020B0604020202020204" pitchFamily="34" charset="0"/>
              <a:buChar char="•"/>
            </a:pPr>
            <a:r>
              <a:rPr lang="en-GB" dirty="0">
                <a:solidFill>
                  <a:srgbClr val="4203BF"/>
                </a:solidFill>
                <a:latin typeface="Century Gothic" panose="020B0502020202020204" pitchFamily="34" charset="0"/>
              </a:rPr>
              <a:t>providing employer ongoing advice if needed, and regular check in’s with your account manager </a:t>
            </a:r>
            <a:endParaRPr lang="en-GB" sz="1800" dirty="0">
              <a:solidFill>
                <a:srgbClr val="4203BF"/>
              </a:solidFill>
              <a:latin typeface="Calibri" panose="020F0502020204030204" pitchFamily="34" charset="0"/>
            </a:endParaRPr>
          </a:p>
        </p:txBody>
      </p:sp>
      <p:sp>
        <p:nvSpPr>
          <p:cNvPr id="4" name="Rectangle 2"/>
          <p:cNvSpPr txBox="1">
            <a:spLocks noChangeArrowheads="1"/>
          </p:cNvSpPr>
          <p:nvPr/>
        </p:nvSpPr>
        <p:spPr>
          <a:xfrm>
            <a:off x="230044" y="202639"/>
            <a:ext cx="9256856" cy="936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b="1" dirty="0">
                <a:solidFill>
                  <a:srgbClr val="4203BF"/>
                </a:solidFill>
                <a:latin typeface="Century Gothic" panose="020B0502020202020204" pitchFamily="34" charset="0"/>
              </a:rPr>
              <a:t>Working with employers – pilot schemes </a:t>
            </a:r>
          </a:p>
        </p:txBody>
      </p:sp>
      <p:sp>
        <p:nvSpPr>
          <p:cNvPr id="6" name="Oval 5"/>
          <p:cNvSpPr/>
          <p:nvPr/>
        </p:nvSpPr>
        <p:spPr>
          <a:xfrm>
            <a:off x="11104684" y="5706209"/>
            <a:ext cx="987831" cy="967154"/>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6</a:t>
            </a:r>
          </a:p>
        </p:txBody>
      </p:sp>
    </p:spTree>
    <p:extLst>
      <p:ext uri="{BB962C8B-B14F-4D97-AF65-F5344CB8AC3E}">
        <p14:creationId xmlns:p14="http://schemas.microsoft.com/office/powerpoint/2010/main" val="156988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
                                            <p:txEl>
                                              <p:pRg st="1" end="1"/>
                                            </p:txEl>
                                          </p:spTgt>
                                        </p:tgtEl>
                                      </p:cBhvr>
                                    </p:animEffect>
                                    <p:set>
                                      <p:cBhvr>
                                        <p:cTn id="10" dur="1" fill="hold">
                                          <p:stCondLst>
                                            <p:cond delay="499"/>
                                          </p:stCondLst>
                                        </p:cTn>
                                        <p:tgtEl>
                                          <p:spTgt spid="2">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
                                            <p:txEl>
                                              <p:pRg st="2" end="2"/>
                                            </p:txEl>
                                          </p:spTgt>
                                        </p:tgtEl>
                                      </p:cBhvr>
                                    </p:animEffect>
                                    <p:set>
                                      <p:cBhvr>
                                        <p:cTn id="13" dur="1" fill="hold">
                                          <p:stCondLst>
                                            <p:cond delay="499"/>
                                          </p:stCondLst>
                                        </p:cTn>
                                        <p:tgtEl>
                                          <p:spTgt spid="2">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
                                            <p:txEl>
                                              <p:pRg st="3" end="3"/>
                                            </p:txEl>
                                          </p:spTgt>
                                        </p:tgtEl>
                                      </p:cBhvr>
                                    </p:animEffect>
                                    <p:set>
                                      <p:cBhvr>
                                        <p:cTn id="16" dur="1" fill="hold">
                                          <p:stCondLst>
                                            <p:cond delay="499"/>
                                          </p:stCondLst>
                                        </p:cTn>
                                        <p:tgtEl>
                                          <p:spTgt spid="2">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
                                            <p:txEl>
                                              <p:pRg st="4" end="4"/>
                                            </p:txEl>
                                          </p:spTgt>
                                        </p:tgtEl>
                                      </p:cBhvr>
                                    </p:animEffect>
                                    <p:set>
                                      <p:cBhvr>
                                        <p:cTn id="19" dur="1" fill="hold">
                                          <p:stCondLst>
                                            <p:cond delay="499"/>
                                          </p:stCondLst>
                                        </p:cTn>
                                        <p:tgtEl>
                                          <p:spTgt spid="2">
                                            <p:txEl>
                                              <p:pRg st="4" end="4"/>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fade">
                                      <p:cBhvr>
                                        <p:cTn id="39" dur="500"/>
                                        <p:tgtEl>
                                          <p:spTgt spid="2">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58" y="983965"/>
            <a:ext cx="11607767" cy="5493812"/>
          </a:xfrm>
          <a:prstGeom prst="rect">
            <a:avLst/>
          </a:prstGeom>
        </p:spPr>
        <p:txBody>
          <a:bodyPr wrap="square">
            <a:spAutoFit/>
          </a:bodyPr>
          <a:lstStyle/>
          <a:p>
            <a:pPr>
              <a:lnSpc>
                <a:spcPct val="150000"/>
              </a:lnSpc>
            </a:pPr>
            <a:r>
              <a:rPr lang="en-GB" sz="1800" dirty="0">
                <a:solidFill>
                  <a:srgbClr val="4203BF"/>
                </a:solidFill>
                <a:latin typeface="Century Gothic" panose="020B0502020202020204" pitchFamily="34" charset="0"/>
              </a:rPr>
              <a:t> </a:t>
            </a:r>
            <a:endParaRPr lang="en-GB" sz="1800" dirty="0">
              <a:solidFill>
                <a:srgbClr val="4203BF"/>
              </a:solidFill>
              <a:latin typeface="Calibri" panose="020F0502020204030204" pitchFamily="34" charset="0"/>
            </a:endParaRPr>
          </a:p>
          <a:p>
            <a:pPr>
              <a:lnSpc>
                <a:spcPct val="150000"/>
              </a:lnSpc>
              <a:buFont typeface="Arial" panose="020B0604020202020204" pitchFamily="34" charset="0"/>
              <a:buChar char="•"/>
            </a:pPr>
            <a:r>
              <a:rPr lang="en-GB" sz="1800" b="1" dirty="0">
                <a:solidFill>
                  <a:srgbClr val="4203BF"/>
                </a:solidFill>
                <a:latin typeface="Century Gothic" panose="020B0502020202020204" pitchFamily="34" charset="0"/>
              </a:rPr>
              <a:t>Advice and guidance for employers and recruiters</a:t>
            </a:r>
          </a:p>
          <a:p>
            <a:pPr>
              <a:lnSpc>
                <a:spcPct val="150000"/>
              </a:lnSpc>
            </a:pPr>
            <a:r>
              <a:rPr lang="en-GB" dirty="0">
                <a:solidFill>
                  <a:srgbClr val="4203BF"/>
                </a:solidFill>
                <a:latin typeface="Calibri" panose="020F0502020204030204" pitchFamily="34" charset="0"/>
                <a:hlinkClick r:id="rId2"/>
              </a:rPr>
              <a:t>https://www.autism.org.uk/advice-and-guidance/topics/employment/employing-autistic-people/employers</a:t>
            </a:r>
            <a:endParaRPr lang="en-GB" dirty="0">
              <a:solidFill>
                <a:srgbClr val="4203BF"/>
              </a:solidFill>
              <a:latin typeface="Calibri" panose="020F0502020204030204" pitchFamily="34" charset="0"/>
            </a:endParaRPr>
          </a:p>
          <a:p>
            <a:pPr>
              <a:lnSpc>
                <a:spcPct val="150000"/>
              </a:lnSpc>
              <a:buFont typeface="Arial" panose="020B0604020202020204" pitchFamily="34" charset="0"/>
              <a:buChar char="•"/>
            </a:pPr>
            <a:r>
              <a:rPr lang="en-GB" sz="1800" b="1" dirty="0">
                <a:solidFill>
                  <a:srgbClr val="4203BF"/>
                </a:solidFill>
                <a:latin typeface="Century Gothic" panose="020B0502020202020204" pitchFamily="34" charset="0"/>
              </a:rPr>
              <a:t>Workplace assessments </a:t>
            </a:r>
            <a:r>
              <a:rPr lang="en-GB" dirty="0">
                <a:solidFill>
                  <a:srgbClr val="4203BF"/>
                </a:solidFill>
                <a:latin typeface="Calibri" panose="020F0502020204030204" pitchFamily="34" charset="0"/>
                <a:hlinkClick r:id="rId3"/>
              </a:rPr>
              <a:t>https://www.autism.org.uk/what-we-do/employment/workplace-assessment</a:t>
            </a:r>
            <a:endParaRPr lang="en-GB" dirty="0">
              <a:solidFill>
                <a:srgbClr val="4203BF"/>
              </a:solidFill>
              <a:latin typeface="Calibri" panose="020F0502020204030204" pitchFamily="34" charset="0"/>
            </a:endParaRPr>
          </a:p>
          <a:p>
            <a:pPr>
              <a:lnSpc>
                <a:spcPct val="150000"/>
              </a:lnSpc>
              <a:buFont typeface="Arial" panose="020B0604020202020204" pitchFamily="34" charset="0"/>
              <a:buChar char="•"/>
            </a:pPr>
            <a:r>
              <a:rPr lang="en-GB" sz="1800" b="1" dirty="0">
                <a:solidFill>
                  <a:srgbClr val="4203BF"/>
                </a:solidFill>
                <a:latin typeface="Century Gothic" panose="020B0502020202020204" pitchFamily="34" charset="0"/>
              </a:rPr>
              <a:t>On-line blended (live/modular courses) Autism in the Workplace training</a:t>
            </a:r>
          </a:p>
          <a:p>
            <a:pPr>
              <a:lnSpc>
                <a:spcPct val="150000"/>
              </a:lnSpc>
            </a:pPr>
            <a:r>
              <a:rPr lang="en-GB" dirty="0">
                <a:solidFill>
                  <a:srgbClr val="4203BF"/>
                </a:solidFill>
                <a:latin typeface="Century Gothic" panose="020B0502020202020204" pitchFamily="34" charset="0"/>
              </a:rPr>
              <a:t>Live on-line training </a:t>
            </a:r>
            <a:r>
              <a:rPr lang="en-GB" dirty="0">
                <a:solidFill>
                  <a:srgbClr val="4203BF"/>
                </a:solidFill>
                <a:latin typeface="Calibri" panose="020F0502020204030204" pitchFamily="34" charset="0"/>
                <a:cs typeface="Calibri" panose="020F0502020204030204" pitchFamily="34" charset="0"/>
                <a:hlinkClick r:id="rId4"/>
              </a:rPr>
              <a:t>https://www.autism.org.uk/what-we-do/professional-development/training-and-conferences/employment/understanding-autism-in-the-workplace</a:t>
            </a:r>
            <a:r>
              <a:rPr lang="en-GB" dirty="0">
                <a:solidFill>
                  <a:srgbClr val="4203BF"/>
                </a:solidFill>
                <a:latin typeface="Calibri" panose="020F0502020204030204" pitchFamily="34" charset="0"/>
                <a:cs typeface="Calibri" panose="020F0502020204030204" pitchFamily="34" charset="0"/>
              </a:rPr>
              <a:t> </a:t>
            </a:r>
          </a:p>
          <a:p>
            <a:pPr>
              <a:lnSpc>
                <a:spcPct val="150000"/>
              </a:lnSpc>
            </a:pPr>
            <a:r>
              <a:rPr lang="en-GB" dirty="0">
                <a:solidFill>
                  <a:srgbClr val="4203BF"/>
                </a:solidFill>
                <a:latin typeface="Century Gothic" panose="020B0502020202020204" pitchFamily="34" charset="0"/>
                <a:cs typeface="Calibri" panose="020F0502020204030204" pitchFamily="34" charset="0"/>
              </a:rPr>
              <a:t>On-line modular course </a:t>
            </a:r>
            <a:r>
              <a:rPr lang="en-GB" dirty="0">
                <a:solidFill>
                  <a:srgbClr val="4203BF"/>
                </a:solidFill>
                <a:latin typeface="Calibri" panose="020F0502020204030204" pitchFamily="34" charset="0"/>
                <a:cs typeface="Calibri" panose="020F0502020204030204" pitchFamily="34" charset="0"/>
                <a:hlinkClick r:id="rId5"/>
              </a:rPr>
              <a:t>https://www.autism.org.uk/what-we-do/professional-development/training-and-conferences/employment/autism-workplace</a:t>
            </a:r>
            <a:r>
              <a:rPr lang="en-GB" dirty="0">
                <a:solidFill>
                  <a:srgbClr val="4203BF"/>
                </a:solidFill>
                <a:latin typeface="Calibri" panose="020F0502020204030204" pitchFamily="34" charset="0"/>
                <a:cs typeface="Calibri" panose="020F0502020204030204" pitchFamily="34" charset="0"/>
              </a:rPr>
              <a:t> </a:t>
            </a:r>
            <a:endParaRPr lang="en-GB" sz="1800" dirty="0">
              <a:solidFill>
                <a:srgbClr val="4203BF"/>
              </a:solidFill>
              <a:latin typeface="Calibri" panose="020F0502020204030204" pitchFamily="34" charset="0"/>
              <a:cs typeface="Calibri" panose="020F0502020204030204" pitchFamily="34" charset="0"/>
            </a:endParaRPr>
          </a:p>
          <a:p>
            <a:pPr>
              <a:lnSpc>
                <a:spcPct val="150000"/>
              </a:lnSpc>
              <a:buFont typeface="Arial" panose="020B0604020202020204" pitchFamily="34" charset="0"/>
              <a:buChar char="•"/>
            </a:pPr>
            <a:r>
              <a:rPr lang="en-GB" sz="1800" b="1" dirty="0">
                <a:solidFill>
                  <a:srgbClr val="4203BF"/>
                </a:solidFill>
                <a:latin typeface="Century Gothic" panose="020B0502020202020204" pitchFamily="34" charset="0"/>
              </a:rPr>
              <a:t>Jobs board for autistic job </a:t>
            </a:r>
            <a:r>
              <a:rPr lang="en-GB" b="1" dirty="0">
                <a:solidFill>
                  <a:srgbClr val="4203BF"/>
                </a:solidFill>
                <a:latin typeface="Century Gothic" panose="020B0502020202020204" pitchFamily="34" charset="0"/>
              </a:rPr>
              <a:t>seekers </a:t>
            </a:r>
            <a:r>
              <a:rPr lang="en-GB" dirty="0">
                <a:solidFill>
                  <a:srgbClr val="4203BF"/>
                </a:solidFill>
                <a:hlinkClick r:id="rId6"/>
              </a:rPr>
              <a:t>https://www.autism.org.uk/what-we-do/employment/job-opportunities</a:t>
            </a:r>
            <a:r>
              <a:rPr lang="en-GB" dirty="0">
                <a:solidFill>
                  <a:srgbClr val="4203BF"/>
                </a:solidFill>
              </a:rPr>
              <a:t> </a:t>
            </a:r>
            <a:endParaRPr lang="en-GB" sz="1800" dirty="0">
              <a:solidFill>
                <a:srgbClr val="4203BF"/>
              </a:solidFill>
            </a:endParaRPr>
          </a:p>
          <a:p>
            <a:pPr>
              <a:lnSpc>
                <a:spcPct val="150000"/>
              </a:lnSpc>
              <a:buFont typeface="Arial" panose="020B0604020202020204" pitchFamily="34" charset="0"/>
              <a:buChar char="•"/>
            </a:pPr>
            <a:r>
              <a:rPr lang="en-GB" sz="1800" b="1" dirty="0">
                <a:solidFill>
                  <a:srgbClr val="4203BF"/>
                </a:solidFill>
                <a:latin typeface="Century Gothic" panose="020B0502020202020204" pitchFamily="34" charset="0"/>
              </a:rPr>
              <a:t>Finding Employment - Free on-line resource for autistic jobseekers </a:t>
            </a:r>
            <a:r>
              <a:rPr lang="en-GB" b="1" dirty="0">
                <a:solidFill>
                  <a:srgbClr val="4203BF"/>
                </a:solidFill>
                <a:latin typeface="Century Gothic" panose="020B0502020202020204" pitchFamily="34" charset="0"/>
              </a:rPr>
              <a:t>and employees </a:t>
            </a:r>
            <a:r>
              <a:rPr lang="en-GB" dirty="0">
                <a:solidFill>
                  <a:srgbClr val="4203BF"/>
                </a:solidFill>
                <a:hlinkClick r:id="rId7"/>
              </a:rPr>
              <a:t>https://www.autism.org.uk/what-we-do/professional-development/training-and-conferences/employment/finding-employment</a:t>
            </a:r>
            <a:r>
              <a:rPr lang="en-GB" dirty="0">
                <a:solidFill>
                  <a:srgbClr val="4203BF"/>
                </a:solidFill>
              </a:rPr>
              <a:t> </a:t>
            </a:r>
            <a:endParaRPr lang="en-GB" sz="1800" dirty="0">
              <a:solidFill>
                <a:srgbClr val="4203BF"/>
              </a:solidFill>
            </a:endParaRPr>
          </a:p>
        </p:txBody>
      </p:sp>
      <p:sp>
        <p:nvSpPr>
          <p:cNvPr id="3" name="Rectangle 2"/>
          <p:cNvSpPr txBox="1">
            <a:spLocks noChangeArrowheads="1"/>
          </p:cNvSpPr>
          <p:nvPr/>
        </p:nvSpPr>
        <p:spPr>
          <a:xfrm>
            <a:off x="98458" y="58978"/>
            <a:ext cx="9726859" cy="936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4203BF"/>
                </a:solidFill>
                <a:latin typeface="Century Gothic" panose="020B0502020202020204" pitchFamily="34" charset="0"/>
              </a:rPr>
              <a:t>Other employment programmes, resources and services</a:t>
            </a:r>
          </a:p>
        </p:txBody>
      </p:sp>
      <p:sp>
        <p:nvSpPr>
          <p:cNvPr id="4" name="Oval 3"/>
          <p:cNvSpPr/>
          <p:nvPr/>
        </p:nvSpPr>
        <p:spPr>
          <a:xfrm>
            <a:off x="11077575" y="5905500"/>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7</a:t>
            </a:r>
          </a:p>
        </p:txBody>
      </p:sp>
    </p:spTree>
    <p:extLst>
      <p:ext uri="{BB962C8B-B14F-4D97-AF65-F5344CB8AC3E}">
        <p14:creationId xmlns:p14="http://schemas.microsoft.com/office/powerpoint/2010/main" val="17318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C0F1E9-77AE-4BF0-88B0-598B81525028}"/>
              </a:ext>
            </a:extLst>
          </p:cNvPr>
          <p:cNvSpPr/>
          <p:nvPr/>
        </p:nvSpPr>
        <p:spPr>
          <a:xfrm>
            <a:off x="649906" y="1189937"/>
            <a:ext cx="6308678" cy="3277820"/>
          </a:xfrm>
          <a:prstGeom prst="rect">
            <a:avLst/>
          </a:prstGeom>
        </p:spPr>
        <p:txBody>
          <a:bodyPr wrap="square" anchor="t">
            <a:spAutoFit/>
          </a:bodyPr>
          <a:lstStyle/>
          <a:p>
            <a:pPr algn="ctr">
              <a:lnSpc>
                <a:spcPct val="150000"/>
              </a:lnSpc>
              <a:buFont typeface="Arial" panose="020B0604020202020204" pitchFamily="34" charset="0"/>
              <a:buChar char="•"/>
            </a:pPr>
            <a:endParaRPr lang="en-GB" sz="1800" dirty="0">
              <a:solidFill>
                <a:srgbClr val="4203BF"/>
              </a:solidFill>
              <a:latin typeface="Century Gothic"/>
            </a:endParaRPr>
          </a:p>
          <a:p>
            <a:pPr algn="ctr">
              <a:lnSpc>
                <a:spcPct val="150000"/>
              </a:lnSpc>
            </a:pPr>
            <a:r>
              <a:rPr lang="en-GB" sz="1800" b="1" dirty="0">
                <a:solidFill>
                  <a:srgbClr val="4203BF"/>
                </a:solidFill>
                <a:latin typeface="Century Gothic"/>
              </a:rPr>
              <a:t>AUTISM AT WORK SUMMIT 2021 </a:t>
            </a:r>
            <a:endParaRPr lang="en-GB" b="1" dirty="0">
              <a:latin typeface="Century Gothic"/>
            </a:endParaRPr>
          </a:p>
          <a:p>
            <a:pPr algn="ctr">
              <a:lnSpc>
                <a:spcPct val="150000"/>
              </a:lnSpc>
            </a:pPr>
            <a:r>
              <a:rPr lang="en-GB" sz="1800" dirty="0">
                <a:solidFill>
                  <a:srgbClr val="4203BF"/>
                </a:solidFill>
                <a:latin typeface="Century Gothic"/>
              </a:rPr>
              <a:t>4</a:t>
            </a:r>
            <a:r>
              <a:rPr lang="en-GB" sz="1800" baseline="30000" dirty="0">
                <a:solidFill>
                  <a:srgbClr val="4203BF"/>
                </a:solidFill>
                <a:latin typeface="Century Gothic"/>
              </a:rPr>
              <a:t>th</a:t>
            </a:r>
            <a:r>
              <a:rPr lang="en-GB" sz="1800" dirty="0">
                <a:solidFill>
                  <a:srgbClr val="4203BF"/>
                </a:solidFill>
                <a:latin typeface="Century Gothic"/>
              </a:rPr>
              <a:t> March – BFI, Southbank, London.</a:t>
            </a:r>
            <a:endParaRPr lang="en-GB" dirty="0">
              <a:latin typeface="Century Gothic"/>
            </a:endParaRPr>
          </a:p>
          <a:p>
            <a:pPr algn="ctr">
              <a:lnSpc>
                <a:spcPct val="150000"/>
              </a:lnSpc>
            </a:pPr>
            <a:endParaRPr lang="en-GB" dirty="0">
              <a:latin typeface="Century Gothic"/>
            </a:endParaRPr>
          </a:p>
          <a:p>
            <a:pPr algn="ctr"/>
            <a:r>
              <a:rPr lang="en-GB" dirty="0">
                <a:solidFill>
                  <a:srgbClr val="4203BF"/>
                </a:solidFill>
                <a:latin typeface="Century Gothic"/>
                <a:hlinkClick r:id="rId2"/>
              </a:rPr>
              <a:t>https://www.autism.org.uk/what-we-do/professional-development/training-and-conferences/autism-work-summit</a:t>
            </a:r>
            <a:r>
              <a:rPr lang="en-GB" dirty="0">
                <a:solidFill>
                  <a:srgbClr val="4203BF"/>
                </a:solidFill>
                <a:latin typeface="Century Gothic"/>
              </a:rPr>
              <a:t> </a:t>
            </a:r>
            <a:br>
              <a:rPr lang="en-GB" dirty="0">
                <a:solidFill>
                  <a:srgbClr val="4203BF"/>
                </a:solidFill>
                <a:latin typeface="Century Gothic"/>
              </a:rPr>
            </a:br>
            <a:r>
              <a:rPr lang="en-GB" dirty="0">
                <a:solidFill>
                  <a:srgbClr val="4203BF"/>
                </a:solidFill>
                <a:latin typeface="Century Gothic"/>
              </a:rPr>
              <a:t> </a:t>
            </a:r>
            <a:endParaRPr lang="en-GB" dirty="0"/>
          </a:p>
          <a:p>
            <a:pPr algn="ctr">
              <a:lnSpc>
                <a:spcPct val="150000"/>
              </a:lnSpc>
            </a:pPr>
            <a:endParaRPr lang="en-GB" dirty="0">
              <a:latin typeface="Century Gothic"/>
            </a:endParaRPr>
          </a:p>
        </p:txBody>
      </p:sp>
      <p:sp>
        <p:nvSpPr>
          <p:cNvPr id="3" name="Oval 2"/>
          <p:cNvSpPr/>
          <p:nvPr/>
        </p:nvSpPr>
        <p:spPr>
          <a:xfrm>
            <a:off x="11077575" y="5905500"/>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8</a:t>
            </a:r>
          </a:p>
        </p:txBody>
      </p:sp>
    </p:spTree>
    <p:extLst>
      <p:ext uri="{BB962C8B-B14F-4D97-AF65-F5344CB8AC3E}">
        <p14:creationId xmlns:p14="http://schemas.microsoft.com/office/powerpoint/2010/main" val="279745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9953" y="487678"/>
            <a:ext cx="7051431" cy="936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4203BF"/>
                </a:solidFill>
                <a:latin typeface="Century Gothic" panose="020B0502020202020204" pitchFamily="34" charset="0"/>
              </a:rPr>
              <a:t>Workplace barriers and simple adjustments</a:t>
            </a:r>
          </a:p>
        </p:txBody>
      </p:sp>
      <p:sp>
        <p:nvSpPr>
          <p:cNvPr id="3" name="Oval 2"/>
          <p:cNvSpPr/>
          <p:nvPr/>
        </p:nvSpPr>
        <p:spPr>
          <a:xfrm>
            <a:off x="11077575" y="5905500"/>
            <a:ext cx="962025" cy="952500"/>
          </a:xfrm>
          <a:prstGeom prst="ellipse">
            <a:avLst/>
          </a:prstGeom>
          <a:solidFill>
            <a:srgbClr val="420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9</a:t>
            </a:r>
          </a:p>
        </p:txBody>
      </p:sp>
    </p:spTree>
    <p:extLst>
      <p:ext uri="{BB962C8B-B14F-4D97-AF65-F5344CB8AC3E}">
        <p14:creationId xmlns:p14="http://schemas.microsoft.com/office/powerpoint/2010/main" val="2450654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9097BBDF2B6F4FB1BA705DEB6189BD" ma:contentTypeVersion="12" ma:contentTypeDescription="Create a new document." ma:contentTypeScope="" ma:versionID="5b51c26b4257bcb42ac3858c22776b64">
  <xsd:schema xmlns:xsd="http://www.w3.org/2001/XMLSchema" xmlns:xs="http://www.w3.org/2001/XMLSchema" xmlns:p="http://schemas.microsoft.com/office/2006/metadata/properties" xmlns:ns2="18f6b3f2-668d-4640-9c44-e220a81b61ab" xmlns:ns3="6bd1333a-8d54-4d20-a71f-96ac22cc32f0" targetNamespace="http://schemas.microsoft.com/office/2006/metadata/properties" ma:root="true" ma:fieldsID="1669f440b95627d00cc1fa546a3c03f5" ns2:_="" ns3:_="">
    <xsd:import namespace="18f6b3f2-668d-4640-9c44-e220a81b61ab"/>
    <xsd:import namespace="6bd1333a-8d54-4d20-a71f-96ac22cc32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6b3f2-668d-4640-9c44-e220a81b61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d1333a-8d54-4d20-a71f-96ac22cc32f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C788CC-F482-4C20-826F-DA35A6E15563}">
  <ds:schemaRefs>
    <ds:schemaRef ds:uri="http://schemas.microsoft.com/sharepoint/v3/contenttype/forms"/>
  </ds:schemaRefs>
</ds:datastoreItem>
</file>

<file path=customXml/itemProps2.xml><?xml version="1.0" encoding="utf-8"?>
<ds:datastoreItem xmlns:ds="http://schemas.openxmlformats.org/officeDocument/2006/customXml" ds:itemID="{B58CA405-D1A5-4606-9C16-8194EE3F0A59}">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6bd1333a-8d54-4d20-a71f-96ac22cc32f0"/>
    <ds:schemaRef ds:uri="18f6b3f2-668d-4640-9c44-e220a81b61ab"/>
    <ds:schemaRef ds:uri="http://www.w3.org/XML/1998/namespace"/>
    <ds:schemaRef ds:uri="http://purl.org/dc/dcmitype/"/>
  </ds:schemaRefs>
</ds:datastoreItem>
</file>

<file path=customXml/itemProps3.xml><?xml version="1.0" encoding="utf-8"?>
<ds:datastoreItem xmlns:ds="http://schemas.openxmlformats.org/officeDocument/2006/customXml" ds:itemID="{2C0544D4-96F4-4B63-A8B2-32313C36BB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f6b3f2-668d-4640-9c44-e220a81b61ab"/>
    <ds:schemaRef ds:uri="6bd1333a-8d54-4d20-a71f-96ac22cc32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6547</TotalTime>
  <Words>1811</Words>
  <Application>Microsoft Office PowerPoint</Application>
  <PresentationFormat>Widescreen</PresentationFormat>
  <Paragraphs>321</Paragraphs>
  <Slides>31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Century Gothic</vt:lpstr>
      <vt:lpstr>Tahoma</vt:lpstr>
      <vt:lpstr>Times New Roman</vt:lpstr>
      <vt:lpstr>Office Theme</vt:lpstr>
      <vt:lpstr>PowerPoint Presentation</vt:lpstr>
      <vt:lpstr>Welcome</vt:lpstr>
      <vt:lpstr>PowerPoint Presentation</vt:lpstr>
      <vt:lpstr>PowerPoint Presentation</vt:lpstr>
      <vt:lpstr>Autism at Work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Further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your title of your presentation here</dc:title>
  <dc:creator>Lisa Jo Robinson</dc:creator>
  <cp:lastModifiedBy>Holly Roberts</cp:lastModifiedBy>
  <cp:revision>229</cp:revision>
  <dcterms:created xsi:type="dcterms:W3CDTF">2018-09-21T15:04:16Z</dcterms:created>
  <dcterms:modified xsi:type="dcterms:W3CDTF">2020-12-01T09:24:16Z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0x010100859097BBDF2B6F4FB1BA705DEB6189BD</vt:lpwstr>
  </property>
</Properties>
</file>