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304" r:id="rId5"/>
    <p:sldId id="317" r:id="rId6"/>
    <p:sldId id="316" r:id="rId7"/>
    <p:sldId id="342" r:id="rId8"/>
    <p:sldId id="318" r:id="rId9"/>
    <p:sldId id="350" r:id="rId10"/>
    <p:sldId id="343" r:id="rId11"/>
    <p:sldId id="370" r:id="rId12"/>
    <p:sldId id="345" r:id="rId13"/>
    <p:sldId id="311" r:id="rId14"/>
    <p:sldId id="326" r:id="rId15"/>
    <p:sldId id="312" r:id="rId16"/>
    <p:sldId id="308" r:id="rId17"/>
    <p:sldId id="358" r:id="rId18"/>
    <p:sldId id="305" r:id="rId19"/>
    <p:sldId id="359" r:id="rId20"/>
    <p:sldId id="360" r:id="rId21"/>
    <p:sldId id="361" r:id="rId22"/>
    <p:sldId id="351" r:id="rId23"/>
    <p:sldId id="365" r:id="rId24"/>
    <p:sldId id="364" r:id="rId25"/>
    <p:sldId id="352" r:id="rId26"/>
    <p:sldId id="367" r:id="rId27"/>
    <p:sldId id="366" r:id="rId28"/>
    <p:sldId id="346" r:id="rId29"/>
    <p:sldId id="333" r:id="rId30"/>
    <p:sldId id="335" r:id="rId31"/>
    <p:sldId id="337" r:id="rId32"/>
    <p:sldId id="369" r:id="rId33"/>
    <p:sldId id="339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3BF"/>
    <a:srgbClr val="33E4DE"/>
    <a:srgbClr val="6C0CB6"/>
    <a:srgbClr val="D605DA"/>
    <a:srgbClr val="5D7EBB"/>
    <a:srgbClr val="FFD02C"/>
    <a:srgbClr val="F41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ACAF1-4864-421D-B32E-BE9D349E8123}" v="17" dt="2020-05-05T14:29:38.266"/>
    <p1510:client id="{D40710C5-B7B8-4451-973E-A3810C8371C8}" v="2" dt="2020-08-13T08:27:45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94675"/>
  </p:normalViewPr>
  <p:slideViewPr>
    <p:cSldViewPr snapToGrid="0" snapToObjects="1">
      <p:cViewPr varScale="1">
        <p:scale>
          <a:sx n="76" d="100"/>
          <a:sy n="76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33A8C-0ABE-4333-97F9-A16E9E690D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34E795-057C-414E-AD4F-59CEBBE6AD03}">
      <dgm:prSet phldrT="[Text]"/>
      <dgm:spPr>
        <a:solidFill>
          <a:srgbClr val="33E4DE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Hyfforddiant </a:t>
          </a:r>
          <a:r>
            <a:rPr lang="en-GB" dirty="0" err="1">
              <a:solidFill>
                <a:schemeClr val="bg1"/>
              </a:solidFill>
            </a:rPr>
            <a:t>Ymwybyddiaeth</a:t>
          </a:r>
          <a:r>
            <a:rPr lang="en-GB" dirty="0">
              <a:solidFill>
                <a:schemeClr val="bg1"/>
              </a:solidFill>
            </a:rPr>
            <a:t> o </a:t>
          </a:r>
          <a:r>
            <a:rPr lang="en-GB" dirty="0" err="1">
              <a:solidFill>
                <a:schemeClr val="bg1"/>
              </a:solidFill>
            </a:rPr>
            <a:t>Awtistiaeth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ar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gyfer</a:t>
          </a:r>
          <a:r>
            <a:rPr lang="en-GB" dirty="0">
              <a:solidFill>
                <a:schemeClr val="bg1"/>
              </a:solidFill>
            </a:rPr>
            <a:t> staff</a:t>
          </a:r>
        </a:p>
      </dgm:t>
    </dgm:pt>
    <dgm:pt modelId="{7B95420D-75EE-4D2D-B92D-2DBEDB75F8FF}" type="parTrans" cxnId="{79C3DF56-7F52-4C69-B4A8-8A4EE4954A9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5A31F88-6D39-45D0-BB6D-44B8C7859E0C}" type="sibTrans" cxnId="{79C3DF56-7F52-4C69-B4A8-8A4EE4954A9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F10E5DB-8755-43AA-A81D-C649804B1663}">
      <dgm:prSet phldrT="[Text]"/>
      <dgm:spPr>
        <a:solidFill>
          <a:srgbClr val="33E4DE"/>
        </a:solidFill>
      </dgm:spPr>
      <dgm:t>
        <a:bodyPr/>
        <a:lstStyle/>
        <a:p>
          <a:r>
            <a:rPr lang="en-GB" dirty="0" err="1">
              <a:solidFill>
                <a:schemeClr val="bg1"/>
              </a:solidFill>
            </a:rPr>
            <a:t>Cymorth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yn</a:t>
          </a:r>
          <a:r>
            <a:rPr lang="en-GB" dirty="0">
              <a:solidFill>
                <a:schemeClr val="bg1"/>
              </a:solidFill>
            </a:rPr>
            <a:t> y </a:t>
          </a:r>
          <a:r>
            <a:rPr lang="en-GB" dirty="0" err="1">
              <a:solidFill>
                <a:schemeClr val="bg1"/>
              </a:solidFill>
            </a:rPr>
            <a:t>gweithle</a:t>
          </a:r>
          <a:endParaRPr lang="en-GB" dirty="0">
            <a:solidFill>
              <a:schemeClr val="bg1"/>
            </a:solidFill>
          </a:endParaRPr>
        </a:p>
      </dgm:t>
    </dgm:pt>
    <dgm:pt modelId="{59B42AC5-8D80-41BC-A5A4-ECD9158965E0}" type="parTrans" cxnId="{C9155992-A168-4106-A0B0-E491B95C975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E573EB6-EDCD-4547-9D08-A154324FC478}" type="sibTrans" cxnId="{C9155992-A168-4106-A0B0-E491B95C975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2DAD434-4E0C-43BB-B104-549AA8D0B219}">
      <dgm:prSet phldrT="[Text]"/>
      <dgm:spPr>
        <a:solidFill>
          <a:srgbClr val="33E4DE"/>
        </a:solidFill>
      </dgm:spPr>
      <dgm:t>
        <a:bodyPr/>
        <a:lstStyle/>
        <a:p>
          <a:r>
            <a:rPr lang="en-GB" dirty="0" err="1">
              <a:solidFill>
                <a:schemeClr val="bg1"/>
              </a:solidFill>
            </a:rPr>
            <a:t>Cyfaill</a:t>
          </a:r>
          <a:r>
            <a:rPr lang="en-GB" dirty="0">
              <a:solidFill>
                <a:schemeClr val="bg1"/>
              </a:solidFill>
            </a:rPr>
            <a:t>/Mentor</a:t>
          </a:r>
        </a:p>
      </dgm:t>
    </dgm:pt>
    <dgm:pt modelId="{F65FC3A6-0EC4-4707-AD88-52AFB348E798}" type="parTrans" cxnId="{0CA93543-FD12-41FF-A663-9D1F561BA83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43F01F6-30E9-4986-9449-EA82CFD86B0D}" type="sibTrans" cxnId="{0CA93543-FD12-41FF-A663-9D1F561BA83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AC699D1-3B45-486C-9358-409CED68C5B9}">
      <dgm:prSet phldrT="[Text]"/>
      <dgm:spPr>
        <a:solidFill>
          <a:srgbClr val="33E4DE"/>
        </a:solidFill>
      </dgm:spPr>
      <dgm:t>
        <a:bodyPr/>
        <a:lstStyle/>
        <a:p>
          <a:r>
            <a:rPr lang="en-GB" dirty="0" err="1">
              <a:solidFill>
                <a:schemeClr val="bg1"/>
              </a:solidFill>
            </a:rPr>
            <a:t>Sgyrsiau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rheolaidd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gyda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rheolwr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atebol</a:t>
          </a:r>
          <a:endParaRPr lang="en-GB" dirty="0">
            <a:solidFill>
              <a:schemeClr val="bg1"/>
            </a:solidFill>
          </a:endParaRPr>
        </a:p>
      </dgm:t>
    </dgm:pt>
    <dgm:pt modelId="{2D60CCED-8A04-4005-90AB-484A9253B7C8}" type="parTrans" cxnId="{D4745800-2C50-4DAD-91F0-AC68A99064D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FFF5486-23AC-46A5-B5FE-A4F59CEE8E1D}" type="sibTrans" cxnId="{D4745800-2C50-4DAD-91F0-AC68A99064D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C06924C-1912-47E6-9D59-094FBBD8E86E}">
      <dgm:prSet phldrT="[Text]"/>
      <dgm:spPr>
        <a:solidFill>
          <a:srgbClr val="33E4DE"/>
        </a:solidFill>
      </dgm:spPr>
      <dgm:t>
        <a:bodyPr/>
        <a:lstStyle/>
        <a:p>
          <a:r>
            <a:rPr lang="en-GB" dirty="0" err="1">
              <a:solidFill>
                <a:schemeClr val="bg1"/>
              </a:solidFill>
            </a:rPr>
            <a:t>Rôl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wedi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ei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haddasu</a:t>
          </a:r>
          <a:r>
            <a:rPr lang="en-GB" dirty="0">
              <a:solidFill>
                <a:schemeClr val="bg1"/>
              </a:solidFill>
            </a:rPr>
            <a:t> /</a:t>
          </a:r>
          <a:r>
            <a:rPr lang="en-GB" dirty="0" err="1">
              <a:solidFill>
                <a:schemeClr val="bg1"/>
              </a:solidFill>
            </a:rPr>
            <a:t>ailgyfeirio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tasgau</a:t>
          </a:r>
          <a:endParaRPr lang="en-GB" dirty="0">
            <a:solidFill>
              <a:schemeClr val="bg1"/>
            </a:solidFill>
          </a:endParaRPr>
        </a:p>
      </dgm:t>
    </dgm:pt>
    <dgm:pt modelId="{303A1B44-3D3F-4688-9B1A-4C1EA31A84CE}" type="parTrans" cxnId="{80E068EC-AD6F-40B5-87DA-95DEC8974C4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82E8D91-473B-4329-84F0-062094C1C90B}" type="sibTrans" cxnId="{80E068EC-AD6F-40B5-87DA-95DEC8974C4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58E9B88-A7CF-4406-96C6-5709AA1B18B3}">
      <dgm:prSet/>
      <dgm:spPr>
        <a:solidFill>
          <a:srgbClr val="33E4DE"/>
        </a:solidFill>
      </dgm:spPr>
      <dgm:t>
        <a:bodyPr/>
        <a:lstStyle/>
        <a:p>
          <a:r>
            <a:rPr lang="en-GB" dirty="0" err="1">
              <a:solidFill>
                <a:schemeClr val="bg1"/>
              </a:solidFill>
            </a:rPr>
            <a:t>Oriau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wedi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eu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haddasu</a:t>
          </a:r>
          <a:r>
            <a:rPr lang="en-GB" dirty="0">
              <a:solidFill>
                <a:schemeClr val="bg1"/>
              </a:solidFill>
            </a:rPr>
            <a:t> – </a:t>
          </a:r>
          <a:r>
            <a:rPr lang="en-GB" dirty="0" err="1">
              <a:solidFill>
                <a:schemeClr val="bg1"/>
              </a:solidFill>
            </a:rPr>
            <a:t>patrymau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shifft</a:t>
          </a:r>
          <a:r>
            <a:rPr lang="en-GB" dirty="0">
              <a:solidFill>
                <a:schemeClr val="bg1"/>
              </a:solidFill>
            </a:rPr>
            <a:t>, </a:t>
          </a:r>
          <a:r>
            <a:rPr lang="en-GB" dirty="0" err="1">
              <a:solidFill>
                <a:schemeClr val="bg1"/>
              </a:solidFill>
            </a:rPr>
            <a:t>egwyliau</a:t>
          </a:r>
          <a:r>
            <a:rPr lang="en-GB" dirty="0">
              <a:solidFill>
                <a:schemeClr val="bg1"/>
              </a:solidFill>
            </a:rPr>
            <a:t>, </a:t>
          </a:r>
          <a:r>
            <a:rPr lang="en-GB" dirty="0" err="1">
              <a:solidFill>
                <a:schemeClr val="bg1"/>
              </a:solidFill>
            </a:rPr>
            <a:t>amseroedd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cychwyn</a:t>
          </a:r>
          <a:endParaRPr lang="en-GB" dirty="0">
            <a:solidFill>
              <a:schemeClr val="bg1"/>
            </a:solidFill>
          </a:endParaRPr>
        </a:p>
      </dgm:t>
    </dgm:pt>
    <dgm:pt modelId="{3264230B-F35E-479D-B62A-6854ADD9E6F4}" type="parTrans" cxnId="{F49D659A-03BA-42D9-9C90-324673D6FA5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BED76A1-977D-4186-84C8-0E5F0D9B9A3A}" type="sibTrans" cxnId="{F49D659A-03BA-42D9-9C90-324673D6FA5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DAD0689-4440-46A4-9DA3-50C15ADE9F97}" type="pres">
      <dgm:prSet presAssocID="{4FD33A8C-0ABE-4333-97F9-A16E9E690DFD}" presName="diagram" presStyleCnt="0">
        <dgm:presLayoutVars>
          <dgm:dir/>
          <dgm:resizeHandles val="exact"/>
        </dgm:presLayoutVars>
      </dgm:prSet>
      <dgm:spPr/>
    </dgm:pt>
    <dgm:pt modelId="{4F451D14-3834-4BAC-B221-8B5E16C701C0}" type="pres">
      <dgm:prSet presAssocID="{1D34E795-057C-414E-AD4F-59CEBBE6AD03}" presName="node" presStyleLbl="node1" presStyleIdx="0" presStyleCnt="6">
        <dgm:presLayoutVars>
          <dgm:bulletEnabled val="1"/>
        </dgm:presLayoutVars>
      </dgm:prSet>
      <dgm:spPr/>
    </dgm:pt>
    <dgm:pt modelId="{02D47168-25AC-4DE3-9874-009794506E5F}" type="pres">
      <dgm:prSet presAssocID="{25A31F88-6D39-45D0-BB6D-44B8C7859E0C}" presName="sibTrans" presStyleCnt="0"/>
      <dgm:spPr/>
    </dgm:pt>
    <dgm:pt modelId="{DF34EEC5-73C5-4604-B9CE-0199A39BFAD9}" type="pres">
      <dgm:prSet presAssocID="{BF10E5DB-8755-43AA-A81D-C649804B1663}" presName="node" presStyleLbl="node1" presStyleIdx="1" presStyleCnt="6">
        <dgm:presLayoutVars>
          <dgm:bulletEnabled val="1"/>
        </dgm:presLayoutVars>
      </dgm:prSet>
      <dgm:spPr/>
    </dgm:pt>
    <dgm:pt modelId="{5907D3CB-B7F0-4B6B-9AB8-165C987428EA}" type="pres">
      <dgm:prSet presAssocID="{2E573EB6-EDCD-4547-9D08-A154324FC478}" presName="sibTrans" presStyleCnt="0"/>
      <dgm:spPr/>
    </dgm:pt>
    <dgm:pt modelId="{BBC0B809-7475-4DBA-BDDC-4304A4D890AE}" type="pres">
      <dgm:prSet presAssocID="{12DAD434-4E0C-43BB-B104-549AA8D0B219}" presName="node" presStyleLbl="node1" presStyleIdx="2" presStyleCnt="6">
        <dgm:presLayoutVars>
          <dgm:bulletEnabled val="1"/>
        </dgm:presLayoutVars>
      </dgm:prSet>
      <dgm:spPr/>
    </dgm:pt>
    <dgm:pt modelId="{8FC7D482-D325-4F18-BF8A-B2927516D7BF}" type="pres">
      <dgm:prSet presAssocID="{E43F01F6-30E9-4986-9449-EA82CFD86B0D}" presName="sibTrans" presStyleCnt="0"/>
      <dgm:spPr/>
    </dgm:pt>
    <dgm:pt modelId="{7943B505-F298-404B-8D3A-4A96DF264E4D}" type="pres">
      <dgm:prSet presAssocID="{4AC699D1-3B45-486C-9358-409CED68C5B9}" presName="node" presStyleLbl="node1" presStyleIdx="3" presStyleCnt="6">
        <dgm:presLayoutVars>
          <dgm:bulletEnabled val="1"/>
        </dgm:presLayoutVars>
      </dgm:prSet>
      <dgm:spPr/>
    </dgm:pt>
    <dgm:pt modelId="{138B7872-2E89-4F2B-A10C-3A2651A1E4A3}" type="pres">
      <dgm:prSet presAssocID="{9FFF5486-23AC-46A5-B5FE-A4F59CEE8E1D}" presName="sibTrans" presStyleCnt="0"/>
      <dgm:spPr/>
    </dgm:pt>
    <dgm:pt modelId="{3AE84501-EC47-4774-A7DF-A3E6DE14AD0F}" type="pres">
      <dgm:prSet presAssocID="{5C06924C-1912-47E6-9D59-094FBBD8E86E}" presName="node" presStyleLbl="node1" presStyleIdx="4" presStyleCnt="6">
        <dgm:presLayoutVars>
          <dgm:bulletEnabled val="1"/>
        </dgm:presLayoutVars>
      </dgm:prSet>
      <dgm:spPr/>
    </dgm:pt>
    <dgm:pt modelId="{802E1764-9496-44F9-AC2A-6392E3161AB0}" type="pres">
      <dgm:prSet presAssocID="{982E8D91-473B-4329-84F0-062094C1C90B}" presName="sibTrans" presStyleCnt="0"/>
      <dgm:spPr/>
    </dgm:pt>
    <dgm:pt modelId="{2E210641-A74B-4CB7-9C7B-9919C9173BFE}" type="pres">
      <dgm:prSet presAssocID="{658E9B88-A7CF-4406-96C6-5709AA1B18B3}" presName="node" presStyleLbl="node1" presStyleIdx="5" presStyleCnt="6">
        <dgm:presLayoutVars>
          <dgm:bulletEnabled val="1"/>
        </dgm:presLayoutVars>
      </dgm:prSet>
      <dgm:spPr/>
    </dgm:pt>
  </dgm:ptLst>
  <dgm:cxnLst>
    <dgm:cxn modelId="{D4745800-2C50-4DAD-91F0-AC68A99064DA}" srcId="{4FD33A8C-0ABE-4333-97F9-A16E9E690DFD}" destId="{4AC699D1-3B45-486C-9358-409CED68C5B9}" srcOrd="3" destOrd="0" parTransId="{2D60CCED-8A04-4005-90AB-484A9253B7C8}" sibTransId="{9FFF5486-23AC-46A5-B5FE-A4F59CEE8E1D}"/>
    <dgm:cxn modelId="{74DD0E10-AD41-410E-9C6F-436931315AAD}" type="presOf" srcId="{4AC699D1-3B45-486C-9358-409CED68C5B9}" destId="{7943B505-F298-404B-8D3A-4A96DF264E4D}" srcOrd="0" destOrd="0" presId="urn:microsoft.com/office/officeart/2005/8/layout/default"/>
    <dgm:cxn modelId="{F4A3B918-AD2E-4E08-92F0-EFE39C0B8586}" type="presOf" srcId="{1D34E795-057C-414E-AD4F-59CEBBE6AD03}" destId="{4F451D14-3834-4BAC-B221-8B5E16C701C0}" srcOrd="0" destOrd="0" presId="urn:microsoft.com/office/officeart/2005/8/layout/default"/>
    <dgm:cxn modelId="{0CA93543-FD12-41FF-A663-9D1F561BA838}" srcId="{4FD33A8C-0ABE-4333-97F9-A16E9E690DFD}" destId="{12DAD434-4E0C-43BB-B104-549AA8D0B219}" srcOrd="2" destOrd="0" parTransId="{F65FC3A6-0EC4-4707-AD88-52AFB348E798}" sibTransId="{E43F01F6-30E9-4986-9449-EA82CFD86B0D}"/>
    <dgm:cxn modelId="{79C3DF56-7F52-4C69-B4A8-8A4EE4954A9C}" srcId="{4FD33A8C-0ABE-4333-97F9-A16E9E690DFD}" destId="{1D34E795-057C-414E-AD4F-59CEBBE6AD03}" srcOrd="0" destOrd="0" parTransId="{7B95420D-75EE-4D2D-B92D-2DBEDB75F8FF}" sibTransId="{25A31F88-6D39-45D0-BB6D-44B8C7859E0C}"/>
    <dgm:cxn modelId="{C9155992-A168-4106-A0B0-E491B95C9756}" srcId="{4FD33A8C-0ABE-4333-97F9-A16E9E690DFD}" destId="{BF10E5DB-8755-43AA-A81D-C649804B1663}" srcOrd="1" destOrd="0" parTransId="{59B42AC5-8D80-41BC-A5A4-ECD9158965E0}" sibTransId="{2E573EB6-EDCD-4547-9D08-A154324FC478}"/>
    <dgm:cxn modelId="{BD1EB292-7AC8-4477-A117-3739C66CE51E}" type="presOf" srcId="{BF10E5DB-8755-43AA-A81D-C649804B1663}" destId="{DF34EEC5-73C5-4604-B9CE-0199A39BFAD9}" srcOrd="0" destOrd="0" presId="urn:microsoft.com/office/officeart/2005/8/layout/default"/>
    <dgm:cxn modelId="{F49D659A-03BA-42D9-9C90-324673D6FA50}" srcId="{4FD33A8C-0ABE-4333-97F9-A16E9E690DFD}" destId="{658E9B88-A7CF-4406-96C6-5709AA1B18B3}" srcOrd="5" destOrd="0" parTransId="{3264230B-F35E-479D-B62A-6854ADD9E6F4}" sibTransId="{ABED76A1-977D-4186-84C8-0E5F0D9B9A3A}"/>
    <dgm:cxn modelId="{8CF083BE-1DF4-4E63-9DE1-5D30F0A81BE5}" type="presOf" srcId="{5C06924C-1912-47E6-9D59-094FBBD8E86E}" destId="{3AE84501-EC47-4774-A7DF-A3E6DE14AD0F}" srcOrd="0" destOrd="0" presId="urn:microsoft.com/office/officeart/2005/8/layout/default"/>
    <dgm:cxn modelId="{627524D6-6AFD-4E64-A7AF-78DC9E849A83}" type="presOf" srcId="{12DAD434-4E0C-43BB-B104-549AA8D0B219}" destId="{BBC0B809-7475-4DBA-BDDC-4304A4D890AE}" srcOrd="0" destOrd="0" presId="urn:microsoft.com/office/officeart/2005/8/layout/default"/>
    <dgm:cxn modelId="{FF4992DC-89A7-471C-AE2C-FC8278DF3E82}" type="presOf" srcId="{4FD33A8C-0ABE-4333-97F9-A16E9E690DFD}" destId="{5DAD0689-4440-46A4-9DA3-50C15ADE9F97}" srcOrd="0" destOrd="0" presId="urn:microsoft.com/office/officeart/2005/8/layout/default"/>
    <dgm:cxn modelId="{80E068EC-AD6F-40B5-87DA-95DEC8974C4A}" srcId="{4FD33A8C-0ABE-4333-97F9-A16E9E690DFD}" destId="{5C06924C-1912-47E6-9D59-094FBBD8E86E}" srcOrd="4" destOrd="0" parTransId="{303A1B44-3D3F-4688-9B1A-4C1EA31A84CE}" sibTransId="{982E8D91-473B-4329-84F0-062094C1C90B}"/>
    <dgm:cxn modelId="{8C9B7DF5-738E-4919-9518-4502C7D4ACF6}" type="presOf" srcId="{658E9B88-A7CF-4406-96C6-5709AA1B18B3}" destId="{2E210641-A74B-4CB7-9C7B-9919C9173BFE}" srcOrd="0" destOrd="0" presId="urn:microsoft.com/office/officeart/2005/8/layout/default"/>
    <dgm:cxn modelId="{98FE91AB-8292-4E34-9FEC-2A9FDFF27193}" type="presParOf" srcId="{5DAD0689-4440-46A4-9DA3-50C15ADE9F97}" destId="{4F451D14-3834-4BAC-B221-8B5E16C701C0}" srcOrd="0" destOrd="0" presId="urn:microsoft.com/office/officeart/2005/8/layout/default"/>
    <dgm:cxn modelId="{65C66039-28E1-417B-A627-CBC4814E5C6E}" type="presParOf" srcId="{5DAD0689-4440-46A4-9DA3-50C15ADE9F97}" destId="{02D47168-25AC-4DE3-9874-009794506E5F}" srcOrd="1" destOrd="0" presId="urn:microsoft.com/office/officeart/2005/8/layout/default"/>
    <dgm:cxn modelId="{33371440-654C-4BED-889A-C83452E5120A}" type="presParOf" srcId="{5DAD0689-4440-46A4-9DA3-50C15ADE9F97}" destId="{DF34EEC5-73C5-4604-B9CE-0199A39BFAD9}" srcOrd="2" destOrd="0" presId="urn:microsoft.com/office/officeart/2005/8/layout/default"/>
    <dgm:cxn modelId="{4F32B2B5-B153-46A2-AB26-0B36A9BDED95}" type="presParOf" srcId="{5DAD0689-4440-46A4-9DA3-50C15ADE9F97}" destId="{5907D3CB-B7F0-4B6B-9AB8-165C987428EA}" srcOrd="3" destOrd="0" presId="urn:microsoft.com/office/officeart/2005/8/layout/default"/>
    <dgm:cxn modelId="{A519A946-57F3-4747-8E2B-4E4A972523DA}" type="presParOf" srcId="{5DAD0689-4440-46A4-9DA3-50C15ADE9F97}" destId="{BBC0B809-7475-4DBA-BDDC-4304A4D890AE}" srcOrd="4" destOrd="0" presId="urn:microsoft.com/office/officeart/2005/8/layout/default"/>
    <dgm:cxn modelId="{5556E83E-B060-4831-90A5-2208034010B8}" type="presParOf" srcId="{5DAD0689-4440-46A4-9DA3-50C15ADE9F97}" destId="{8FC7D482-D325-4F18-BF8A-B2927516D7BF}" srcOrd="5" destOrd="0" presId="urn:microsoft.com/office/officeart/2005/8/layout/default"/>
    <dgm:cxn modelId="{656C8D2A-0622-4837-B833-179F67507D0A}" type="presParOf" srcId="{5DAD0689-4440-46A4-9DA3-50C15ADE9F97}" destId="{7943B505-F298-404B-8D3A-4A96DF264E4D}" srcOrd="6" destOrd="0" presId="urn:microsoft.com/office/officeart/2005/8/layout/default"/>
    <dgm:cxn modelId="{9D1E46E1-2383-4D81-9F99-870E76A7FEB8}" type="presParOf" srcId="{5DAD0689-4440-46A4-9DA3-50C15ADE9F97}" destId="{138B7872-2E89-4F2B-A10C-3A2651A1E4A3}" srcOrd="7" destOrd="0" presId="urn:microsoft.com/office/officeart/2005/8/layout/default"/>
    <dgm:cxn modelId="{84493F04-1CAC-438F-9FD4-6D236EEB134E}" type="presParOf" srcId="{5DAD0689-4440-46A4-9DA3-50C15ADE9F97}" destId="{3AE84501-EC47-4774-A7DF-A3E6DE14AD0F}" srcOrd="8" destOrd="0" presId="urn:microsoft.com/office/officeart/2005/8/layout/default"/>
    <dgm:cxn modelId="{C564D0BE-99A3-4EA6-B1C2-7DB3D22A3AD8}" type="presParOf" srcId="{5DAD0689-4440-46A4-9DA3-50C15ADE9F97}" destId="{802E1764-9496-44F9-AC2A-6392E3161AB0}" srcOrd="9" destOrd="0" presId="urn:microsoft.com/office/officeart/2005/8/layout/default"/>
    <dgm:cxn modelId="{2BC8C91A-F431-4144-A94F-D88FB702FA4C}" type="presParOf" srcId="{5DAD0689-4440-46A4-9DA3-50C15ADE9F97}" destId="{2E210641-A74B-4CB7-9C7B-9919C9173BF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51D14-3834-4BAC-B221-8B5E16C701C0}">
      <dsp:nvSpPr>
        <dsp:cNvPr id="0" name=""/>
        <dsp:cNvSpPr/>
      </dsp:nvSpPr>
      <dsp:spPr>
        <a:xfrm>
          <a:off x="0" y="951438"/>
          <a:ext cx="2934615" cy="1760769"/>
        </a:xfrm>
        <a:prstGeom prst="rect">
          <a:avLst/>
        </a:prstGeom>
        <a:solidFill>
          <a:srgbClr val="33E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bg1"/>
              </a:solidFill>
            </a:rPr>
            <a:t>Hyfforddiant </a:t>
          </a:r>
          <a:r>
            <a:rPr lang="en-GB" sz="2500" kern="1200" dirty="0" err="1">
              <a:solidFill>
                <a:schemeClr val="bg1"/>
              </a:solidFill>
            </a:rPr>
            <a:t>Ymwybyddiaeth</a:t>
          </a:r>
          <a:r>
            <a:rPr lang="en-GB" sz="2500" kern="1200" dirty="0">
              <a:solidFill>
                <a:schemeClr val="bg1"/>
              </a:solidFill>
            </a:rPr>
            <a:t> o </a:t>
          </a:r>
          <a:r>
            <a:rPr lang="en-GB" sz="2500" kern="1200" dirty="0" err="1">
              <a:solidFill>
                <a:schemeClr val="bg1"/>
              </a:solidFill>
            </a:rPr>
            <a:t>Awtistiaeth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ar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gyfer</a:t>
          </a:r>
          <a:r>
            <a:rPr lang="en-GB" sz="2500" kern="1200" dirty="0">
              <a:solidFill>
                <a:schemeClr val="bg1"/>
              </a:solidFill>
            </a:rPr>
            <a:t> staff</a:t>
          </a:r>
        </a:p>
      </dsp:txBody>
      <dsp:txXfrm>
        <a:off x="0" y="951438"/>
        <a:ext cx="2934615" cy="1760769"/>
      </dsp:txXfrm>
    </dsp:sp>
    <dsp:sp modelId="{DF34EEC5-73C5-4604-B9CE-0199A39BFAD9}">
      <dsp:nvSpPr>
        <dsp:cNvPr id="0" name=""/>
        <dsp:cNvSpPr/>
      </dsp:nvSpPr>
      <dsp:spPr>
        <a:xfrm>
          <a:off x="3228077" y="951438"/>
          <a:ext cx="2934615" cy="1760769"/>
        </a:xfrm>
        <a:prstGeom prst="rect">
          <a:avLst/>
        </a:prstGeom>
        <a:solidFill>
          <a:srgbClr val="33E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bg1"/>
              </a:solidFill>
            </a:rPr>
            <a:t>Cymorth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yn</a:t>
          </a:r>
          <a:r>
            <a:rPr lang="en-GB" sz="2500" kern="1200" dirty="0">
              <a:solidFill>
                <a:schemeClr val="bg1"/>
              </a:solidFill>
            </a:rPr>
            <a:t> y </a:t>
          </a:r>
          <a:r>
            <a:rPr lang="en-GB" sz="2500" kern="1200" dirty="0" err="1">
              <a:solidFill>
                <a:schemeClr val="bg1"/>
              </a:solidFill>
            </a:rPr>
            <a:t>gweithle</a:t>
          </a:r>
          <a:endParaRPr lang="en-GB" sz="2500" kern="1200" dirty="0">
            <a:solidFill>
              <a:schemeClr val="bg1"/>
            </a:solidFill>
          </a:endParaRPr>
        </a:p>
      </dsp:txBody>
      <dsp:txXfrm>
        <a:off x="3228077" y="951438"/>
        <a:ext cx="2934615" cy="1760769"/>
      </dsp:txXfrm>
    </dsp:sp>
    <dsp:sp modelId="{BBC0B809-7475-4DBA-BDDC-4304A4D890AE}">
      <dsp:nvSpPr>
        <dsp:cNvPr id="0" name=""/>
        <dsp:cNvSpPr/>
      </dsp:nvSpPr>
      <dsp:spPr>
        <a:xfrm>
          <a:off x="6456155" y="951438"/>
          <a:ext cx="2934615" cy="1760769"/>
        </a:xfrm>
        <a:prstGeom prst="rect">
          <a:avLst/>
        </a:prstGeom>
        <a:solidFill>
          <a:srgbClr val="33E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bg1"/>
              </a:solidFill>
            </a:rPr>
            <a:t>Cyfaill</a:t>
          </a:r>
          <a:r>
            <a:rPr lang="en-GB" sz="2500" kern="1200" dirty="0">
              <a:solidFill>
                <a:schemeClr val="bg1"/>
              </a:solidFill>
            </a:rPr>
            <a:t>/Mentor</a:t>
          </a:r>
        </a:p>
      </dsp:txBody>
      <dsp:txXfrm>
        <a:off x="6456155" y="951438"/>
        <a:ext cx="2934615" cy="1760769"/>
      </dsp:txXfrm>
    </dsp:sp>
    <dsp:sp modelId="{7943B505-F298-404B-8D3A-4A96DF264E4D}">
      <dsp:nvSpPr>
        <dsp:cNvPr id="0" name=""/>
        <dsp:cNvSpPr/>
      </dsp:nvSpPr>
      <dsp:spPr>
        <a:xfrm>
          <a:off x="0" y="3005669"/>
          <a:ext cx="2934615" cy="1760769"/>
        </a:xfrm>
        <a:prstGeom prst="rect">
          <a:avLst/>
        </a:prstGeom>
        <a:solidFill>
          <a:srgbClr val="33E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bg1"/>
              </a:solidFill>
            </a:rPr>
            <a:t>Sgyrsiau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rheolaidd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gyda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rheolwr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atebol</a:t>
          </a:r>
          <a:endParaRPr lang="en-GB" sz="2500" kern="1200" dirty="0">
            <a:solidFill>
              <a:schemeClr val="bg1"/>
            </a:solidFill>
          </a:endParaRPr>
        </a:p>
      </dsp:txBody>
      <dsp:txXfrm>
        <a:off x="0" y="3005669"/>
        <a:ext cx="2934615" cy="1760769"/>
      </dsp:txXfrm>
    </dsp:sp>
    <dsp:sp modelId="{3AE84501-EC47-4774-A7DF-A3E6DE14AD0F}">
      <dsp:nvSpPr>
        <dsp:cNvPr id="0" name=""/>
        <dsp:cNvSpPr/>
      </dsp:nvSpPr>
      <dsp:spPr>
        <a:xfrm>
          <a:off x="3228077" y="3005669"/>
          <a:ext cx="2934615" cy="1760769"/>
        </a:xfrm>
        <a:prstGeom prst="rect">
          <a:avLst/>
        </a:prstGeom>
        <a:solidFill>
          <a:srgbClr val="33E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bg1"/>
              </a:solidFill>
            </a:rPr>
            <a:t>Rôl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wedi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ei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haddasu</a:t>
          </a:r>
          <a:r>
            <a:rPr lang="en-GB" sz="2500" kern="1200" dirty="0">
              <a:solidFill>
                <a:schemeClr val="bg1"/>
              </a:solidFill>
            </a:rPr>
            <a:t> /</a:t>
          </a:r>
          <a:r>
            <a:rPr lang="en-GB" sz="2500" kern="1200" dirty="0" err="1">
              <a:solidFill>
                <a:schemeClr val="bg1"/>
              </a:solidFill>
            </a:rPr>
            <a:t>ailgyfeirio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tasgau</a:t>
          </a:r>
          <a:endParaRPr lang="en-GB" sz="2500" kern="1200" dirty="0">
            <a:solidFill>
              <a:schemeClr val="bg1"/>
            </a:solidFill>
          </a:endParaRPr>
        </a:p>
      </dsp:txBody>
      <dsp:txXfrm>
        <a:off x="3228077" y="3005669"/>
        <a:ext cx="2934615" cy="1760769"/>
      </dsp:txXfrm>
    </dsp:sp>
    <dsp:sp modelId="{2E210641-A74B-4CB7-9C7B-9919C9173BFE}">
      <dsp:nvSpPr>
        <dsp:cNvPr id="0" name=""/>
        <dsp:cNvSpPr/>
      </dsp:nvSpPr>
      <dsp:spPr>
        <a:xfrm>
          <a:off x="6456155" y="3005669"/>
          <a:ext cx="2934615" cy="1760769"/>
        </a:xfrm>
        <a:prstGeom prst="rect">
          <a:avLst/>
        </a:prstGeom>
        <a:solidFill>
          <a:srgbClr val="33E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bg1"/>
              </a:solidFill>
            </a:rPr>
            <a:t>Oriau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wedi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eu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haddasu</a:t>
          </a:r>
          <a:r>
            <a:rPr lang="en-GB" sz="2500" kern="1200" dirty="0">
              <a:solidFill>
                <a:schemeClr val="bg1"/>
              </a:solidFill>
            </a:rPr>
            <a:t> – </a:t>
          </a:r>
          <a:r>
            <a:rPr lang="en-GB" sz="2500" kern="1200" dirty="0" err="1">
              <a:solidFill>
                <a:schemeClr val="bg1"/>
              </a:solidFill>
            </a:rPr>
            <a:t>patrymau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shifft</a:t>
          </a:r>
          <a:r>
            <a:rPr lang="en-GB" sz="2500" kern="1200" dirty="0">
              <a:solidFill>
                <a:schemeClr val="bg1"/>
              </a:solidFill>
            </a:rPr>
            <a:t>, </a:t>
          </a:r>
          <a:r>
            <a:rPr lang="en-GB" sz="2500" kern="1200" dirty="0" err="1">
              <a:solidFill>
                <a:schemeClr val="bg1"/>
              </a:solidFill>
            </a:rPr>
            <a:t>egwyliau</a:t>
          </a:r>
          <a:r>
            <a:rPr lang="en-GB" sz="2500" kern="1200" dirty="0">
              <a:solidFill>
                <a:schemeClr val="bg1"/>
              </a:solidFill>
            </a:rPr>
            <a:t>, </a:t>
          </a:r>
          <a:r>
            <a:rPr lang="en-GB" sz="2500" kern="1200" dirty="0" err="1">
              <a:solidFill>
                <a:schemeClr val="bg1"/>
              </a:solidFill>
            </a:rPr>
            <a:t>amseroedd</a:t>
          </a:r>
          <a:r>
            <a:rPr lang="en-GB" sz="2500" kern="1200" dirty="0">
              <a:solidFill>
                <a:schemeClr val="bg1"/>
              </a:solidFill>
            </a:rPr>
            <a:t> </a:t>
          </a:r>
          <a:r>
            <a:rPr lang="en-GB" sz="2500" kern="1200" dirty="0" err="1">
              <a:solidFill>
                <a:schemeClr val="bg1"/>
              </a:solidFill>
            </a:rPr>
            <a:t>cychwyn</a:t>
          </a:r>
          <a:endParaRPr lang="en-GB" sz="2500" kern="1200" dirty="0">
            <a:solidFill>
              <a:schemeClr val="bg1"/>
            </a:solidFill>
          </a:endParaRPr>
        </a:p>
      </dsp:txBody>
      <dsp:txXfrm>
        <a:off x="6456155" y="3005669"/>
        <a:ext cx="2934615" cy="1760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0980A-F79F-4BB3-813D-F5E733EB21D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2CDC-2415-4069-B0C8-2B0D8991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9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06334" y="9899572"/>
            <a:ext cx="3142827" cy="5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749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749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749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749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D37300-44BD-4800-A9D2-99523ED94118}" type="slidenum">
              <a:rPr lang="en-GB" altLang="en-US"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9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352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F2CDC-2415-4069-B0C8-2B0D89911EE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22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Susan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D37300-44BD-4800-A9D2-99523ED94118}" type="slidenum">
              <a:rPr lang="en-GB" altLang="en-US"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22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06334" y="9899572"/>
            <a:ext cx="3142827" cy="5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749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749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749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7491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D37300-44BD-4800-A9D2-99523ED94118}" type="slidenum">
              <a:rPr lang="en-GB" altLang="en-US"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9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13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F2CDC-2415-4069-B0C8-2B0D89911E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F2CDC-2415-4069-B0C8-2B0D89911EE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F2CDC-2415-4069-B0C8-2B0D89911EE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9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ddiwrnod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cyntaf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Brett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leoliad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pedair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datrys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fawr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Grŵp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Meddygol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Peacocks.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Cyfweliad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rhwystr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ymhlith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awtistig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phobl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anabl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rhywbeth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effeithiodd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Brett pan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geisiodd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ymgeisio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swydd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gyrrwr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tacsi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2CDC-2415-4069-B0C8-2B0D89911EE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2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F2CDC-2415-4069-B0C8-2B0D89911EE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8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29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12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437971-7E15-FB4B-AFE1-BDF41D20F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880B3-0634-F34C-BD10-9DF8770BB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"/>
            <a:ext cx="10286999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948070" y="4316650"/>
            <a:ext cx="5049078" cy="219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5381077"/>
            <a:ext cx="4293859" cy="11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880B3-0634-F34C-BD10-9DF8770BB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DB302-3741-1A44-B29F-E1BDB248D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41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0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.org.uk/professionals/employers/autism-at-work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acebook.com/NationalAutisticSociety/videos/324172525451503/" TargetMode="External"/><Relationship Id="rId4" Type="http://schemas.openxmlformats.org/officeDocument/2006/relationships/hyperlink" Target="https://www.facebook.com/NationalAutisticSociety/videos/284036412883379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.org.uk/what-we-do/employment/workplace-assessment" TargetMode="External"/><Relationship Id="rId7" Type="http://schemas.openxmlformats.org/officeDocument/2006/relationships/hyperlink" Target="https://www.autism.org.uk/what-we-do/professional-development/training-and-conferences/employment/finding-employment" TargetMode="External"/><Relationship Id="rId2" Type="http://schemas.openxmlformats.org/officeDocument/2006/relationships/hyperlink" Target="https://www.autism.org.uk/advice-and-guidance/topics/employment/employing-autistic-people/employer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utism.org.uk/what-we-do/employment/job-opportunities" TargetMode="External"/><Relationship Id="rId5" Type="http://schemas.openxmlformats.org/officeDocument/2006/relationships/hyperlink" Target="https://www.autism.org.uk/what-we-do/professional-development/training-and-conferences/employment/autism-workplace" TargetMode="External"/><Relationship Id="rId4" Type="http://schemas.openxmlformats.org/officeDocument/2006/relationships/hyperlink" Target="https://www.autism.org.uk/what-we-do/professional-development/training-and-conferences/employment/understanding-autism-in-the-workplac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ism.org.uk/what-we-do/professional-development/training-and-conferences/autism-work-summ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22" y="729761"/>
            <a:ext cx="81065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Cymdeithas</a:t>
            </a:r>
            <a: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Genedlaethol</a:t>
            </a:r>
            <a: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Awtistiaeth</a:t>
            </a:r>
            <a:b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4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‘Beth </a:t>
            </a:r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sy’n</a:t>
            </a:r>
            <a: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gweithio</a:t>
            </a:r>
            <a: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gwaith</a:t>
            </a:r>
            <a: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’</a:t>
            </a:r>
          </a:p>
        </p:txBody>
      </p:sp>
      <p:sp>
        <p:nvSpPr>
          <p:cNvPr id="4" name="Oval 3"/>
          <p:cNvSpPr/>
          <p:nvPr/>
        </p:nvSpPr>
        <p:spPr>
          <a:xfrm>
            <a:off x="11104684" y="5706209"/>
            <a:ext cx="987831" cy="967154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339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9875" y="919803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GB" altLang="en-US" sz="2400" kern="0" dirty="0" err="1">
                <a:solidFill>
                  <a:srgbClr val="4203BF"/>
                </a:solidFill>
                <a:latin typeface="Century Gothic"/>
              </a:rPr>
              <a:t>Gwahaniaethau</a:t>
            </a:r>
            <a:r>
              <a:rPr lang="en-GB" altLang="en-US" sz="2400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sz="2400" kern="0" dirty="0" err="1">
                <a:solidFill>
                  <a:srgbClr val="4203BF"/>
                </a:solidFill>
                <a:latin typeface="Century Gothic"/>
              </a:rPr>
              <a:t>yn</a:t>
            </a:r>
            <a:r>
              <a:rPr lang="en-GB" altLang="en-US" sz="2400" kern="0" dirty="0">
                <a:solidFill>
                  <a:srgbClr val="4203BF"/>
                </a:solidFill>
                <a:latin typeface="Century Gothic"/>
              </a:rPr>
              <a:t> y </a:t>
            </a:r>
            <a:r>
              <a:rPr lang="en-GB" altLang="en-US" sz="2400" kern="0" dirty="0" err="1">
                <a:solidFill>
                  <a:srgbClr val="4203BF"/>
                </a:solidFill>
                <a:latin typeface="Century Gothic"/>
              </a:rPr>
              <a:t>prif</a:t>
            </a:r>
            <a:r>
              <a:rPr lang="en-GB" altLang="en-US" sz="2400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sz="2400" kern="0" dirty="0" err="1">
                <a:solidFill>
                  <a:srgbClr val="4203BF"/>
                </a:solidFill>
                <a:latin typeface="Century Gothic"/>
              </a:rPr>
              <a:t>feysydd</a:t>
            </a:r>
            <a:r>
              <a:rPr lang="en-GB" altLang="en-US" sz="2400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 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Cyfathrebu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Cymdeithasol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 a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Rhyngweithio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 </a:t>
            </a:r>
            <a:endParaRPr lang="en-GB" altLang="en-US" sz="2400" b="1" kern="0" dirty="0">
              <a:solidFill>
                <a:srgbClr val="4203BF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Patrymau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cyfyngedig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,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ailadroddus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 o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ymddygiad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,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diddordebau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neu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weithgareddau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Prosesu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/>
                <a:ea typeface="ＭＳ Ｐゴシック"/>
              </a:rPr>
              <a:t> </a:t>
            </a:r>
            <a:r>
              <a:rPr lang="en-GB" altLang="en-US" sz="2400" b="1" kern="0" dirty="0" err="1">
                <a:solidFill>
                  <a:srgbClr val="4203BF"/>
                </a:solidFill>
                <a:latin typeface="Century Gothic"/>
                <a:ea typeface="ＭＳ Ｐゴシック"/>
              </a:rPr>
              <a:t>synhwyraidd</a:t>
            </a:r>
            <a:endParaRPr lang="en-GB" altLang="en-US" sz="2400" b="1" kern="0" dirty="0">
              <a:solidFill>
                <a:srgbClr val="4203BF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defTabSz="914400" eaLnBrk="1" hangingPunct="1">
              <a:buFontTx/>
              <a:buNone/>
              <a:defRPr/>
            </a:pPr>
            <a:endParaRPr lang="en-GB" altLang="en-US" sz="2400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defTabSz="914400" eaLnBrk="1" hangingPunct="1">
              <a:buFontTx/>
              <a:buNone/>
              <a:defRPr/>
            </a:pPr>
            <a:endParaRPr lang="en-GB" altLang="en-US" sz="2400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defTabSz="914400" eaLnBrk="1" hangingPunct="1">
              <a:buFontTx/>
              <a:buNone/>
              <a:defRPr/>
            </a:pPr>
            <a:endParaRPr lang="en-GB" altLang="en-US" sz="2400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defTabSz="914400" eaLnBrk="1" hangingPunct="1">
              <a:buFontTx/>
              <a:buNone/>
              <a:defRPr/>
            </a:pPr>
            <a:endParaRPr lang="en-GB" altLang="en-US" sz="2400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defTabSz="914400" eaLnBrk="1" hangingPunct="1">
              <a:buFontTx/>
              <a:buNone/>
              <a:defRPr/>
            </a:pPr>
            <a:endParaRPr lang="en-GB" altLang="en-US" sz="2400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defTabSz="914400" eaLnBrk="1" hangingPunct="1">
              <a:buFontTx/>
              <a:buNone/>
              <a:defRPr/>
            </a:pPr>
            <a:endParaRPr lang="en-GB" altLang="en-US" sz="1800" kern="0" dirty="0">
              <a:solidFill>
                <a:srgbClr val="4203B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10715" y="3417548"/>
            <a:ext cx="6457951" cy="1977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Gorbryder</a:t>
            </a:r>
            <a:r>
              <a:rPr lang="en-GB" altLang="en-US" sz="1800" dirty="0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Canolbwynt</a:t>
            </a:r>
            <a:r>
              <a:rPr lang="en-GB" altLang="en-US" sz="1800" dirty="0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sylw</a:t>
            </a:r>
            <a:r>
              <a:rPr lang="en-GB" altLang="en-US" sz="1800" dirty="0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unigol</a:t>
            </a:r>
            <a:endParaRPr lang="en-GB" altLang="en-US" sz="1800" dirty="0">
              <a:solidFill>
                <a:srgbClr val="4203BF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Diddordebau</a:t>
            </a:r>
            <a:r>
              <a:rPr lang="en-GB" altLang="en-US" sz="1800" dirty="0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dwys</a:t>
            </a:r>
            <a:endParaRPr lang="en-GB" altLang="en-US" sz="1800" dirty="0">
              <a:solidFill>
                <a:srgbClr val="4203BF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Gwahaniaethau</a:t>
            </a:r>
            <a:r>
              <a:rPr lang="en-GB" altLang="en-US" sz="1800" dirty="0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o ran ‘</a:t>
            </a:r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swyddogaeth</a:t>
            </a:r>
            <a:r>
              <a:rPr lang="en-GB" altLang="en-US" sz="1800" dirty="0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weithredol</a:t>
            </a:r>
            <a:r>
              <a:rPr lang="en-GB" altLang="en-US" sz="1800" dirty="0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endParaRPr lang="en-GB" altLang="ja-JP" sz="1800" dirty="0">
              <a:solidFill>
                <a:srgbClr val="4203BF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Perffeithrwydd</a:t>
            </a:r>
            <a:endParaRPr lang="en-GB" altLang="en-US" sz="1800" dirty="0">
              <a:solidFill>
                <a:srgbClr val="4203BF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Cyflyrau</a:t>
            </a:r>
            <a:r>
              <a:rPr lang="en-GB" altLang="en-US" sz="1800" dirty="0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1800" dirty="0" err="1">
                <a:solidFill>
                  <a:srgbClr val="4203B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niwro-amrywiol</a:t>
            </a:r>
            <a:endParaRPr lang="en-GB" altLang="en-US" sz="1800" dirty="0">
              <a:solidFill>
                <a:srgbClr val="4203BF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GB" altLang="en-US" sz="1800" dirty="0">
              <a:solidFill>
                <a:srgbClr val="4203BF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56738" y="3235569"/>
            <a:ext cx="6062425" cy="2475769"/>
          </a:xfrm>
          <a:prstGeom prst="roundRect">
            <a:avLst/>
          </a:prstGeom>
          <a:noFill/>
          <a:ln>
            <a:solidFill>
              <a:srgbClr val="6C0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4045" y="150362"/>
            <a:ext cx="9567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400" b="1" kern="0" dirty="0">
                <a:solidFill>
                  <a:srgbClr val="4203BF"/>
                </a:solidFill>
                <a:latin typeface="Century Gothic" panose="020B0502020202020204" pitchFamily="34" charset="0"/>
                <a:ea typeface="+mj-ea"/>
                <a:cs typeface="+mj-cs"/>
              </a:rPr>
              <a:t>‘</a:t>
            </a:r>
            <a:r>
              <a:rPr lang="en-GB" altLang="en-US" sz="4400" b="1" kern="0" dirty="0" err="1">
                <a:solidFill>
                  <a:srgbClr val="4203BF"/>
                </a:solidFill>
                <a:latin typeface="Century Gothic" panose="020B0502020202020204" pitchFamily="34" charset="0"/>
                <a:ea typeface="+mj-ea"/>
                <a:cs typeface="+mj-cs"/>
              </a:rPr>
              <a:t>Awtistiaeth</a:t>
            </a:r>
            <a:r>
              <a:rPr lang="en-GB" altLang="en-US" sz="4400" b="1" kern="0" dirty="0">
                <a:solidFill>
                  <a:srgbClr val="4203BF"/>
                </a:solidFill>
                <a:latin typeface="Century Gothic" panose="020B0502020202020204" pitchFamily="34" charset="0"/>
                <a:ea typeface="+mj-ea"/>
                <a:cs typeface="+mj-cs"/>
              </a:rPr>
              <a:t>’ - </a:t>
            </a:r>
            <a:r>
              <a:rPr lang="en-GB" altLang="en-US" sz="4400" b="1" kern="0" dirty="0" err="1">
                <a:solidFill>
                  <a:srgbClr val="4203BF"/>
                </a:solidFill>
                <a:latin typeface="Century Gothic" panose="020B0502020202020204" pitchFamily="34" charset="0"/>
                <a:ea typeface="+mj-ea"/>
                <a:cs typeface="+mj-cs"/>
              </a:rPr>
              <a:t>Crynodeb</a:t>
            </a:r>
            <a:endParaRPr lang="en-GB" sz="4400" b="1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780087"/>
            <a:ext cx="2814127" cy="259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414" y="6063639"/>
            <a:ext cx="1152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“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Mae’n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egluro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sut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mae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fy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ymennydd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yn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gweithio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, a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sut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mae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pobl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eraill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yn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ymddwyn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mewn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ffyrdd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altLang="en-US" b="1" i="1" kern="0" dirty="0" err="1">
                <a:solidFill>
                  <a:srgbClr val="4203BF"/>
                </a:solidFill>
                <a:latin typeface="Century Gothic"/>
              </a:rPr>
              <a:t>rhyfedd</a:t>
            </a:r>
            <a:r>
              <a:rPr lang="en-GB" altLang="en-US" b="1" i="1" kern="0" dirty="0">
                <a:solidFill>
                  <a:srgbClr val="4203BF"/>
                </a:solidFill>
                <a:latin typeface="Century Gothic"/>
              </a:rPr>
              <a:t>.”</a:t>
            </a:r>
            <a:endParaRPr lang="en-GB" dirty="0">
              <a:solidFill>
                <a:srgbClr val="4203B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4684" y="6379557"/>
            <a:ext cx="987831" cy="293806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86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85581" y="1243013"/>
            <a:ext cx="1879600" cy="187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989326" y="3104997"/>
            <a:ext cx="2101850" cy="18796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497576" y="3209482"/>
            <a:ext cx="1878012" cy="1770063"/>
          </a:xfrm>
          <a:prstGeom prst="ellipse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619367" y="2286000"/>
            <a:ext cx="1117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>
                <a:solidFill>
                  <a:srgbClr val="4203BF"/>
                </a:solidFill>
                <a:latin typeface="Tahoma" panose="020B0604030504040204" pitchFamily="34" charset="0"/>
              </a:rPr>
              <a:t>Dyslecsia</a:t>
            </a:r>
            <a:endParaRPr lang="en-GB" altLang="en-US" dirty="0">
              <a:solidFill>
                <a:srgbClr val="4203BF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504656" y="4878388"/>
            <a:ext cx="15843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>
                <a:solidFill>
                  <a:srgbClr val="4203BF"/>
                </a:solidFill>
                <a:latin typeface="Tahoma" panose="020B0604030504040204" pitchFamily="34" charset="0"/>
              </a:rPr>
              <a:t>Dyspracsia</a:t>
            </a:r>
            <a:endParaRPr lang="en-GB" altLang="en-US" dirty="0">
              <a:solidFill>
                <a:srgbClr val="4203BF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05345" y="2300288"/>
            <a:ext cx="134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>
                <a:solidFill>
                  <a:srgbClr val="4203BF"/>
                </a:solidFill>
                <a:latin typeface="Tahoma" panose="020B0604030504040204" pitchFamily="34" charset="0"/>
              </a:rPr>
              <a:t>Dyscalcwlia</a:t>
            </a:r>
            <a:endParaRPr lang="en-GB" altLang="en-US" dirty="0">
              <a:solidFill>
                <a:srgbClr val="4203B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61556" y="846138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4203BF"/>
                </a:solidFill>
                <a:latin typeface="Tahoma" panose="020B0604030504040204" pitchFamily="34" charset="0"/>
              </a:rPr>
              <a:t>ADD/ADHD</a:t>
            </a:r>
            <a:endParaRPr lang="en-GB" altLang="en-US">
              <a:solidFill>
                <a:srgbClr val="4203B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41506" y="3884613"/>
            <a:ext cx="1685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4203BF"/>
                </a:solidFill>
                <a:latin typeface="Tahoma" panose="020B0604030504040204" pitchFamily="34" charset="0"/>
              </a:rPr>
              <a:t>Dysgraphia</a:t>
            </a:r>
            <a:endParaRPr lang="en-GB" altLang="en-US" dirty="0">
              <a:solidFill>
                <a:srgbClr val="4203BF"/>
              </a:solidFill>
            </a:endParaRPr>
          </a:p>
        </p:txBody>
      </p:sp>
      <p:pic>
        <p:nvPicPr>
          <p:cNvPr id="7" name="c" descr="spot_over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19" y="1495425"/>
            <a:ext cx="4175125" cy="3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97387" y="199237"/>
            <a:ext cx="3455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 err="1">
                <a:solidFill>
                  <a:srgbClr val="4203BF"/>
                </a:solidFill>
              </a:rPr>
              <a:t>Ffynhonnell</a:t>
            </a:r>
            <a:r>
              <a:rPr lang="en-GB" altLang="en-US" sz="1200" b="1" dirty="0">
                <a:solidFill>
                  <a:srgbClr val="4203BF"/>
                </a:solidFill>
              </a:rPr>
              <a:t>: Dr Amanda Kirby, </a:t>
            </a:r>
            <a:r>
              <a:rPr lang="en-GB" altLang="en-US" sz="1200" b="1" dirty="0" err="1">
                <a:solidFill>
                  <a:srgbClr val="4203BF"/>
                </a:solidFill>
              </a:rPr>
              <a:t>Canolfan</a:t>
            </a:r>
            <a:r>
              <a:rPr lang="en-GB" altLang="en-US" sz="1200" b="1" dirty="0">
                <a:solidFill>
                  <a:srgbClr val="4203BF"/>
                </a:solidFill>
              </a:rPr>
              <a:t> </a:t>
            </a:r>
            <a:r>
              <a:rPr lang="en-GB" altLang="en-US" sz="1200" b="1" dirty="0" err="1">
                <a:solidFill>
                  <a:srgbClr val="4203BF"/>
                </a:solidFill>
              </a:rPr>
              <a:t>Dyscovery</a:t>
            </a:r>
            <a:r>
              <a:rPr lang="en-GB" altLang="en-US" sz="1200" b="1" dirty="0">
                <a:solidFill>
                  <a:srgbClr val="4203BF"/>
                </a:solidFill>
              </a:rPr>
              <a:t>, </a:t>
            </a:r>
            <a:r>
              <a:rPr lang="en-GB" altLang="en-US" sz="1200" b="1" dirty="0" err="1">
                <a:solidFill>
                  <a:srgbClr val="4203BF"/>
                </a:solidFill>
              </a:rPr>
              <a:t>Prifysgol</a:t>
            </a:r>
            <a:r>
              <a:rPr lang="en-GB" altLang="en-US" sz="1200" b="1" dirty="0">
                <a:solidFill>
                  <a:srgbClr val="4203BF"/>
                </a:solidFill>
              </a:rPr>
              <a:t> Cymru, </a:t>
            </a:r>
            <a:r>
              <a:rPr lang="en-GB" altLang="en-US" sz="1200" b="1" dirty="0" err="1">
                <a:solidFill>
                  <a:srgbClr val="4203BF"/>
                </a:solidFill>
              </a:rPr>
              <a:t>Casnewydd</a:t>
            </a:r>
            <a:endParaRPr lang="en-GB" altLang="en-US" sz="1200" b="1" dirty="0">
              <a:solidFill>
                <a:srgbClr val="4203BF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264569" y="3811588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4203BF"/>
                </a:solidFill>
                <a:latin typeface="Tahoma" panose="020B0604030504040204" pitchFamily="34" charset="0"/>
              </a:rPr>
              <a:t>ASC/ASD</a:t>
            </a:r>
            <a:endParaRPr lang="en-GB" altLang="en-US" dirty="0">
              <a:solidFill>
                <a:srgbClr val="4203BF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6438" y="5774475"/>
            <a:ext cx="10838688" cy="862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Gwahaniaethau diwylliannol mewn terminoleg ‘</a:t>
            </a:r>
            <a:r>
              <a:rPr lang="cy-GB" sz="1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niwro</a:t>
            </a:r>
            <a:r>
              <a:rPr lang="cy-GB" sz="1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-amrywiaeth’ rhwng gwahanol gymunedau, gan gynnwys y DU yn erbyn UDA</a:t>
            </a:r>
            <a:endParaRPr lang="en-GB" sz="1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1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Mae’r term </a:t>
            </a:r>
            <a:r>
              <a:rPr lang="cy-GB" sz="1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niwro</a:t>
            </a:r>
            <a:r>
              <a:rPr lang="cy-GB" sz="1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-amrywiaeth yn cyfeirio at yr amrywiaeth yn yr ymennydd dynol yn ymwneud â bod yn gymdeithasol, dysgu, sylw, tymer a swyddogaethau meddyliol eraill.</a:t>
            </a:r>
            <a:endParaRPr lang="en-GB" sz="1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501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239153" y="3975894"/>
            <a:ext cx="1001496" cy="100149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" name="Oval 1"/>
          <p:cNvSpPr/>
          <p:nvPr/>
        </p:nvSpPr>
        <p:spPr>
          <a:xfrm>
            <a:off x="1284590" y="1822190"/>
            <a:ext cx="1001496" cy="100149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Rectangle 2" descr="Brain in head"/>
          <p:cNvSpPr/>
          <p:nvPr/>
        </p:nvSpPr>
        <p:spPr>
          <a:xfrm>
            <a:off x="1498024" y="2035623"/>
            <a:ext cx="574628" cy="57462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964440" y="3135627"/>
            <a:ext cx="1641796" cy="656718"/>
          </a:xfrm>
          <a:custGeom>
            <a:avLst/>
            <a:gdLst>
              <a:gd name="connsiteX0" fmla="*/ 0 w 1641796"/>
              <a:gd name="connsiteY0" fmla="*/ 0 h 656718"/>
              <a:gd name="connsiteX1" fmla="*/ 1641796 w 1641796"/>
              <a:gd name="connsiteY1" fmla="*/ 0 h 656718"/>
              <a:gd name="connsiteX2" fmla="*/ 1641796 w 1641796"/>
              <a:gd name="connsiteY2" fmla="*/ 656718 h 656718"/>
              <a:gd name="connsiteX3" fmla="*/ 0 w 1641796"/>
              <a:gd name="connsiteY3" fmla="*/ 656718 h 656718"/>
              <a:gd name="connsiteX4" fmla="*/ 0 w 1641796"/>
              <a:gd name="connsiteY4" fmla="*/ 0 h 6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796" h="656718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900" kern="1200" dirty="0">
                <a:solidFill>
                  <a:srgbClr val="4203BF"/>
                </a:solidFill>
              </a:rPr>
              <a:t>YN CANOLBWYNTIO</a:t>
            </a:r>
          </a:p>
        </p:txBody>
      </p:sp>
      <p:sp>
        <p:nvSpPr>
          <p:cNvPr id="5" name="Oval 4"/>
          <p:cNvSpPr/>
          <p:nvPr/>
        </p:nvSpPr>
        <p:spPr>
          <a:xfrm>
            <a:off x="3213702" y="1822190"/>
            <a:ext cx="1001496" cy="100149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tangle 5" descr="Head with Gears"/>
          <p:cNvSpPr/>
          <p:nvPr/>
        </p:nvSpPr>
        <p:spPr>
          <a:xfrm>
            <a:off x="3427135" y="2035623"/>
            <a:ext cx="574628" cy="57462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893551" y="3135627"/>
            <a:ext cx="1641796" cy="656718"/>
          </a:xfrm>
          <a:custGeom>
            <a:avLst/>
            <a:gdLst>
              <a:gd name="connsiteX0" fmla="*/ 0 w 1641796"/>
              <a:gd name="connsiteY0" fmla="*/ 0 h 656718"/>
              <a:gd name="connsiteX1" fmla="*/ 1641796 w 1641796"/>
              <a:gd name="connsiteY1" fmla="*/ 0 h 656718"/>
              <a:gd name="connsiteX2" fmla="*/ 1641796 w 1641796"/>
              <a:gd name="connsiteY2" fmla="*/ 656718 h 656718"/>
              <a:gd name="connsiteX3" fmla="*/ 0 w 1641796"/>
              <a:gd name="connsiteY3" fmla="*/ 656718 h 656718"/>
              <a:gd name="connsiteX4" fmla="*/ 0 w 1641796"/>
              <a:gd name="connsiteY4" fmla="*/ 0 h 6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796" h="656718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900" kern="1200" dirty="0">
                <a:solidFill>
                  <a:srgbClr val="4203BF"/>
                </a:solidFill>
              </a:rPr>
              <a:t>RHESYMEGOL</a:t>
            </a:r>
          </a:p>
        </p:txBody>
      </p:sp>
      <p:sp>
        <p:nvSpPr>
          <p:cNvPr id="8" name="Oval 7"/>
          <p:cNvSpPr/>
          <p:nvPr/>
        </p:nvSpPr>
        <p:spPr>
          <a:xfrm>
            <a:off x="5142813" y="1822190"/>
            <a:ext cx="1001496" cy="100149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 descr="Person with Idea"/>
          <p:cNvSpPr/>
          <p:nvPr/>
        </p:nvSpPr>
        <p:spPr>
          <a:xfrm>
            <a:off x="5356247" y="2035623"/>
            <a:ext cx="574628" cy="57462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822663" y="3135627"/>
            <a:ext cx="1641796" cy="656718"/>
          </a:xfrm>
          <a:custGeom>
            <a:avLst/>
            <a:gdLst>
              <a:gd name="connsiteX0" fmla="*/ 0 w 1641796"/>
              <a:gd name="connsiteY0" fmla="*/ 0 h 656718"/>
              <a:gd name="connsiteX1" fmla="*/ 1641796 w 1641796"/>
              <a:gd name="connsiteY1" fmla="*/ 0 h 656718"/>
              <a:gd name="connsiteX2" fmla="*/ 1641796 w 1641796"/>
              <a:gd name="connsiteY2" fmla="*/ 656718 h 656718"/>
              <a:gd name="connsiteX3" fmla="*/ 0 w 1641796"/>
              <a:gd name="connsiteY3" fmla="*/ 656718 h 656718"/>
              <a:gd name="connsiteX4" fmla="*/ 0 w 1641796"/>
              <a:gd name="connsiteY4" fmla="*/ 0 h 6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796" h="656718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900" kern="1200" dirty="0">
                <a:solidFill>
                  <a:srgbClr val="4203BF"/>
                </a:solidFill>
              </a:rPr>
              <a:t>FFORDD WAHANOL O FEDDWL</a:t>
            </a:r>
          </a:p>
        </p:txBody>
      </p:sp>
      <p:sp>
        <p:nvSpPr>
          <p:cNvPr id="11" name="Oval 10"/>
          <p:cNvSpPr/>
          <p:nvPr/>
        </p:nvSpPr>
        <p:spPr>
          <a:xfrm>
            <a:off x="2286086" y="3986564"/>
            <a:ext cx="1001496" cy="100149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Rectangle 11" descr="Gears"/>
          <p:cNvSpPr/>
          <p:nvPr/>
        </p:nvSpPr>
        <p:spPr>
          <a:xfrm>
            <a:off x="2499516" y="4199994"/>
            <a:ext cx="574628" cy="574628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965928" y="5300000"/>
            <a:ext cx="1641796" cy="656718"/>
          </a:xfrm>
          <a:custGeom>
            <a:avLst/>
            <a:gdLst>
              <a:gd name="connsiteX0" fmla="*/ 0 w 1641796"/>
              <a:gd name="connsiteY0" fmla="*/ 0 h 656718"/>
              <a:gd name="connsiteX1" fmla="*/ 1641796 w 1641796"/>
              <a:gd name="connsiteY1" fmla="*/ 0 h 656718"/>
              <a:gd name="connsiteX2" fmla="*/ 1641796 w 1641796"/>
              <a:gd name="connsiteY2" fmla="*/ 656718 h 656718"/>
              <a:gd name="connsiteX3" fmla="*/ 0 w 1641796"/>
              <a:gd name="connsiteY3" fmla="*/ 656718 h 656718"/>
              <a:gd name="connsiteX4" fmla="*/ 0 w 1641796"/>
              <a:gd name="connsiteY4" fmla="*/ 0 h 6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796" h="656718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900" kern="1200" dirty="0" err="1">
                <a:solidFill>
                  <a:srgbClr val="4203BF"/>
                </a:solidFill>
              </a:rPr>
              <a:t>technegol</a:t>
            </a:r>
            <a:endParaRPr lang="en-US" sz="1900" kern="1200" dirty="0">
              <a:solidFill>
                <a:srgbClr val="4203BF"/>
              </a:solidFill>
            </a:endParaRPr>
          </a:p>
        </p:txBody>
      </p:sp>
      <p:sp>
        <p:nvSpPr>
          <p:cNvPr id="14" name="Rectangle 13" descr="Small paint brush"/>
          <p:cNvSpPr/>
          <p:nvPr/>
        </p:nvSpPr>
        <p:spPr>
          <a:xfrm>
            <a:off x="4360375" y="4189328"/>
            <a:ext cx="574628" cy="574628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903389" y="5303924"/>
            <a:ext cx="1641796" cy="656718"/>
          </a:xfrm>
          <a:custGeom>
            <a:avLst/>
            <a:gdLst>
              <a:gd name="connsiteX0" fmla="*/ 0 w 1641796"/>
              <a:gd name="connsiteY0" fmla="*/ 0 h 656718"/>
              <a:gd name="connsiteX1" fmla="*/ 1641796 w 1641796"/>
              <a:gd name="connsiteY1" fmla="*/ 0 h 656718"/>
              <a:gd name="connsiteX2" fmla="*/ 1641796 w 1641796"/>
              <a:gd name="connsiteY2" fmla="*/ 656718 h 656718"/>
              <a:gd name="connsiteX3" fmla="*/ 0 w 1641796"/>
              <a:gd name="connsiteY3" fmla="*/ 656718 h 656718"/>
              <a:gd name="connsiteX4" fmla="*/ 0 w 1641796"/>
              <a:gd name="connsiteY4" fmla="*/ 0 h 6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796" h="656718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900" kern="1200" dirty="0" err="1">
                <a:solidFill>
                  <a:srgbClr val="4203BF"/>
                </a:solidFill>
              </a:rPr>
              <a:t>creadigol</a:t>
            </a:r>
            <a:endParaRPr lang="en-US" sz="1900" kern="1200" dirty="0">
              <a:solidFill>
                <a:srgbClr val="4203B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61841" y="3988443"/>
            <a:ext cx="1001496" cy="100149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" name="Rectangle 16" descr="User"/>
          <p:cNvSpPr/>
          <p:nvPr/>
        </p:nvSpPr>
        <p:spPr>
          <a:xfrm>
            <a:off x="6575269" y="4201881"/>
            <a:ext cx="574628" cy="574628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6041686" y="5301878"/>
            <a:ext cx="1641796" cy="656718"/>
          </a:xfrm>
          <a:custGeom>
            <a:avLst/>
            <a:gdLst>
              <a:gd name="connsiteX0" fmla="*/ 0 w 1641796"/>
              <a:gd name="connsiteY0" fmla="*/ 0 h 656718"/>
              <a:gd name="connsiteX1" fmla="*/ 1641796 w 1641796"/>
              <a:gd name="connsiteY1" fmla="*/ 0 h 656718"/>
              <a:gd name="connsiteX2" fmla="*/ 1641796 w 1641796"/>
              <a:gd name="connsiteY2" fmla="*/ 656718 h 656718"/>
              <a:gd name="connsiteX3" fmla="*/ 0 w 1641796"/>
              <a:gd name="connsiteY3" fmla="*/ 656718 h 656718"/>
              <a:gd name="connsiteX4" fmla="*/ 0 w 1641796"/>
              <a:gd name="connsiteY4" fmla="*/ 0 h 6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796" h="656718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900" kern="1200" dirty="0" err="1">
                <a:solidFill>
                  <a:srgbClr val="4203BF"/>
                </a:solidFill>
              </a:rPr>
              <a:t>perffeithydd</a:t>
            </a:r>
            <a:endParaRPr lang="en-US" sz="1900" kern="1200" dirty="0">
              <a:solidFill>
                <a:srgbClr val="4203BF"/>
              </a:solidFill>
            </a:endParaRPr>
          </a:p>
        </p:txBody>
      </p:sp>
      <p:sp>
        <p:nvSpPr>
          <p:cNvPr id="19" name="Title 1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b="1" kern="1200" dirty="0" err="1">
                <a:solidFill>
                  <a:srgbClr val="4203BF"/>
                </a:solidFill>
                <a:latin typeface="+mj-lt"/>
                <a:ea typeface="+mj-ea"/>
                <a:cs typeface="+mj-cs"/>
              </a:rPr>
              <a:t>Cryfderau</a:t>
            </a:r>
            <a:r>
              <a:rPr lang="en-US" altLang="en-US" b="1" kern="1200" dirty="0">
                <a:solidFill>
                  <a:srgbClr val="4203B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b="1" kern="1200" dirty="0" err="1">
                <a:solidFill>
                  <a:srgbClr val="4203BF"/>
                </a:solidFill>
                <a:latin typeface="+mj-lt"/>
                <a:ea typeface="+mj-ea"/>
                <a:cs typeface="+mj-cs"/>
              </a:rPr>
              <a:t>pobl</a:t>
            </a:r>
            <a:r>
              <a:rPr lang="en-US" altLang="en-US" b="1" kern="1200" dirty="0">
                <a:solidFill>
                  <a:srgbClr val="4203B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b="1" kern="1200" dirty="0" err="1">
                <a:solidFill>
                  <a:srgbClr val="4203BF"/>
                </a:solidFill>
                <a:latin typeface="+mj-lt"/>
                <a:ea typeface="+mj-ea"/>
                <a:cs typeface="+mj-cs"/>
              </a:rPr>
              <a:t>awtistig</a:t>
            </a:r>
            <a:endParaRPr lang="en-US" altLang="en-US" b="1" kern="1200" dirty="0">
              <a:solidFill>
                <a:srgbClr val="4203B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1A7756-BC4E-46B0-A719-DC4AECAEDB0A}"/>
              </a:ext>
            </a:extLst>
          </p:cNvPr>
          <p:cNvSpPr txBox="1"/>
          <p:nvPr/>
        </p:nvSpPr>
        <p:spPr>
          <a:xfrm>
            <a:off x="1434790" y="143479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104684" y="5706209"/>
            <a:ext cx="987831" cy="967154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086340"/>
            <a:ext cx="9764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NESAF: CLIP – EMPLOYABLE ME (BBC): SOLVING THE CODE</a:t>
            </a:r>
            <a:endParaRPr lang="en-GB" sz="2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104684" y="5706209"/>
            <a:ext cx="987831" cy="967154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1372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765422" y="1476395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err="1">
                <a:solidFill>
                  <a:schemeClr val="bg1"/>
                </a:solidFill>
              </a:rPr>
              <a:t>Cyfathrebu</a:t>
            </a:r>
            <a:r>
              <a:rPr lang="en-GB" sz="2300" kern="1200" dirty="0">
                <a:solidFill>
                  <a:schemeClr val="bg1"/>
                </a:solidFill>
              </a:rPr>
              <a:t> (</a:t>
            </a:r>
            <a:r>
              <a:rPr lang="en-GB" sz="2300" kern="1200" dirty="0" err="1">
                <a:solidFill>
                  <a:schemeClr val="bg1"/>
                </a:solidFill>
              </a:rPr>
              <a:t>Yn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Glir</a:t>
            </a:r>
            <a:r>
              <a:rPr lang="en-GB" sz="2300" kern="1200" dirty="0">
                <a:solidFill>
                  <a:schemeClr val="bg1"/>
                </a:solidFill>
              </a:rPr>
              <a:t> a </a:t>
            </a:r>
            <a:r>
              <a:rPr lang="en-GB" sz="2300" kern="1200" dirty="0" err="1">
                <a:solidFill>
                  <a:schemeClr val="bg1"/>
                </a:solidFill>
              </a:rPr>
              <a:t>Chryno</a:t>
            </a:r>
            <a:r>
              <a:rPr lang="en-GB" sz="2300" kern="12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7" name="Freeform 6"/>
          <p:cNvSpPr/>
          <p:nvPr/>
        </p:nvSpPr>
        <p:spPr>
          <a:xfrm>
            <a:off x="4553945" y="1476395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err="1">
                <a:solidFill>
                  <a:schemeClr val="bg1"/>
                </a:solidFill>
              </a:rPr>
              <a:t>Natur</a:t>
            </a:r>
            <a:r>
              <a:rPr lang="en-GB" sz="2300" kern="1200" dirty="0">
                <a:solidFill>
                  <a:schemeClr val="bg1"/>
                </a:solidFill>
              </a:rPr>
              <a:t> y </a:t>
            </a:r>
            <a:r>
              <a:rPr lang="en-GB" sz="2300" kern="1200" dirty="0" err="1">
                <a:solidFill>
                  <a:schemeClr val="bg1"/>
                </a:solidFill>
              </a:rPr>
              <a:t>dasg</a:t>
            </a:r>
            <a:r>
              <a:rPr lang="en-GB" sz="2300" kern="1200" dirty="0">
                <a:solidFill>
                  <a:schemeClr val="bg1"/>
                </a:solidFill>
              </a:rPr>
              <a:t> (</a:t>
            </a:r>
            <a:r>
              <a:rPr lang="en-GB" sz="2300" kern="1200" dirty="0" err="1">
                <a:solidFill>
                  <a:schemeClr val="bg1"/>
                </a:solidFill>
              </a:rPr>
              <a:t>e.e</a:t>
            </a:r>
            <a:r>
              <a:rPr lang="en-GB" sz="2300" kern="1200" dirty="0">
                <a:solidFill>
                  <a:schemeClr val="bg1"/>
                </a:solidFill>
              </a:rPr>
              <a:t>. </a:t>
            </a:r>
            <a:r>
              <a:rPr lang="en-GB" sz="2300" kern="1200" dirty="0" err="1">
                <a:solidFill>
                  <a:schemeClr val="bg1"/>
                </a:solidFill>
              </a:rPr>
              <a:t>cyfarfodydd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grŵp</a:t>
            </a:r>
            <a:r>
              <a:rPr lang="en-GB" sz="2300" kern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Freeform 7"/>
          <p:cNvSpPr/>
          <p:nvPr/>
        </p:nvSpPr>
        <p:spPr>
          <a:xfrm>
            <a:off x="7342468" y="1476395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err="1">
                <a:solidFill>
                  <a:schemeClr val="bg1"/>
                </a:solidFill>
              </a:rPr>
              <a:t>Gorbryder</a:t>
            </a:r>
            <a:r>
              <a:rPr lang="en-GB" sz="2300" kern="1200" dirty="0">
                <a:solidFill>
                  <a:schemeClr val="bg1"/>
                </a:solidFill>
              </a:rPr>
              <a:t> a </a:t>
            </a:r>
            <a:r>
              <a:rPr lang="en-GB" sz="2300" kern="1200" dirty="0" err="1">
                <a:solidFill>
                  <a:schemeClr val="bg1"/>
                </a:solidFill>
              </a:rPr>
              <a:t>Sefyllfaoedd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Personol</a:t>
            </a:r>
            <a:endParaRPr lang="en-GB" sz="2300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65422" y="3250910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err="1">
                <a:solidFill>
                  <a:schemeClr val="bg1"/>
                </a:solidFill>
              </a:rPr>
              <a:t>Ffactorau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amgylcheddol</a:t>
            </a:r>
            <a:r>
              <a:rPr lang="en-GB" sz="2300" kern="1200" dirty="0">
                <a:solidFill>
                  <a:schemeClr val="bg1"/>
                </a:solidFill>
              </a:rPr>
              <a:t> a </a:t>
            </a:r>
            <a:r>
              <a:rPr lang="en-GB" sz="2300" kern="1200" dirty="0" err="1">
                <a:solidFill>
                  <a:schemeClr val="bg1"/>
                </a:solidFill>
              </a:rPr>
              <a:t>sensitifrwydd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synhwyraidd</a:t>
            </a:r>
            <a:endParaRPr lang="en-GB" sz="23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53945" y="3250910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err="1">
                <a:solidFill>
                  <a:schemeClr val="bg1"/>
                </a:solidFill>
              </a:rPr>
              <a:t>Newid</a:t>
            </a:r>
            <a:endParaRPr lang="en-GB" sz="2300" kern="1200" dirty="0">
              <a:solidFill>
                <a:schemeClr val="bg1"/>
              </a:solidFill>
            </a:endParaRP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>
                <a:solidFill>
                  <a:schemeClr val="bg1"/>
                </a:solidFill>
              </a:rPr>
              <a:t>(Y </a:t>
            </a:r>
            <a:r>
              <a:rPr lang="en-GB" sz="2300" kern="1200" dirty="0" err="1">
                <a:solidFill>
                  <a:schemeClr val="bg1"/>
                </a:solidFill>
              </a:rPr>
              <a:t>disgwyliedig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yn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erbyn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yr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annisgwyl</a:t>
            </a:r>
            <a:r>
              <a:rPr lang="en-GB" sz="2300" kern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Freeform 10"/>
          <p:cNvSpPr/>
          <p:nvPr/>
        </p:nvSpPr>
        <p:spPr>
          <a:xfrm>
            <a:off x="7342468" y="3250910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err="1">
                <a:solidFill>
                  <a:schemeClr val="bg1"/>
                </a:solidFill>
              </a:rPr>
              <a:t>Rheolau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anysgrifenedig</a:t>
            </a:r>
            <a:endParaRPr lang="en-GB" sz="2300" kern="12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65422" y="5025425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err="1">
                <a:solidFill>
                  <a:schemeClr val="bg1"/>
                </a:solidFill>
              </a:rPr>
              <a:t>Perthnasoedd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yn</a:t>
            </a:r>
            <a:r>
              <a:rPr lang="en-GB" sz="2300" kern="1200" dirty="0">
                <a:solidFill>
                  <a:schemeClr val="bg1"/>
                </a:solidFill>
              </a:rPr>
              <a:t> y </a:t>
            </a:r>
            <a:r>
              <a:rPr lang="en-GB" sz="2300" kern="1200" dirty="0" err="1">
                <a:solidFill>
                  <a:schemeClr val="bg1"/>
                </a:solidFill>
              </a:rPr>
              <a:t>Gweithle</a:t>
            </a:r>
            <a:endParaRPr lang="en-GB" sz="2300" kern="12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53945" y="5025425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err="1">
                <a:solidFill>
                  <a:schemeClr val="bg1"/>
                </a:solidFill>
              </a:rPr>
              <a:t>Diffyg</a:t>
            </a:r>
            <a:r>
              <a:rPr lang="en-GB" sz="2300" kern="1200" dirty="0">
                <a:solidFill>
                  <a:schemeClr val="bg1"/>
                </a:solidFill>
              </a:rPr>
              <a:t> </a:t>
            </a:r>
            <a:r>
              <a:rPr lang="en-GB" sz="2300" kern="1200" dirty="0" err="1">
                <a:solidFill>
                  <a:schemeClr val="bg1"/>
                </a:solidFill>
              </a:rPr>
              <a:t>Strwythur</a:t>
            </a:r>
            <a:endParaRPr lang="en-GB" sz="2300" kern="1200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42468" y="5025425"/>
            <a:ext cx="2535021" cy="1521012"/>
          </a:xfrm>
          <a:custGeom>
            <a:avLst/>
            <a:gdLst>
              <a:gd name="connsiteX0" fmla="*/ 0 w 2535021"/>
              <a:gd name="connsiteY0" fmla="*/ 0 h 1521012"/>
              <a:gd name="connsiteX1" fmla="*/ 2535021 w 2535021"/>
              <a:gd name="connsiteY1" fmla="*/ 0 h 1521012"/>
              <a:gd name="connsiteX2" fmla="*/ 2535021 w 2535021"/>
              <a:gd name="connsiteY2" fmla="*/ 1521012 h 1521012"/>
              <a:gd name="connsiteX3" fmla="*/ 0 w 2535021"/>
              <a:gd name="connsiteY3" fmla="*/ 1521012 h 1521012"/>
              <a:gd name="connsiteX4" fmla="*/ 0 w 2535021"/>
              <a:gd name="connsiteY4" fmla="*/ 0 h 15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21" h="1521012">
                <a:moveTo>
                  <a:pt x="0" y="0"/>
                </a:moveTo>
                <a:lnTo>
                  <a:pt x="2535021" y="0"/>
                </a:lnTo>
                <a:lnTo>
                  <a:pt x="2535021" y="1521012"/>
                </a:lnTo>
                <a:lnTo>
                  <a:pt x="0" y="1521012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dirty="0" err="1">
                <a:solidFill>
                  <a:schemeClr val="bg1"/>
                </a:solidFill>
              </a:rPr>
              <a:t>Amser</a:t>
            </a:r>
            <a:r>
              <a:rPr lang="en-GB" sz="2300" dirty="0">
                <a:solidFill>
                  <a:schemeClr val="bg1"/>
                </a:solidFill>
              </a:rPr>
              <a:t> </a:t>
            </a:r>
            <a:r>
              <a:rPr lang="en-GB" sz="2300" dirty="0" err="1">
                <a:solidFill>
                  <a:schemeClr val="bg1"/>
                </a:solidFill>
              </a:rPr>
              <a:t>Prosesu</a:t>
            </a:r>
            <a:endParaRPr lang="en-GB" sz="2300" kern="12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70412" y="470389"/>
            <a:ext cx="6624637" cy="64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Rhwystrau</a:t>
            </a:r>
            <a:r>
              <a:rPr lang="en-GB" altLang="en-US" sz="4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40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4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altLang="en-US" sz="40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Gweithle</a:t>
            </a:r>
            <a:endParaRPr lang="en-GB" altLang="en-US" sz="4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77575" y="5773615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710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2063" y="-1070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b="1" kern="12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Ymchwil</a:t>
            </a:r>
            <a:r>
              <a:rPr lang="en-US" altLang="en-US" b="1" kern="1200" dirty="0">
                <a:solidFill>
                  <a:srgbClr val="4203BF"/>
                </a:solidFill>
                <a:latin typeface="Century Gothic" panose="020B0502020202020204" pitchFamily="34" charset="0"/>
              </a:rPr>
              <a:t> ac </a:t>
            </a:r>
            <a:r>
              <a:rPr lang="en-US" altLang="en-US" b="1" kern="12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Ystadegau</a:t>
            </a:r>
            <a:endParaRPr lang="en-US" altLang="en-US" b="1" kern="12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 descr="Stethoscope"/>
          <p:cNvSpPr/>
          <p:nvPr/>
        </p:nvSpPr>
        <p:spPr>
          <a:xfrm>
            <a:off x="1748062" y="1296695"/>
            <a:ext cx="1517210" cy="107012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 3"/>
          <p:cNvSpPr/>
          <p:nvPr/>
        </p:nvSpPr>
        <p:spPr>
          <a:xfrm>
            <a:off x="502063" y="2569557"/>
            <a:ext cx="4009209" cy="763514"/>
          </a:xfrm>
          <a:custGeom>
            <a:avLst/>
            <a:gdLst>
              <a:gd name="connsiteX0" fmla="*/ 0 w 4009209"/>
              <a:gd name="connsiteY0" fmla="*/ 0 h 763514"/>
              <a:gd name="connsiteX1" fmla="*/ 4009209 w 4009209"/>
              <a:gd name="connsiteY1" fmla="*/ 0 h 763514"/>
              <a:gd name="connsiteX2" fmla="*/ 4009209 w 4009209"/>
              <a:gd name="connsiteY2" fmla="*/ 763514 h 763514"/>
              <a:gd name="connsiteX3" fmla="*/ 0 w 4009209"/>
              <a:gd name="connsiteY3" fmla="*/ 763514 h 763514"/>
              <a:gd name="connsiteX4" fmla="*/ 0 w 4009209"/>
              <a:gd name="connsiteY4" fmla="*/ 0 h 76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9209" h="763514">
                <a:moveTo>
                  <a:pt x="0" y="0"/>
                </a:moveTo>
                <a:lnTo>
                  <a:pt x="4009209" y="0"/>
                </a:lnTo>
                <a:lnTo>
                  <a:pt x="4009209" y="763514"/>
                </a:lnTo>
                <a:lnTo>
                  <a:pt x="0" y="7635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r>
              <a:rPr lang="cy-GB" dirty="0">
                <a:solidFill>
                  <a:srgbClr val="4203BF"/>
                </a:solidFill>
              </a:rPr>
              <a:t>Dywedodd 50% o bobl awtistig mai cefnogaeth, dealltwriaeth neu dderbyn fyddai’r elfen unigol fwyaf i’w helpu i gyflogaeth (Cymdeithas Genedlaethol Awtistiaeth, 2016)</a:t>
            </a:r>
            <a:endParaRPr lang="en-GB" dirty="0">
              <a:solidFill>
                <a:srgbClr val="4203BF"/>
              </a:solidFill>
            </a:endParaRPr>
          </a:p>
        </p:txBody>
      </p:sp>
      <p:sp>
        <p:nvSpPr>
          <p:cNvPr id="5" name="Rectangle 4" descr="Team"/>
          <p:cNvSpPr/>
          <p:nvPr/>
        </p:nvSpPr>
        <p:spPr>
          <a:xfrm>
            <a:off x="5279529" y="982665"/>
            <a:ext cx="1690747" cy="13841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4644329" y="2542689"/>
            <a:ext cx="2961149" cy="763514"/>
          </a:xfrm>
          <a:custGeom>
            <a:avLst/>
            <a:gdLst>
              <a:gd name="connsiteX0" fmla="*/ 0 w 2961149"/>
              <a:gd name="connsiteY0" fmla="*/ 0 h 763514"/>
              <a:gd name="connsiteX1" fmla="*/ 2961149 w 2961149"/>
              <a:gd name="connsiteY1" fmla="*/ 0 h 763514"/>
              <a:gd name="connsiteX2" fmla="*/ 2961149 w 2961149"/>
              <a:gd name="connsiteY2" fmla="*/ 763514 h 763514"/>
              <a:gd name="connsiteX3" fmla="*/ 0 w 2961149"/>
              <a:gd name="connsiteY3" fmla="*/ 763514 h 763514"/>
              <a:gd name="connsiteX4" fmla="*/ 0 w 2961149"/>
              <a:gd name="connsiteY4" fmla="*/ 0 h 76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49" h="763514">
                <a:moveTo>
                  <a:pt x="0" y="0"/>
                </a:moveTo>
                <a:lnTo>
                  <a:pt x="2961149" y="0"/>
                </a:lnTo>
                <a:lnTo>
                  <a:pt x="2961149" y="763514"/>
                </a:lnTo>
                <a:lnTo>
                  <a:pt x="0" y="7635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r>
              <a:rPr lang="cy-GB" dirty="0">
                <a:solidFill>
                  <a:srgbClr val="4203BF"/>
                </a:solidFill>
              </a:rPr>
              <a:t>Fe ddylai oedolion awtistig gael cynnig cefnogaeth unigol os ydynt yn cael trafferth cynnal cyflogaeth (NICE, 2012) </a:t>
            </a:r>
            <a:endParaRPr lang="en-GB" dirty="0">
              <a:solidFill>
                <a:srgbClr val="4203BF"/>
              </a:solidFill>
            </a:endParaRPr>
          </a:p>
        </p:txBody>
      </p:sp>
      <p:sp>
        <p:nvSpPr>
          <p:cNvPr id="7" name="Rectangle 6" descr="Person in wheelchair"/>
          <p:cNvSpPr/>
          <p:nvPr/>
        </p:nvSpPr>
        <p:spPr>
          <a:xfrm>
            <a:off x="9043340" y="1183572"/>
            <a:ext cx="1446334" cy="117783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8028933" y="2569557"/>
            <a:ext cx="3475149" cy="763514"/>
          </a:xfrm>
          <a:custGeom>
            <a:avLst/>
            <a:gdLst>
              <a:gd name="connsiteX0" fmla="*/ 0 w 3475149"/>
              <a:gd name="connsiteY0" fmla="*/ 0 h 763514"/>
              <a:gd name="connsiteX1" fmla="*/ 3475149 w 3475149"/>
              <a:gd name="connsiteY1" fmla="*/ 0 h 763514"/>
              <a:gd name="connsiteX2" fmla="*/ 3475149 w 3475149"/>
              <a:gd name="connsiteY2" fmla="*/ 763514 h 763514"/>
              <a:gd name="connsiteX3" fmla="*/ 0 w 3475149"/>
              <a:gd name="connsiteY3" fmla="*/ 763514 h 763514"/>
              <a:gd name="connsiteX4" fmla="*/ 0 w 3475149"/>
              <a:gd name="connsiteY4" fmla="*/ 0 h 76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5149" h="763514">
                <a:moveTo>
                  <a:pt x="0" y="0"/>
                </a:moveTo>
                <a:lnTo>
                  <a:pt x="3475149" y="0"/>
                </a:lnTo>
                <a:lnTo>
                  <a:pt x="3475149" y="763514"/>
                </a:lnTo>
                <a:lnTo>
                  <a:pt x="0" y="7635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r>
              <a:rPr lang="cy-GB" dirty="0">
                <a:solidFill>
                  <a:srgbClr val="4203BF"/>
                </a:solidFill>
              </a:rPr>
              <a:t>Dim ond 32% o bobl awtistig sydd mewn cyflogaeth o'i gymharu â 52.3% o bobl anabl (y Swyddfa Ystadegau Gwladol, 2019)</a:t>
            </a:r>
            <a:endParaRPr lang="en-GB" dirty="0">
              <a:solidFill>
                <a:srgbClr val="4203B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051" y="4440968"/>
            <a:ext cx="11791949" cy="193899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</a:rPr>
              <a:t>Fe fyddai</a:t>
            </a:r>
            <a:r>
              <a:rPr lang="cy-GB" sz="2000" b="1" dirty="0">
                <a:solidFill>
                  <a:srgbClr val="4203BF"/>
                </a:solidFill>
              </a:rPr>
              <a:t> 68% </a:t>
            </a:r>
            <a:r>
              <a:rPr lang="cy-GB" sz="2000" dirty="0">
                <a:solidFill>
                  <a:srgbClr val="4203BF"/>
                </a:solidFill>
              </a:rPr>
              <a:t>o gyflogwyr yn poeni am gael y gefnogaeth yn anghywir i weithiwr awtistig.</a:t>
            </a:r>
            <a:br>
              <a:rPr lang="cy-GB" sz="2000" dirty="0">
                <a:solidFill>
                  <a:srgbClr val="4203BF"/>
                </a:solidFill>
              </a:rPr>
            </a:br>
            <a:endParaRPr lang="en-GB" sz="2000" dirty="0">
              <a:solidFill>
                <a:srgbClr val="4203BF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</a:rPr>
              <a:t>Nid yw</a:t>
            </a:r>
            <a:r>
              <a:rPr lang="cy-GB" sz="2000" b="1" dirty="0">
                <a:solidFill>
                  <a:srgbClr val="4203BF"/>
                </a:solidFill>
              </a:rPr>
              <a:t> 64% </a:t>
            </a:r>
            <a:r>
              <a:rPr lang="cy-GB" sz="2000" dirty="0">
                <a:solidFill>
                  <a:srgbClr val="4203BF"/>
                </a:solidFill>
              </a:rPr>
              <a:t>o gyflogwyr yn gwybod</a:t>
            </a:r>
            <a:r>
              <a:rPr lang="cy-GB" sz="2000" b="1" dirty="0">
                <a:solidFill>
                  <a:srgbClr val="4203BF"/>
                </a:solidFill>
              </a:rPr>
              <a:t> </a:t>
            </a:r>
            <a:r>
              <a:rPr lang="cy-GB" sz="2000" dirty="0">
                <a:solidFill>
                  <a:srgbClr val="4203BF"/>
                </a:solidFill>
              </a:rPr>
              <a:t>lle i fynd am gefnogaeth/cyngor yn ymwneud â chyflogi unigolyn awtistig</a:t>
            </a:r>
            <a:br>
              <a:rPr lang="cy-GB" sz="2000" dirty="0">
                <a:solidFill>
                  <a:srgbClr val="4203BF"/>
                </a:solidFill>
              </a:rPr>
            </a:br>
            <a:endParaRPr lang="en-GB" sz="2000" dirty="0">
              <a:solidFill>
                <a:srgbClr val="4203BF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</a:rPr>
              <a:t>Mae</a:t>
            </a:r>
            <a:r>
              <a:rPr lang="cy-GB" sz="2000" b="1" dirty="0">
                <a:solidFill>
                  <a:srgbClr val="4203BF"/>
                </a:solidFill>
              </a:rPr>
              <a:t> 27% </a:t>
            </a:r>
            <a:r>
              <a:rPr lang="cy-GB" sz="2000" dirty="0">
                <a:solidFill>
                  <a:srgbClr val="4203BF"/>
                </a:solidFill>
              </a:rPr>
              <a:t>o gyflogwyr yn credu y byddai unigolyn awtistig yn annhebygol o ffitio i’w tîm</a:t>
            </a:r>
            <a:endParaRPr lang="en-GB" sz="2000" dirty="0">
              <a:solidFill>
                <a:srgbClr val="4203B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04684" y="5706209"/>
            <a:ext cx="987831" cy="967154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809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51589" y="1866421"/>
            <a:ext cx="2936911" cy="1762146"/>
          </a:xfrm>
          <a:custGeom>
            <a:avLst/>
            <a:gdLst>
              <a:gd name="connsiteX0" fmla="*/ 0 w 2936911"/>
              <a:gd name="connsiteY0" fmla="*/ 0 h 1762146"/>
              <a:gd name="connsiteX1" fmla="*/ 2936911 w 2936911"/>
              <a:gd name="connsiteY1" fmla="*/ 0 h 1762146"/>
              <a:gd name="connsiteX2" fmla="*/ 2936911 w 2936911"/>
              <a:gd name="connsiteY2" fmla="*/ 1762146 h 1762146"/>
              <a:gd name="connsiteX3" fmla="*/ 0 w 2936911"/>
              <a:gd name="connsiteY3" fmla="*/ 1762146 h 1762146"/>
              <a:gd name="connsiteX4" fmla="*/ 0 w 2936911"/>
              <a:gd name="connsiteY4" fmla="*/ 0 h 176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911" h="1762146">
                <a:moveTo>
                  <a:pt x="0" y="0"/>
                </a:moveTo>
                <a:lnTo>
                  <a:pt x="2936911" y="0"/>
                </a:lnTo>
                <a:lnTo>
                  <a:pt x="2936911" y="1762146"/>
                </a:lnTo>
                <a:lnTo>
                  <a:pt x="0" y="1762146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 err="1">
                <a:solidFill>
                  <a:schemeClr val="bg1"/>
                </a:solidFill>
              </a:rPr>
              <a:t>Defnyddiwch</a:t>
            </a:r>
            <a:r>
              <a:rPr lang="en-GB" sz="2600" kern="1200" dirty="0">
                <a:solidFill>
                  <a:schemeClr val="bg1"/>
                </a:solidFill>
              </a:rPr>
              <a:t> y dull </a:t>
            </a:r>
            <a:r>
              <a:rPr lang="en-GB" sz="2600" kern="1200" dirty="0" err="1">
                <a:solidFill>
                  <a:schemeClr val="bg1"/>
                </a:solidFill>
              </a:rPr>
              <a:t>cyfathrebu</a:t>
            </a:r>
            <a:r>
              <a:rPr lang="en-GB" sz="2600" kern="1200" dirty="0">
                <a:solidFill>
                  <a:schemeClr val="bg1"/>
                </a:solidFill>
              </a:rPr>
              <a:t> a </a:t>
            </a:r>
            <a:r>
              <a:rPr lang="en-GB" sz="2600" kern="1200" dirty="0" err="1">
                <a:solidFill>
                  <a:schemeClr val="bg1"/>
                </a:solidFill>
              </a:rPr>
              <a:t>ffefrir</a:t>
            </a:r>
            <a:endParaRPr lang="en-GB" sz="2600" kern="12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82191" y="1866421"/>
            <a:ext cx="2936911" cy="1762146"/>
          </a:xfrm>
          <a:custGeom>
            <a:avLst/>
            <a:gdLst>
              <a:gd name="connsiteX0" fmla="*/ 0 w 2936911"/>
              <a:gd name="connsiteY0" fmla="*/ 0 h 1762146"/>
              <a:gd name="connsiteX1" fmla="*/ 2936911 w 2936911"/>
              <a:gd name="connsiteY1" fmla="*/ 0 h 1762146"/>
              <a:gd name="connsiteX2" fmla="*/ 2936911 w 2936911"/>
              <a:gd name="connsiteY2" fmla="*/ 1762146 h 1762146"/>
              <a:gd name="connsiteX3" fmla="*/ 0 w 2936911"/>
              <a:gd name="connsiteY3" fmla="*/ 1762146 h 1762146"/>
              <a:gd name="connsiteX4" fmla="*/ 0 w 2936911"/>
              <a:gd name="connsiteY4" fmla="*/ 0 h 176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911" h="1762146">
                <a:moveTo>
                  <a:pt x="0" y="0"/>
                </a:moveTo>
                <a:lnTo>
                  <a:pt x="2936911" y="0"/>
                </a:lnTo>
                <a:lnTo>
                  <a:pt x="2936911" y="1762146"/>
                </a:lnTo>
                <a:lnTo>
                  <a:pt x="0" y="1762146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 err="1">
                <a:solidFill>
                  <a:schemeClr val="bg1"/>
                </a:solidFill>
              </a:rPr>
              <a:t>Defnyddiwch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atgyfnerthu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gweledol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ar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gyfer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cyfarwyddiadau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ar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lafar</a:t>
            </a:r>
            <a:endParaRPr lang="en-GB" sz="26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912794" y="1866421"/>
            <a:ext cx="2936911" cy="1762146"/>
          </a:xfrm>
          <a:custGeom>
            <a:avLst/>
            <a:gdLst>
              <a:gd name="connsiteX0" fmla="*/ 0 w 2936911"/>
              <a:gd name="connsiteY0" fmla="*/ 0 h 1762146"/>
              <a:gd name="connsiteX1" fmla="*/ 2936911 w 2936911"/>
              <a:gd name="connsiteY1" fmla="*/ 0 h 1762146"/>
              <a:gd name="connsiteX2" fmla="*/ 2936911 w 2936911"/>
              <a:gd name="connsiteY2" fmla="*/ 1762146 h 1762146"/>
              <a:gd name="connsiteX3" fmla="*/ 0 w 2936911"/>
              <a:gd name="connsiteY3" fmla="*/ 1762146 h 1762146"/>
              <a:gd name="connsiteX4" fmla="*/ 0 w 2936911"/>
              <a:gd name="connsiteY4" fmla="*/ 0 h 176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911" h="1762146">
                <a:moveTo>
                  <a:pt x="0" y="0"/>
                </a:moveTo>
                <a:lnTo>
                  <a:pt x="2936911" y="0"/>
                </a:lnTo>
                <a:lnTo>
                  <a:pt x="2936911" y="1762146"/>
                </a:lnTo>
                <a:lnTo>
                  <a:pt x="0" y="1762146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 err="1">
                <a:solidFill>
                  <a:schemeClr val="bg1"/>
                </a:solidFill>
              </a:rPr>
              <a:t>Byddwch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yn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eglur</a:t>
            </a:r>
            <a:r>
              <a:rPr lang="en-GB" sz="2600" kern="1200" dirty="0">
                <a:solidFill>
                  <a:schemeClr val="bg1"/>
                </a:solidFill>
              </a:rPr>
              <a:t> ac </a:t>
            </a:r>
            <a:r>
              <a:rPr lang="en-GB" sz="2600" kern="1200" dirty="0" err="1">
                <a:solidFill>
                  <a:schemeClr val="bg1"/>
                </a:solidFill>
              </a:rPr>
              <a:t>amlwg</a:t>
            </a:r>
            <a:r>
              <a:rPr lang="en-GB" sz="2600" kern="1200" dirty="0">
                <a:solidFill>
                  <a:schemeClr val="bg1"/>
                </a:solidFill>
              </a:rPr>
              <a:t> – </a:t>
            </a:r>
            <a:r>
              <a:rPr lang="en-GB" sz="2600" kern="1200" dirty="0" err="1">
                <a:solidFill>
                  <a:schemeClr val="bg1"/>
                </a:solidFill>
              </a:rPr>
              <a:t>defnyddiwch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lai</a:t>
            </a:r>
            <a:r>
              <a:rPr lang="en-GB" sz="2600" kern="1200" dirty="0">
                <a:solidFill>
                  <a:schemeClr val="bg1"/>
                </a:solidFill>
              </a:rPr>
              <a:t> o </a:t>
            </a:r>
            <a:r>
              <a:rPr lang="en-GB" sz="2600" kern="1200" dirty="0" err="1">
                <a:solidFill>
                  <a:schemeClr val="bg1"/>
                </a:solidFill>
              </a:rPr>
              <a:t>eiriau</a:t>
            </a:r>
            <a:endParaRPr lang="en-GB" sz="2600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51589" y="3922259"/>
            <a:ext cx="2936911" cy="1762146"/>
          </a:xfrm>
          <a:custGeom>
            <a:avLst/>
            <a:gdLst>
              <a:gd name="connsiteX0" fmla="*/ 0 w 2936911"/>
              <a:gd name="connsiteY0" fmla="*/ 0 h 1762146"/>
              <a:gd name="connsiteX1" fmla="*/ 2936911 w 2936911"/>
              <a:gd name="connsiteY1" fmla="*/ 0 h 1762146"/>
              <a:gd name="connsiteX2" fmla="*/ 2936911 w 2936911"/>
              <a:gd name="connsiteY2" fmla="*/ 1762146 h 1762146"/>
              <a:gd name="connsiteX3" fmla="*/ 0 w 2936911"/>
              <a:gd name="connsiteY3" fmla="*/ 1762146 h 1762146"/>
              <a:gd name="connsiteX4" fmla="*/ 0 w 2936911"/>
              <a:gd name="connsiteY4" fmla="*/ 0 h 176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911" h="1762146">
                <a:moveTo>
                  <a:pt x="0" y="0"/>
                </a:moveTo>
                <a:lnTo>
                  <a:pt x="2936911" y="0"/>
                </a:lnTo>
                <a:lnTo>
                  <a:pt x="2936911" y="1762146"/>
                </a:lnTo>
                <a:lnTo>
                  <a:pt x="0" y="1762146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dirty="0" err="1">
                <a:solidFill>
                  <a:schemeClr val="bg1"/>
                </a:solidFill>
              </a:rPr>
              <a:t>Gwiriwch</a:t>
            </a:r>
            <a:r>
              <a:rPr lang="en-GB" sz="2600" dirty="0">
                <a:solidFill>
                  <a:schemeClr val="bg1"/>
                </a:solidFill>
              </a:rPr>
              <a:t> </a:t>
            </a:r>
            <a:r>
              <a:rPr lang="en-GB" sz="2600" dirty="0" err="1">
                <a:solidFill>
                  <a:schemeClr val="bg1"/>
                </a:solidFill>
              </a:rPr>
              <a:t>eu</a:t>
            </a:r>
            <a:r>
              <a:rPr lang="en-GB" sz="2600" dirty="0">
                <a:solidFill>
                  <a:schemeClr val="bg1"/>
                </a:solidFill>
              </a:rPr>
              <a:t> bod </a:t>
            </a:r>
            <a:r>
              <a:rPr lang="en-GB" sz="2600" dirty="0" err="1">
                <a:solidFill>
                  <a:schemeClr val="bg1"/>
                </a:solidFill>
              </a:rPr>
              <a:t>yn</a:t>
            </a:r>
            <a:r>
              <a:rPr lang="en-GB" sz="2600" dirty="0">
                <a:solidFill>
                  <a:schemeClr val="bg1"/>
                </a:solidFill>
              </a:rPr>
              <a:t> </a:t>
            </a:r>
            <a:r>
              <a:rPr lang="en-GB" sz="2600" dirty="0" err="1">
                <a:solidFill>
                  <a:schemeClr val="bg1"/>
                </a:solidFill>
              </a:rPr>
              <a:t>deall</a:t>
            </a:r>
            <a:r>
              <a:rPr lang="en-GB" sz="2600" dirty="0">
                <a:solidFill>
                  <a:schemeClr val="bg1"/>
                </a:solidFill>
              </a:rPr>
              <a:t> </a:t>
            </a:r>
            <a:r>
              <a:rPr lang="en-GB" sz="2600" dirty="0" err="1">
                <a:solidFill>
                  <a:schemeClr val="bg1"/>
                </a:solidFill>
              </a:rPr>
              <a:t>gyda</a:t>
            </a:r>
            <a:r>
              <a:rPr lang="en-GB" sz="2600" dirty="0">
                <a:solidFill>
                  <a:schemeClr val="bg1"/>
                </a:solidFill>
              </a:rPr>
              <a:t> </a:t>
            </a:r>
            <a:r>
              <a:rPr lang="en-GB" sz="2600" dirty="0" err="1">
                <a:solidFill>
                  <a:schemeClr val="bg1"/>
                </a:solidFill>
              </a:rPr>
              <a:t>chwestiynau</a:t>
            </a:r>
            <a:r>
              <a:rPr lang="en-GB" sz="2600" dirty="0">
                <a:solidFill>
                  <a:schemeClr val="bg1"/>
                </a:solidFill>
              </a:rPr>
              <a:t> </a:t>
            </a:r>
            <a:r>
              <a:rPr lang="en-GB" sz="2600" dirty="0" err="1">
                <a:solidFill>
                  <a:schemeClr val="bg1"/>
                </a:solidFill>
              </a:rPr>
              <a:t>penodol</a:t>
            </a:r>
            <a:endParaRPr lang="en-GB" sz="26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82191" y="3922259"/>
            <a:ext cx="2936911" cy="1762146"/>
          </a:xfrm>
          <a:custGeom>
            <a:avLst/>
            <a:gdLst>
              <a:gd name="connsiteX0" fmla="*/ 0 w 2936911"/>
              <a:gd name="connsiteY0" fmla="*/ 0 h 1762146"/>
              <a:gd name="connsiteX1" fmla="*/ 2936911 w 2936911"/>
              <a:gd name="connsiteY1" fmla="*/ 0 h 1762146"/>
              <a:gd name="connsiteX2" fmla="*/ 2936911 w 2936911"/>
              <a:gd name="connsiteY2" fmla="*/ 1762146 h 1762146"/>
              <a:gd name="connsiteX3" fmla="*/ 0 w 2936911"/>
              <a:gd name="connsiteY3" fmla="*/ 1762146 h 1762146"/>
              <a:gd name="connsiteX4" fmla="*/ 0 w 2936911"/>
              <a:gd name="connsiteY4" fmla="*/ 0 h 176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911" h="1762146">
                <a:moveTo>
                  <a:pt x="0" y="0"/>
                </a:moveTo>
                <a:lnTo>
                  <a:pt x="2936911" y="0"/>
                </a:lnTo>
                <a:lnTo>
                  <a:pt x="2936911" y="1762146"/>
                </a:lnTo>
                <a:lnTo>
                  <a:pt x="0" y="1762146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 err="1">
                <a:solidFill>
                  <a:schemeClr val="bg1"/>
                </a:solidFill>
              </a:rPr>
              <a:t>Rhowch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adborth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clir</a:t>
            </a:r>
            <a:r>
              <a:rPr lang="en-GB" sz="2600" kern="1200" dirty="0">
                <a:solidFill>
                  <a:schemeClr val="bg1"/>
                </a:solidFill>
              </a:rPr>
              <a:t>, </a:t>
            </a:r>
            <a:r>
              <a:rPr lang="en-GB" sz="2600" kern="1200" dirty="0" err="1">
                <a:solidFill>
                  <a:schemeClr val="bg1"/>
                </a:solidFill>
              </a:rPr>
              <a:t>gonest</a:t>
            </a:r>
            <a:r>
              <a:rPr lang="en-GB" sz="2600" kern="1200" dirty="0">
                <a:solidFill>
                  <a:schemeClr val="bg1"/>
                </a:solidFill>
              </a:rPr>
              <a:t> a </a:t>
            </a:r>
            <a:r>
              <a:rPr lang="en-GB" sz="2600" kern="1200" dirty="0" err="1">
                <a:solidFill>
                  <a:schemeClr val="bg1"/>
                </a:solidFill>
              </a:rPr>
              <a:t>manwl</a:t>
            </a:r>
            <a:r>
              <a:rPr lang="en-GB" sz="2600" kern="1200" dirty="0">
                <a:solidFill>
                  <a:schemeClr val="bg1"/>
                </a:solidFill>
              </a:rPr>
              <a:t> – </a:t>
            </a:r>
            <a:r>
              <a:rPr lang="en-GB" sz="2600" kern="1200" dirty="0" err="1">
                <a:solidFill>
                  <a:schemeClr val="bg1"/>
                </a:solidFill>
              </a:rPr>
              <a:t>negyddol</a:t>
            </a:r>
            <a:r>
              <a:rPr lang="en-GB" sz="2600" kern="1200" dirty="0">
                <a:solidFill>
                  <a:schemeClr val="bg1"/>
                </a:solidFill>
              </a:rPr>
              <a:t> a </a:t>
            </a:r>
            <a:r>
              <a:rPr lang="en-GB" sz="2600" kern="1200" dirty="0" err="1">
                <a:solidFill>
                  <a:schemeClr val="bg1"/>
                </a:solidFill>
              </a:rPr>
              <a:t>chadarnhaol</a:t>
            </a:r>
            <a:endParaRPr lang="en-GB" sz="2600" kern="1200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912794" y="3922259"/>
            <a:ext cx="2936911" cy="1762146"/>
          </a:xfrm>
          <a:custGeom>
            <a:avLst/>
            <a:gdLst>
              <a:gd name="connsiteX0" fmla="*/ 0 w 2936911"/>
              <a:gd name="connsiteY0" fmla="*/ 0 h 1762146"/>
              <a:gd name="connsiteX1" fmla="*/ 2936911 w 2936911"/>
              <a:gd name="connsiteY1" fmla="*/ 0 h 1762146"/>
              <a:gd name="connsiteX2" fmla="*/ 2936911 w 2936911"/>
              <a:gd name="connsiteY2" fmla="*/ 1762146 h 1762146"/>
              <a:gd name="connsiteX3" fmla="*/ 0 w 2936911"/>
              <a:gd name="connsiteY3" fmla="*/ 1762146 h 1762146"/>
              <a:gd name="connsiteX4" fmla="*/ 0 w 2936911"/>
              <a:gd name="connsiteY4" fmla="*/ 0 h 176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911" h="1762146">
                <a:moveTo>
                  <a:pt x="0" y="0"/>
                </a:moveTo>
                <a:lnTo>
                  <a:pt x="2936911" y="0"/>
                </a:lnTo>
                <a:lnTo>
                  <a:pt x="2936911" y="1762146"/>
                </a:lnTo>
                <a:lnTo>
                  <a:pt x="0" y="1762146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 err="1">
                <a:solidFill>
                  <a:schemeClr val="bg1"/>
                </a:solidFill>
              </a:rPr>
              <a:t>Peidiwch</a:t>
            </a:r>
            <a:r>
              <a:rPr lang="en-GB" sz="2600" kern="1200" dirty="0">
                <a:solidFill>
                  <a:schemeClr val="bg1"/>
                </a:solidFill>
              </a:rPr>
              <a:t> â </a:t>
            </a:r>
            <a:r>
              <a:rPr lang="en-GB" sz="2600" kern="1200" dirty="0" err="1">
                <a:solidFill>
                  <a:schemeClr val="bg1"/>
                </a:solidFill>
              </a:rPr>
              <a:t>dibynnu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ar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gyfathrebu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heb</a:t>
            </a:r>
            <a:r>
              <a:rPr lang="en-GB" sz="2600" kern="1200" dirty="0">
                <a:solidFill>
                  <a:schemeClr val="bg1"/>
                </a:solidFill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</a:rPr>
              <a:t>eiriau</a:t>
            </a:r>
            <a:endParaRPr lang="en-GB" sz="2600" kern="12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92741" y="643005"/>
            <a:ext cx="7766615" cy="64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Strategaethau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Cyfathrebu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16029" y="5720862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585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39245" y="600075"/>
            <a:ext cx="6624637" cy="64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Strategaethau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gweithle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70280" y="1854810"/>
            <a:ext cx="2956131" cy="1773678"/>
          </a:xfrm>
          <a:custGeom>
            <a:avLst/>
            <a:gdLst>
              <a:gd name="connsiteX0" fmla="*/ 0 w 2956131"/>
              <a:gd name="connsiteY0" fmla="*/ 0 h 1773678"/>
              <a:gd name="connsiteX1" fmla="*/ 2956131 w 2956131"/>
              <a:gd name="connsiteY1" fmla="*/ 0 h 1773678"/>
              <a:gd name="connsiteX2" fmla="*/ 2956131 w 2956131"/>
              <a:gd name="connsiteY2" fmla="*/ 1773678 h 1773678"/>
              <a:gd name="connsiteX3" fmla="*/ 0 w 2956131"/>
              <a:gd name="connsiteY3" fmla="*/ 1773678 h 1773678"/>
              <a:gd name="connsiteX4" fmla="*/ 0 w 2956131"/>
              <a:gd name="connsiteY4" fmla="*/ 0 h 17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131" h="1773678">
                <a:moveTo>
                  <a:pt x="0" y="0"/>
                </a:moveTo>
                <a:lnTo>
                  <a:pt x="2956131" y="0"/>
                </a:lnTo>
                <a:lnTo>
                  <a:pt x="2956131" y="1773678"/>
                </a:lnTo>
                <a:lnTo>
                  <a:pt x="0" y="1773678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500" kern="1200" dirty="0" err="1">
                <a:solidFill>
                  <a:schemeClr val="bg1"/>
                </a:solidFill>
              </a:rPr>
              <a:t>Lluniwch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restrau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gwirio</a:t>
            </a:r>
            <a:endParaRPr lang="en-GB" sz="2500" kern="12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422024" y="1854810"/>
            <a:ext cx="2956131" cy="1773678"/>
          </a:xfrm>
          <a:custGeom>
            <a:avLst/>
            <a:gdLst>
              <a:gd name="connsiteX0" fmla="*/ 0 w 2956131"/>
              <a:gd name="connsiteY0" fmla="*/ 0 h 1773678"/>
              <a:gd name="connsiteX1" fmla="*/ 2956131 w 2956131"/>
              <a:gd name="connsiteY1" fmla="*/ 0 h 1773678"/>
              <a:gd name="connsiteX2" fmla="*/ 2956131 w 2956131"/>
              <a:gd name="connsiteY2" fmla="*/ 1773678 h 1773678"/>
              <a:gd name="connsiteX3" fmla="*/ 0 w 2956131"/>
              <a:gd name="connsiteY3" fmla="*/ 1773678 h 1773678"/>
              <a:gd name="connsiteX4" fmla="*/ 0 w 2956131"/>
              <a:gd name="connsiteY4" fmla="*/ 0 h 17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131" h="1773678">
                <a:moveTo>
                  <a:pt x="0" y="0"/>
                </a:moveTo>
                <a:lnTo>
                  <a:pt x="2956131" y="0"/>
                </a:lnTo>
                <a:lnTo>
                  <a:pt x="2956131" y="1773678"/>
                </a:lnTo>
                <a:lnTo>
                  <a:pt x="0" y="1773678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500" kern="1200" dirty="0" err="1">
                <a:solidFill>
                  <a:schemeClr val="bg1"/>
                </a:solidFill>
              </a:rPr>
              <a:t>Rhowch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rybudd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ymlaen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llaw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ynglŷn</a:t>
            </a:r>
            <a:r>
              <a:rPr lang="en-GB" sz="2500" kern="1200" dirty="0">
                <a:solidFill>
                  <a:schemeClr val="bg1"/>
                </a:solidFill>
              </a:rPr>
              <a:t> â </a:t>
            </a:r>
            <a:r>
              <a:rPr lang="en-GB" sz="2500" kern="1200" dirty="0" err="1">
                <a:solidFill>
                  <a:schemeClr val="bg1"/>
                </a:solidFill>
              </a:rPr>
              <a:t>newidiadau</a:t>
            </a:r>
            <a:r>
              <a:rPr lang="en-GB" sz="2500" kern="1200" dirty="0">
                <a:solidFill>
                  <a:schemeClr val="bg1"/>
                </a:solidFill>
              </a:rPr>
              <a:t> pan </a:t>
            </a:r>
            <a:r>
              <a:rPr lang="en-GB" sz="2500" kern="1200" dirty="0" err="1">
                <a:solidFill>
                  <a:schemeClr val="bg1"/>
                </a:solidFill>
              </a:rPr>
              <a:t>fo’n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bosibl</a:t>
            </a:r>
            <a:endParaRPr lang="en-GB" sz="25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673768" y="1854810"/>
            <a:ext cx="2956131" cy="1773678"/>
          </a:xfrm>
          <a:custGeom>
            <a:avLst/>
            <a:gdLst>
              <a:gd name="connsiteX0" fmla="*/ 0 w 2956131"/>
              <a:gd name="connsiteY0" fmla="*/ 0 h 1773678"/>
              <a:gd name="connsiteX1" fmla="*/ 2956131 w 2956131"/>
              <a:gd name="connsiteY1" fmla="*/ 0 h 1773678"/>
              <a:gd name="connsiteX2" fmla="*/ 2956131 w 2956131"/>
              <a:gd name="connsiteY2" fmla="*/ 1773678 h 1773678"/>
              <a:gd name="connsiteX3" fmla="*/ 0 w 2956131"/>
              <a:gd name="connsiteY3" fmla="*/ 1773678 h 1773678"/>
              <a:gd name="connsiteX4" fmla="*/ 0 w 2956131"/>
              <a:gd name="connsiteY4" fmla="*/ 0 h 17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131" h="1773678">
                <a:moveTo>
                  <a:pt x="0" y="0"/>
                </a:moveTo>
                <a:lnTo>
                  <a:pt x="2956131" y="0"/>
                </a:lnTo>
                <a:lnTo>
                  <a:pt x="2956131" y="1773678"/>
                </a:lnTo>
                <a:lnTo>
                  <a:pt x="0" y="1773678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500" kern="1200" dirty="0" err="1">
                <a:solidFill>
                  <a:schemeClr val="bg1"/>
                </a:solidFill>
              </a:rPr>
              <a:t>Darparwch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strwythur</a:t>
            </a:r>
            <a:r>
              <a:rPr lang="en-GB" sz="2500" kern="1200" dirty="0">
                <a:solidFill>
                  <a:schemeClr val="bg1"/>
                </a:solidFill>
              </a:rPr>
              <a:t> – </a:t>
            </a:r>
            <a:r>
              <a:rPr lang="en-GB" sz="2500" kern="1200" dirty="0" err="1">
                <a:solidFill>
                  <a:schemeClr val="bg1"/>
                </a:solidFill>
              </a:rPr>
              <a:t>amserlenni</a:t>
            </a:r>
            <a:r>
              <a:rPr lang="en-GB" sz="2500" kern="1200" dirty="0">
                <a:solidFill>
                  <a:schemeClr val="bg1"/>
                </a:solidFill>
              </a:rPr>
              <a:t>, </a:t>
            </a:r>
            <a:r>
              <a:rPr lang="en-GB" sz="2500" dirty="0" err="1">
                <a:solidFill>
                  <a:schemeClr val="bg1"/>
                </a:solidFill>
              </a:rPr>
              <a:t>prosesau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ayb</a:t>
            </a:r>
            <a:endParaRPr lang="en-GB" sz="2500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170280" y="3924102"/>
            <a:ext cx="2956131" cy="1773678"/>
          </a:xfrm>
          <a:custGeom>
            <a:avLst/>
            <a:gdLst>
              <a:gd name="connsiteX0" fmla="*/ 0 w 2956131"/>
              <a:gd name="connsiteY0" fmla="*/ 0 h 1773678"/>
              <a:gd name="connsiteX1" fmla="*/ 2956131 w 2956131"/>
              <a:gd name="connsiteY1" fmla="*/ 0 h 1773678"/>
              <a:gd name="connsiteX2" fmla="*/ 2956131 w 2956131"/>
              <a:gd name="connsiteY2" fmla="*/ 1773678 h 1773678"/>
              <a:gd name="connsiteX3" fmla="*/ 0 w 2956131"/>
              <a:gd name="connsiteY3" fmla="*/ 1773678 h 1773678"/>
              <a:gd name="connsiteX4" fmla="*/ 0 w 2956131"/>
              <a:gd name="connsiteY4" fmla="*/ 0 h 17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131" h="1773678">
                <a:moveTo>
                  <a:pt x="0" y="0"/>
                </a:moveTo>
                <a:lnTo>
                  <a:pt x="2956131" y="0"/>
                </a:lnTo>
                <a:lnTo>
                  <a:pt x="2956131" y="1773678"/>
                </a:lnTo>
                <a:lnTo>
                  <a:pt x="0" y="1773678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500" kern="1200" dirty="0" err="1">
                <a:solidFill>
                  <a:schemeClr val="bg1"/>
                </a:solidFill>
              </a:rPr>
              <a:t>Byddwch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yn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gyson</a:t>
            </a:r>
            <a:endParaRPr lang="en-GB" sz="25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22024" y="3924102"/>
            <a:ext cx="2956131" cy="1773678"/>
          </a:xfrm>
          <a:custGeom>
            <a:avLst/>
            <a:gdLst>
              <a:gd name="connsiteX0" fmla="*/ 0 w 2956131"/>
              <a:gd name="connsiteY0" fmla="*/ 0 h 1773678"/>
              <a:gd name="connsiteX1" fmla="*/ 2956131 w 2956131"/>
              <a:gd name="connsiteY1" fmla="*/ 0 h 1773678"/>
              <a:gd name="connsiteX2" fmla="*/ 2956131 w 2956131"/>
              <a:gd name="connsiteY2" fmla="*/ 1773678 h 1773678"/>
              <a:gd name="connsiteX3" fmla="*/ 0 w 2956131"/>
              <a:gd name="connsiteY3" fmla="*/ 1773678 h 1773678"/>
              <a:gd name="connsiteX4" fmla="*/ 0 w 2956131"/>
              <a:gd name="connsiteY4" fmla="*/ 0 h 17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131" h="1773678">
                <a:moveTo>
                  <a:pt x="0" y="0"/>
                </a:moveTo>
                <a:lnTo>
                  <a:pt x="2956131" y="0"/>
                </a:lnTo>
                <a:lnTo>
                  <a:pt x="2956131" y="1773678"/>
                </a:lnTo>
                <a:lnTo>
                  <a:pt x="0" y="1773678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500" kern="1200" dirty="0" err="1">
                <a:solidFill>
                  <a:schemeClr val="bg1"/>
                </a:solidFill>
              </a:rPr>
              <a:t>Gweithiwch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gyda’r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gweithiwr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i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greu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cyfarwyddiadau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ysgrifenedig</a:t>
            </a:r>
            <a:r>
              <a:rPr lang="en-GB" sz="2500" kern="1200" dirty="0">
                <a:solidFill>
                  <a:schemeClr val="bg1"/>
                </a:solidFill>
              </a:rPr>
              <a:t>/</a:t>
            </a:r>
            <a:r>
              <a:rPr lang="en-GB" sz="2500" kern="1200" dirty="0" err="1">
                <a:solidFill>
                  <a:schemeClr val="bg1"/>
                </a:solidFill>
              </a:rPr>
              <a:t>ffeil</a:t>
            </a:r>
            <a:r>
              <a:rPr lang="en-GB" sz="2500" kern="1200" dirty="0">
                <a:solidFill>
                  <a:schemeClr val="bg1"/>
                </a:solidFill>
              </a:rPr>
              <a:t> </a:t>
            </a:r>
            <a:r>
              <a:rPr lang="en-GB" sz="2500" kern="1200" dirty="0" err="1">
                <a:solidFill>
                  <a:schemeClr val="bg1"/>
                </a:solidFill>
              </a:rPr>
              <a:t>waith</a:t>
            </a:r>
            <a:endParaRPr lang="en-GB" sz="2500" kern="1200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673768" y="3924102"/>
            <a:ext cx="2956131" cy="1773678"/>
          </a:xfrm>
          <a:custGeom>
            <a:avLst/>
            <a:gdLst>
              <a:gd name="connsiteX0" fmla="*/ 0 w 2956131"/>
              <a:gd name="connsiteY0" fmla="*/ 0 h 1773678"/>
              <a:gd name="connsiteX1" fmla="*/ 2956131 w 2956131"/>
              <a:gd name="connsiteY1" fmla="*/ 0 h 1773678"/>
              <a:gd name="connsiteX2" fmla="*/ 2956131 w 2956131"/>
              <a:gd name="connsiteY2" fmla="*/ 1773678 h 1773678"/>
              <a:gd name="connsiteX3" fmla="*/ 0 w 2956131"/>
              <a:gd name="connsiteY3" fmla="*/ 1773678 h 1773678"/>
              <a:gd name="connsiteX4" fmla="*/ 0 w 2956131"/>
              <a:gd name="connsiteY4" fmla="*/ 0 h 17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131" h="1773678">
                <a:moveTo>
                  <a:pt x="0" y="0"/>
                </a:moveTo>
                <a:lnTo>
                  <a:pt x="2956131" y="0"/>
                </a:lnTo>
                <a:lnTo>
                  <a:pt x="2956131" y="1773678"/>
                </a:lnTo>
                <a:lnTo>
                  <a:pt x="0" y="1773678"/>
                </a:lnTo>
                <a:lnTo>
                  <a:pt x="0" y="0"/>
                </a:lnTo>
                <a:close/>
              </a:path>
            </a:pathLst>
          </a:custGeom>
          <a:solidFill>
            <a:srgbClr val="33E4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500" dirty="0" err="1">
                <a:solidFill>
                  <a:schemeClr val="bg1"/>
                </a:solidFill>
              </a:rPr>
              <a:t>Addasiadau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amgylcheddol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i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fodloni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anghenion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synhwyraidd</a:t>
            </a:r>
            <a:endParaRPr lang="en-GB" sz="2500" kern="12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077575" y="5773616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057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61160" y="518799"/>
            <a:ext cx="7766615" cy="64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Addasiadau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ymarferol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781030"/>
              </p:ext>
            </p:extLst>
          </p:nvPr>
        </p:nvGraphicFramePr>
        <p:xfrm>
          <a:off x="1661160" y="955484"/>
          <a:ext cx="9390771" cy="57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1077575" y="5826369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90952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4785" y="487678"/>
            <a:ext cx="10814538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Y </a:t>
            </a:r>
            <a:r>
              <a:rPr lang="en-GB" altLang="en-US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berthynas</a:t>
            </a:r>
            <a:r>
              <a:rPr lang="en-GB" alt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rhwng</a:t>
            </a:r>
            <a:r>
              <a:rPr lang="en-GB" alt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altLang="en-US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gweithiwr</a:t>
            </a:r>
            <a:r>
              <a:rPr lang="en-GB" alt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/</a:t>
            </a:r>
            <a:r>
              <a:rPr lang="en-GB" altLang="en-US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rheolwr</a:t>
            </a:r>
            <a:endParaRPr lang="en-GB" altLang="en-US" sz="36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19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73103"/>
            <a:ext cx="976475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NESAF: CLIP –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Detholiad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o 4ydd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gweminar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Cyflogwyr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Awtistiaeth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yn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y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Gwaith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Cymdeithas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Genedlaethol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Awtistiaeth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27.11.2020</a:t>
            </a:r>
            <a:endParaRPr lang="en-GB" sz="2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39259"/>
            <a:ext cx="1069657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2600" b="1" dirty="0">
              <a:solidFill>
                <a:srgbClr val="4203BF"/>
              </a:solidFill>
              <a:latin typeface="Century Gothic"/>
            </a:endParaRPr>
          </a:p>
          <a:p>
            <a:r>
              <a:rPr lang="en-GB" sz="2600" b="1" dirty="0">
                <a:solidFill>
                  <a:srgbClr val="4203BF"/>
                </a:solidFill>
                <a:latin typeface="Century Gothic"/>
              </a:rPr>
              <a:t>Andy Parker – Pennaeth </a:t>
            </a:r>
            <a:r>
              <a:rPr lang="en-GB" sz="2600" b="1" dirty="0" err="1">
                <a:solidFill>
                  <a:srgbClr val="4203BF"/>
                </a:solidFill>
                <a:latin typeface="Century Gothic"/>
              </a:rPr>
              <a:t>Gwelliant</a:t>
            </a:r>
            <a:r>
              <a:rPr lang="en-GB" sz="26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600" b="1" dirty="0" err="1">
                <a:solidFill>
                  <a:srgbClr val="4203BF"/>
                </a:solidFill>
                <a:latin typeface="Century Gothic"/>
              </a:rPr>
              <a:t>Parhaus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,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Peirianneg</a:t>
            </a:r>
            <a:endParaRPr lang="en-GB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Sally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Twisleton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–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Arweinydd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Peirianneg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a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Hyfforddwr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Proffesiynol</a:t>
            </a:r>
            <a:endParaRPr lang="en-GB" sz="2600" b="1" dirty="0">
              <a:solidFill>
                <a:srgbClr val="4203BF"/>
              </a:solidFill>
              <a:latin typeface="Century Gothic"/>
            </a:endParaRPr>
          </a:p>
          <a:p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BAD906-4661-7243-A4D7-58D7ED055B78}"/>
              </a:ext>
            </a:extLst>
          </p:cNvPr>
          <p:cNvSpPr txBox="1">
            <a:spLocks/>
          </p:cNvSpPr>
          <p:nvPr/>
        </p:nvSpPr>
        <p:spPr>
          <a:xfrm>
            <a:off x="381000" y="2050141"/>
            <a:ext cx="7523949" cy="1457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Canolbwyntio</a:t>
            </a:r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</a:t>
            </a:r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Gyflogwr</a:t>
            </a:r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Rolls Royce Plc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56" y="1317894"/>
            <a:ext cx="2644244" cy="35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9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1270" y="373691"/>
            <a:ext cx="7830177" cy="936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Croeso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997" y="1310316"/>
            <a:ext cx="11424492" cy="18466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dirty="0">
                <a:latin typeface="Century Gothic"/>
              </a:rPr>
              <a:t>                             </a:t>
            </a:r>
            <a:endParaRPr lang="en-GB" sz="1800" dirty="0">
              <a:latin typeface="Century Gothic"/>
            </a:endParaRPr>
          </a:p>
          <a:p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Croeso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i’n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hail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weminar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ar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gyfer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cyflogwyr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. </a:t>
            </a:r>
          </a:p>
          <a:p>
            <a:endParaRPr lang="en-GB" sz="2400" dirty="0">
              <a:solidFill>
                <a:srgbClr val="4203BF"/>
              </a:solidFill>
              <a:latin typeface="Century Gothic"/>
            </a:endParaRPr>
          </a:p>
          <a:p>
            <a:r>
              <a:rPr lang="en-GB" sz="2400" dirty="0">
                <a:solidFill>
                  <a:srgbClr val="4203BF"/>
                </a:solidFill>
                <a:latin typeface="Century Gothic"/>
              </a:rPr>
              <a:t>Y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cyflwynwyr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heddiw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yw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:</a:t>
            </a:r>
          </a:p>
          <a:p>
            <a:endParaRPr lang="en-GB" sz="2400" dirty="0">
              <a:solidFill>
                <a:srgbClr val="4203BF"/>
              </a:solidFill>
              <a:latin typeface="Century Gothic"/>
            </a:endParaRPr>
          </a:p>
        </p:txBody>
      </p:sp>
      <p:pic>
        <p:nvPicPr>
          <p:cNvPr id="3" name="Picture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625DB01-0FAD-4D11-8BD4-587C12C5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465" y="2956842"/>
            <a:ext cx="1519030" cy="1527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1526" y="2865782"/>
            <a:ext cx="3714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203BF"/>
                </a:solidFill>
                <a:latin typeface="Century Gothic"/>
              </a:rPr>
              <a:t>Cath</a:t>
            </a:r>
          </a:p>
          <a:p>
            <a:r>
              <a:rPr lang="en-GB" sz="2400" b="1" dirty="0">
                <a:solidFill>
                  <a:srgbClr val="4203BF"/>
                </a:solidFill>
                <a:latin typeface="Century Gothic"/>
              </a:rPr>
              <a:t>Leggett</a:t>
            </a:r>
          </a:p>
          <a:p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Cydlynydd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Llwybrau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400" dirty="0" err="1">
                <a:solidFill>
                  <a:srgbClr val="4203BF"/>
                </a:solidFill>
                <a:latin typeface="Century Gothic"/>
              </a:rPr>
              <a:t>Cyflogaeth</a:t>
            </a:r>
            <a:r>
              <a:rPr lang="en-GB" sz="2400" dirty="0">
                <a:solidFill>
                  <a:srgbClr val="4203BF"/>
                </a:solidFill>
                <a:latin typeface="Century Gothic"/>
              </a:rPr>
              <a:t>                    </a:t>
            </a:r>
            <a:endParaRPr lang="en-GB" sz="2400" dirty="0">
              <a:solidFill>
                <a:srgbClr val="4203B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6955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607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13239" y="171155"/>
            <a:ext cx="10814538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Y broses </a:t>
            </a:r>
            <a:r>
              <a:rPr lang="en-GB" altLang="en-US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addasiadau</a:t>
            </a:r>
            <a:r>
              <a:rPr lang="en-GB" alt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rhesymol</a:t>
            </a:r>
            <a:endParaRPr lang="en-GB" altLang="en-US" sz="36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90040" y="719667"/>
            <a:ext cx="9700551" cy="582181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37243" y="2466210"/>
            <a:ext cx="1824983" cy="2328724"/>
          </a:xfrm>
          <a:custGeom>
            <a:avLst/>
            <a:gdLst>
              <a:gd name="connsiteX0" fmla="*/ 0 w 1824983"/>
              <a:gd name="connsiteY0" fmla="*/ 304170 h 2328724"/>
              <a:gd name="connsiteX1" fmla="*/ 304170 w 1824983"/>
              <a:gd name="connsiteY1" fmla="*/ 0 h 2328724"/>
              <a:gd name="connsiteX2" fmla="*/ 1520813 w 1824983"/>
              <a:gd name="connsiteY2" fmla="*/ 0 h 2328724"/>
              <a:gd name="connsiteX3" fmla="*/ 1824983 w 1824983"/>
              <a:gd name="connsiteY3" fmla="*/ 304170 h 2328724"/>
              <a:gd name="connsiteX4" fmla="*/ 1824983 w 1824983"/>
              <a:gd name="connsiteY4" fmla="*/ 2024554 h 2328724"/>
              <a:gd name="connsiteX5" fmla="*/ 1520813 w 1824983"/>
              <a:gd name="connsiteY5" fmla="*/ 2328724 h 2328724"/>
              <a:gd name="connsiteX6" fmla="*/ 304170 w 1824983"/>
              <a:gd name="connsiteY6" fmla="*/ 2328724 h 2328724"/>
              <a:gd name="connsiteX7" fmla="*/ 0 w 1824983"/>
              <a:gd name="connsiteY7" fmla="*/ 2024554 h 2328724"/>
              <a:gd name="connsiteX8" fmla="*/ 0 w 1824983"/>
              <a:gd name="connsiteY8" fmla="*/ 304170 h 23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983" h="2328724">
                <a:moveTo>
                  <a:pt x="0" y="304170"/>
                </a:moveTo>
                <a:cubicBezTo>
                  <a:pt x="0" y="136182"/>
                  <a:pt x="136182" y="0"/>
                  <a:pt x="304170" y="0"/>
                </a:cubicBezTo>
                <a:lnTo>
                  <a:pt x="1520813" y="0"/>
                </a:lnTo>
                <a:cubicBezTo>
                  <a:pt x="1688801" y="0"/>
                  <a:pt x="1824983" y="136182"/>
                  <a:pt x="1824983" y="304170"/>
                </a:cubicBezTo>
                <a:lnTo>
                  <a:pt x="1824983" y="2024554"/>
                </a:lnTo>
                <a:cubicBezTo>
                  <a:pt x="1824983" y="2192542"/>
                  <a:pt x="1688801" y="2328724"/>
                  <a:pt x="1520813" y="2328724"/>
                </a:cubicBezTo>
                <a:lnTo>
                  <a:pt x="304170" y="2328724"/>
                </a:lnTo>
                <a:cubicBezTo>
                  <a:pt x="136182" y="2328724"/>
                  <a:pt x="0" y="2192542"/>
                  <a:pt x="0" y="2024554"/>
                </a:cubicBezTo>
                <a:lnTo>
                  <a:pt x="0" y="3041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238" tIns="146238" rIns="146238" bIns="1462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/>
              <a:t>DATGELU</a:t>
            </a: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Trafod</a:t>
            </a:r>
            <a:r>
              <a:rPr lang="en-US" sz="1500" dirty="0"/>
              <a:t> a </a:t>
            </a:r>
            <a:r>
              <a:rPr lang="en-US" sz="1500" dirty="0" err="1"/>
              <a:t>chytuno</a:t>
            </a:r>
            <a:r>
              <a:rPr lang="en-US" sz="1500" dirty="0"/>
              <a:t> </a:t>
            </a:r>
            <a:r>
              <a:rPr lang="en-US" sz="1500" dirty="0" err="1"/>
              <a:t>ar</a:t>
            </a:r>
            <a:r>
              <a:rPr lang="en-US" sz="1500" dirty="0"/>
              <a:t> </a:t>
            </a:r>
            <a:r>
              <a:rPr lang="en-US" sz="1500" dirty="0" err="1"/>
              <a:t>ffiniau</a:t>
            </a:r>
            <a:r>
              <a:rPr lang="en-US" sz="1500" dirty="0"/>
              <a:t> </a:t>
            </a:r>
            <a:r>
              <a:rPr lang="en-US" sz="1500" dirty="0" err="1"/>
              <a:t>datgelu</a:t>
            </a:r>
            <a:endParaRPr lang="en-US" sz="1500" kern="1200" dirty="0"/>
          </a:p>
        </p:txBody>
      </p:sp>
      <p:sp>
        <p:nvSpPr>
          <p:cNvPr id="8" name="Freeform 7"/>
          <p:cNvSpPr/>
          <p:nvPr/>
        </p:nvSpPr>
        <p:spPr>
          <a:xfrm>
            <a:off x="2253475" y="2466210"/>
            <a:ext cx="1824983" cy="2328724"/>
          </a:xfrm>
          <a:custGeom>
            <a:avLst/>
            <a:gdLst>
              <a:gd name="connsiteX0" fmla="*/ 0 w 1824983"/>
              <a:gd name="connsiteY0" fmla="*/ 304170 h 2328724"/>
              <a:gd name="connsiteX1" fmla="*/ 304170 w 1824983"/>
              <a:gd name="connsiteY1" fmla="*/ 0 h 2328724"/>
              <a:gd name="connsiteX2" fmla="*/ 1520813 w 1824983"/>
              <a:gd name="connsiteY2" fmla="*/ 0 h 2328724"/>
              <a:gd name="connsiteX3" fmla="*/ 1824983 w 1824983"/>
              <a:gd name="connsiteY3" fmla="*/ 304170 h 2328724"/>
              <a:gd name="connsiteX4" fmla="*/ 1824983 w 1824983"/>
              <a:gd name="connsiteY4" fmla="*/ 2024554 h 2328724"/>
              <a:gd name="connsiteX5" fmla="*/ 1520813 w 1824983"/>
              <a:gd name="connsiteY5" fmla="*/ 2328724 h 2328724"/>
              <a:gd name="connsiteX6" fmla="*/ 304170 w 1824983"/>
              <a:gd name="connsiteY6" fmla="*/ 2328724 h 2328724"/>
              <a:gd name="connsiteX7" fmla="*/ 0 w 1824983"/>
              <a:gd name="connsiteY7" fmla="*/ 2024554 h 2328724"/>
              <a:gd name="connsiteX8" fmla="*/ 0 w 1824983"/>
              <a:gd name="connsiteY8" fmla="*/ 304170 h 23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983" h="2328724">
                <a:moveTo>
                  <a:pt x="0" y="304170"/>
                </a:moveTo>
                <a:cubicBezTo>
                  <a:pt x="0" y="136182"/>
                  <a:pt x="136182" y="0"/>
                  <a:pt x="304170" y="0"/>
                </a:cubicBezTo>
                <a:lnTo>
                  <a:pt x="1520813" y="0"/>
                </a:lnTo>
                <a:cubicBezTo>
                  <a:pt x="1688801" y="0"/>
                  <a:pt x="1824983" y="136182"/>
                  <a:pt x="1824983" y="304170"/>
                </a:cubicBezTo>
                <a:lnTo>
                  <a:pt x="1824983" y="2024554"/>
                </a:lnTo>
                <a:cubicBezTo>
                  <a:pt x="1824983" y="2192542"/>
                  <a:pt x="1688801" y="2328724"/>
                  <a:pt x="1520813" y="2328724"/>
                </a:cubicBezTo>
                <a:lnTo>
                  <a:pt x="304170" y="2328724"/>
                </a:lnTo>
                <a:cubicBezTo>
                  <a:pt x="136182" y="2328724"/>
                  <a:pt x="0" y="2192542"/>
                  <a:pt x="0" y="2024554"/>
                </a:cubicBezTo>
                <a:lnTo>
                  <a:pt x="0" y="3041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238" tIns="146238" rIns="146238" bIns="1462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/>
              <a:t>ADNABOD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err="1"/>
              <a:t>Ymgynghorwyr</a:t>
            </a:r>
            <a:r>
              <a:rPr lang="en-US" sz="1500" kern="1200" dirty="0"/>
              <a:t> </a:t>
            </a:r>
            <a:r>
              <a:rPr lang="en-US" sz="1500" kern="1200" dirty="0" err="1"/>
              <a:t>arbenigol</a:t>
            </a:r>
            <a:r>
              <a:rPr lang="en-US" sz="1500" kern="1200" dirty="0"/>
              <a:t> </a:t>
            </a:r>
            <a:r>
              <a:rPr lang="en-US" sz="1500" dirty="0" err="1"/>
              <a:t>i</a:t>
            </a:r>
            <a:r>
              <a:rPr lang="en-US" sz="1500" kern="1200" dirty="0" err="1"/>
              <a:t>echyd</a:t>
            </a:r>
            <a:r>
              <a:rPr lang="en-US" sz="1500" kern="1200" dirty="0"/>
              <a:t> </a:t>
            </a:r>
            <a:r>
              <a:rPr lang="en-US" sz="1500" kern="1200" dirty="0" err="1"/>
              <a:t>galwedigaethol</a:t>
            </a:r>
            <a:r>
              <a:rPr lang="en-US" sz="1500" kern="1200" dirty="0"/>
              <a:t>/</a:t>
            </a:r>
            <a:r>
              <a:rPr lang="en-US" sz="1500" kern="1200" dirty="0" err="1"/>
              <a:t>lles</a:t>
            </a:r>
            <a:r>
              <a:rPr lang="en-US" sz="1500" kern="1200" dirty="0"/>
              <a:t> </a:t>
            </a:r>
            <a:r>
              <a:rPr lang="en-US" sz="1500" kern="1200" dirty="0" err="1"/>
              <a:t>neu</a:t>
            </a:r>
            <a:r>
              <a:rPr lang="en-US" sz="1500" kern="1200" dirty="0"/>
              <a:t> </a:t>
            </a:r>
            <a:r>
              <a:rPr lang="en-US" sz="1500" kern="1200" dirty="0" err="1"/>
              <a:t>sefydliadau</a:t>
            </a:r>
            <a:r>
              <a:rPr lang="en-US" sz="1500" kern="1200" dirty="0"/>
              <a:t> </a:t>
            </a:r>
            <a:r>
              <a:rPr lang="en-US" sz="1500" kern="1200" dirty="0" err="1"/>
              <a:t>arbenigol</a:t>
            </a:r>
            <a:r>
              <a:rPr lang="en-US" sz="1500" kern="1200" dirty="0"/>
              <a:t> </a:t>
            </a:r>
            <a:r>
              <a:rPr lang="en-US" sz="1500" kern="1200" dirty="0" err="1"/>
              <a:t>allanol</a:t>
            </a:r>
            <a:endParaRPr lang="en-US" sz="1500" kern="1200" dirty="0"/>
          </a:p>
        </p:txBody>
      </p:sp>
      <p:sp>
        <p:nvSpPr>
          <p:cNvPr id="9" name="Freeform 8"/>
          <p:cNvSpPr/>
          <p:nvPr/>
        </p:nvSpPr>
        <p:spPr>
          <a:xfrm>
            <a:off x="4169707" y="2466210"/>
            <a:ext cx="1824983" cy="2328724"/>
          </a:xfrm>
          <a:custGeom>
            <a:avLst/>
            <a:gdLst>
              <a:gd name="connsiteX0" fmla="*/ 0 w 1824983"/>
              <a:gd name="connsiteY0" fmla="*/ 304170 h 2328724"/>
              <a:gd name="connsiteX1" fmla="*/ 304170 w 1824983"/>
              <a:gd name="connsiteY1" fmla="*/ 0 h 2328724"/>
              <a:gd name="connsiteX2" fmla="*/ 1520813 w 1824983"/>
              <a:gd name="connsiteY2" fmla="*/ 0 h 2328724"/>
              <a:gd name="connsiteX3" fmla="*/ 1824983 w 1824983"/>
              <a:gd name="connsiteY3" fmla="*/ 304170 h 2328724"/>
              <a:gd name="connsiteX4" fmla="*/ 1824983 w 1824983"/>
              <a:gd name="connsiteY4" fmla="*/ 2024554 h 2328724"/>
              <a:gd name="connsiteX5" fmla="*/ 1520813 w 1824983"/>
              <a:gd name="connsiteY5" fmla="*/ 2328724 h 2328724"/>
              <a:gd name="connsiteX6" fmla="*/ 304170 w 1824983"/>
              <a:gd name="connsiteY6" fmla="*/ 2328724 h 2328724"/>
              <a:gd name="connsiteX7" fmla="*/ 0 w 1824983"/>
              <a:gd name="connsiteY7" fmla="*/ 2024554 h 2328724"/>
              <a:gd name="connsiteX8" fmla="*/ 0 w 1824983"/>
              <a:gd name="connsiteY8" fmla="*/ 304170 h 23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983" h="2328724">
                <a:moveTo>
                  <a:pt x="0" y="304170"/>
                </a:moveTo>
                <a:cubicBezTo>
                  <a:pt x="0" y="136182"/>
                  <a:pt x="136182" y="0"/>
                  <a:pt x="304170" y="0"/>
                </a:cubicBezTo>
                <a:lnTo>
                  <a:pt x="1520813" y="0"/>
                </a:lnTo>
                <a:cubicBezTo>
                  <a:pt x="1688801" y="0"/>
                  <a:pt x="1824983" y="136182"/>
                  <a:pt x="1824983" y="304170"/>
                </a:cubicBezTo>
                <a:lnTo>
                  <a:pt x="1824983" y="2024554"/>
                </a:lnTo>
                <a:cubicBezTo>
                  <a:pt x="1824983" y="2192542"/>
                  <a:pt x="1688801" y="2328724"/>
                  <a:pt x="1520813" y="2328724"/>
                </a:cubicBezTo>
                <a:lnTo>
                  <a:pt x="304170" y="2328724"/>
                </a:lnTo>
                <a:cubicBezTo>
                  <a:pt x="136182" y="2328724"/>
                  <a:pt x="0" y="2192542"/>
                  <a:pt x="0" y="2024554"/>
                </a:cubicBezTo>
                <a:lnTo>
                  <a:pt x="0" y="3041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238" tIns="146238" rIns="146238" bIns="1462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/>
              <a:t>PENDERFYNU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Pa </a:t>
            </a:r>
            <a:r>
              <a:rPr lang="en-US" sz="1500" dirty="0" err="1"/>
              <a:t>addasiadau</a:t>
            </a:r>
            <a:r>
              <a:rPr lang="en-US" sz="1500" dirty="0"/>
              <a:t> </a:t>
            </a:r>
            <a:r>
              <a:rPr lang="en-US" sz="1500" dirty="0" err="1"/>
              <a:t>sy’n</a:t>
            </a:r>
            <a:r>
              <a:rPr lang="en-US" sz="1500" dirty="0"/>
              <a:t> </a:t>
            </a:r>
            <a:r>
              <a:rPr lang="en-US" sz="1500" dirty="0" err="1"/>
              <a:t>rhesymol</a:t>
            </a:r>
            <a:r>
              <a:rPr lang="en-US" sz="1500" dirty="0"/>
              <a:t> ac </a:t>
            </a:r>
            <a:r>
              <a:rPr lang="en-US" sz="1500" dirty="0" err="1"/>
              <a:t>ymarferol</a:t>
            </a:r>
            <a:r>
              <a:rPr lang="en-US" sz="1500" dirty="0"/>
              <a:t>? </a:t>
            </a:r>
            <a:r>
              <a:rPr lang="en-US" sz="1500" kern="1200" dirty="0" err="1"/>
              <a:t>Ymarferoldeb</a:t>
            </a:r>
            <a:r>
              <a:rPr lang="en-US" sz="1500" kern="1200" dirty="0"/>
              <a:t> * Cost (A2W)* </a:t>
            </a:r>
            <a:r>
              <a:rPr lang="en-US" sz="1500" kern="1200" dirty="0" err="1"/>
              <a:t>Effeithiolrwydd</a:t>
            </a:r>
            <a:r>
              <a:rPr lang="en-US" sz="1500" kern="1200" dirty="0"/>
              <a:t>*</a:t>
            </a:r>
            <a:br>
              <a:rPr lang="en-US" sz="1500" kern="1200" dirty="0"/>
            </a:br>
            <a:r>
              <a:rPr lang="en-US" sz="1500" kern="1200" dirty="0" err="1"/>
              <a:t>Effaith</a:t>
            </a:r>
            <a:r>
              <a:rPr lang="en-US" sz="1500" kern="1200" dirty="0"/>
              <a:t> </a:t>
            </a:r>
            <a:r>
              <a:rPr lang="en-US" sz="1500" kern="1200" dirty="0" err="1"/>
              <a:t>ar</a:t>
            </a:r>
            <a:r>
              <a:rPr lang="en-US" sz="1500" kern="1200" dirty="0"/>
              <a:t> </a:t>
            </a:r>
            <a:r>
              <a:rPr lang="en-US" sz="1500" kern="1200" dirty="0" err="1"/>
              <a:t>eraill</a:t>
            </a:r>
            <a:endParaRPr lang="en-US" sz="1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085940" y="2466210"/>
            <a:ext cx="1824983" cy="2328724"/>
          </a:xfrm>
          <a:custGeom>
            <a:avLst/>
            <a:gdLst>
              <a:gd name="connsiteX0" fmla="*/ 0 w 1824983"/>
              <a:gd name="connsiteY0" fmla="*/ 304170 h 2328724"/>
              <a:gd name="connsiteX1" fmla="*/ 304170 w 1824983"/>
              <a:gd name="connsiteY1" fmla="*/ 0 h 2328724"/>
              <a:gd name="connsiteX2" fmla="*/ 1520813 w 1824983"/>
              <a:gd name="connsiteY2" fmla="*/ 0 h 2328724"/>
              <a:gd name="connsiteX3" fmla="*/ 1824983 w 1824983"/>
              <a:gd name="connsiteY3" fmla="*/ 304170 h 2328724"/>
              <a:gd name="connsiteX4" fmla="*/ 1824983 w 1824983"/>
              <a:gd name="connsiteY4" fmla="*/ 2024554 h 2328724"/>
              <a:gd name="connsiteX5" fmla="*/ 1520813 w 1824983"/>
              <a:gd name="connsiteY5" fmla="*/ 2328724 h 2328724"/>
              <a:gd name="connsiteX6" fmla="*/ 304170 w 1824983"/>
              <a:gd name="connsiteY6" fmla="*/ 2328724 h 2328724"/>
              <a:gd name="connsiteX7" fmla="*/ 0 w 1824983"/>
              <a:gd name="connsiteY7" fmla="*/ 2024554 h 2328724"/>
              <a:gd name="connsiteX8" fmla="*/ 0 w 1824983"/>
              <a:gd name="connsiteY8" fmla="*/ 304170 h 23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983" h="2328724">
                <a:moveTo>
                  <a:pt x="0" y="304170"/>
                </a:moveTo>
                <a:cubicBezTo>
                  <a:pt x="0" y="136182"/>
                  <a:pt x="136182" y="0"/>
                  <a:pt x="304170" y="0"/>
                </a:cubicBezTo>
                <a:lnTo>
                  <a:pt x="1520813" y="0"/>
                </a:lnTo>
                <a:cubicBezTo>
                  <a:pt x="1688801" y="0"/>
                  <a:pt x="1824983" y="136182"/>
                  <a:pt x="1824983" y="304170"/>
                </a:cubicBezTo>
                <a:lnTo>
                  <a:pt x="1824983" y="2024554"/>
                </a:lnTo>
                <a:cubicBezTo>
                  <a:pt x="1824983" y="2192542"/>
                  <a:pt x="1688801" y="2328724"/>
                  <a:pt x="1520813" y="2328724"/>
                </a:cubicBezTo>
                <a:lnTo>
                  <a:pt x="304170" y="2328724"/>
                </a:lnTo>
                <a:cubicBezTo>
                  <a:pt x="136182" y="2328724"/>
                  <a:pt x="0" y="2192542"/>
                  <a:pt x="0" y="2024554"/>
                </a:cubicBezTo>
                <a:lnTo>
                  <a:pt x="0" y="3041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238" tIns="146238" rIns="146238" bIns="1462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/>
              <a:t>HYSBYSU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err="1"/>
              <a:t>Gweithwyr</a:t>
            </a:r>
            <a:r>
              <a:rPr lang="en-US" sz="1500" kern="1200" dirty="0"/>
              <a:t> ac </a:t>
            </a:r>
            <a:r>
              <a:rPr lang="en-US" sz="1500" kern="1200" dirty="0" err="1"/>
              <a:t>unrhyw</a:t>
            </a:r>
            <a:r>
              <a:rPr lang="en-US" sz="1500" kern="1200" dirty="0"/>
              <a:t> </a:t>
            </a:r>
            <a:r>
              <a:rPr lang="en-US" sz="1500" kern="1200" dirty="0" err="1"/>
              <a:t>fudd-ddeiliaid</a:t>
            </a:r>
            <a:r>
              <a:rPr lang="en-US" sz="1500" kern="1200" dirty="0"/>
              <a:t> </a:t>
            </a:r>
            <a:r>
              <a:rPr lang="en-US" sz="1500" kern="1200" dirty="0" err="1"/>
              <a:t>perthnasol</a:t>
            </a:r>
            <a:r>
              <a:rPr lang="en-US" sz="1500" kern="1200" dirty="0"/>
              <a:t> </a:t>
            </a:r>
            <a:r>
              <a:rPr lang="en-US" sz="1500" dirty="0" err="1"/>
              <a:t>eraill</a:t>
            </a:r>
            <a:endParaRPr lang="en-US" sz="15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002172" y="2466210"/>
            <a:ext cx="1824983" cy="2328724"/>
          </a:xfrm>
          <a:custGeom>
            <a:avLst/>
            <a:gdLst>
              <a:gd name="connsiteX0" fmla="*/ 0 w 1824983"/>
              <a:gd name="connsiteY0" fmla="*/ 304170 h 2328724"/>
              <a:gd name="connsiteX1" fmla="*/ 304170 w 1824983"/>
              <a:gd name="connsiteY1" fmla="*/ 0 h 2328724"/>
              <a:gd name="connsiteX2" fmla="*/ 1520813 w 1824983"/>
              <a:gd name="connsiteY2" fmla="*/ 0 h 2328724"/>
              <a:gd name="connsiteX3" fmla="*/ 1824983 w 1824983"/>
              <a:gd name="connsiteY3" fmla="*/ 304170 h 2328724"/>
              <a:gd name="connsiteX4" fmla="*/ 1824983 w 1824983"/>
              <a:gd name="connsiteY4" fmla="*/ 2024554 h 2328724"/>
              <a:gd name="connsiteX5" fmla="*/ 1520813 w 1824983"/>
              <a:gd name="connsiteY5" fmla="*/ 2328724 h 2328724"/>
              <a:gd name="connsiteX6" fmla="*/ 304170 w 1824983"/>
              <a:gd name="connsiteY6" fmla="*/ 2328724 h 2328724"/>
              <a:gd name="connsiteX7" fmla="*/ 0 w 1824983"/>
              <a:gd name="connsiteY7" fmla="*/ 2024554 h 2328724"/>
              <a:gd name="connsiteX8" fmla="*/ 0 w 1824983"/>
              <a:gd name="connsiteY8" fmla="*/ 304170 h 23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983" h="2328724">
                <a:moveTo>
                  <a:pt x="0" y="304170"/>
                </a:moveTo>
                <a:cubicBezTo>
                  <a:pt x="0" y="136182"/>
                  <a:pt x="136182" y="0"/>
                  <a:pt x="304170" y="0"/>
                </a:cubicBezTo>
                <a:lnTo>
                  <a:pt x="1520813" y="0"/>
                </a:lnTo>
                <a:cubicBezTo>
                  <a:pt x="1688801" y="0"/>
                  <a:pt x="1824983" y="136182"/>
                  <a:pt x="1824983" y="304170"/>
                </a:cubicBezTo>
                <a:lnTo>
                  <a:pt x="1824983" y="2024554"/>
                </a:lnTo>
                <a:cubicBezTo>
                  <a:pt x="1824983" y="2192542"/>
                  <a:pt x="1688801" y="2328724"/>
                  <a:pt x="1520813" y="2328724"/>
                </a:cubicBezTo>
                <a:lnTo>
                  <a:pt x="304170" y="2328724"/>
                </a:lnTo>
                <a:cubicBezTo>
                  <a:pt x="136182" y="2328724"/>
                  <a:pt x="0" y="2192542"/>
                  <a:pt x="0" y="2024554"/>
                </a:cubicBezTo>
                <a:lnTo>
                  <a:pt x="0" y="3041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238" tIns="146238" rIns="146238" bIns="1462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/>
              <a:t>GWEITHREDU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err="1"/>
              <a:t>Pennu</a:t>
            </a:r>
            <a:r>
              <a:rPr lang="en-US" sz="1500" kern="1200" dirty="0"/>
              <a:t> </a:t>
            </a:r>
            <a:r>
              <a:rPr lang="en-US" sz="1500" kern="1200" dirty="0" err="1"/>
              <a:t>camau</a:t>
            </a:r>
            <a:r>
              <a:rPr lang="en-US" sz="1500" kern="1200" dirty="0"/>
              <a:t> </a:t>
            </a:r>
            <a:r>
              <a:rPr lang="en-US" sz="1500" kern="1200" dirty="0" err="1"/>
              <a:t>gweithredu</a:t>
            </a:r>
            <a:endParaRPr lang="en-US" sz="1500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err="1"/>
              <a:t>Cymeradwyo</a:t>
            </a:r>
            <a:r>
              <a:rPr lang="en-US" sz="1500" dirty="0"/>
              <a:t> </a:t>
            </a:r>
            <a:r>
              <a:rPr lang="en-US" sz="1500" dirty="0" err="1"/>
              <a:t>cyllideb</a:t>
            </a:r>
            <a:endParaRPr lang="en-US" sz="1500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err="1"/>
              <a:t>Mewnbwn</a:t>
            </a:r>
            <a:r>
              <a:rPr lang="en-US" sz="1500" kern="1200" dirty="0"/>
              <a:t> </a:t>
            </a:r>
            <a:r>
              <a:rPr lang="en-US" sz="1500" kern="1200" dirty="0" err="1"/>
              <a:t>gan</a:t>
            </a:r>
            <a:r>
              <a:rPr lang="en-US" sz="1500" kern="1200" dirty="0"/>
              <a:t> </a:t>
            </a:r>
            <a:r>
              <a:rPr lang="en-US" sz="1500" kern="1200" dirty="0" err="1"/>
              <a:t>weithiwr</a:t>
            </a:r>
            <a:r>
              <a:rPr lang="en-US" sz="1500" kern="1200" dirty="0"/>
              <a:t>/</a:t>
            </a:r>
            <a:r>
              <a:rPr lang="en-US" sz="1500" kern="1200" dirty="0" err="1"/>
              <a:t>rheolwr</a:t>
            </a:r>
            <a:r>
              <a:rPr lang="en-US" sz="1500" kern="1200" dirty="0"/>
              <a:t> </a:t>
            </a:r>
            <a:r>
              <a:rPr lang="en-US" sz="1500" kern="1200" dirty="0" err="1"/>
              <a:t>ar</a:t>
            </a:r>
            <a:r>
              <a:rPr lang="en-US" sz="1500" kern="1200" dirty="0"/>
              <a:t> </a:t>
            </a:r>
            <a:r>
              <a:rPr lang="en-US" sz="1500" kern="1200" dirty="0" err="1"/>
              <a:t>flaenoriaeth</a:t>
            </a:r>
            <a:endParaRPr lang="en-US" sz="1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9918405" y="2466210"/>
            <a:ext cx="1824983" cy="2328724"/>
          </a:xfrm>
          <a:custGeom>
            <a:avLst/>
            <a:gdLst>
              <a:gd name="connsiteX0" fmla="*/ 0 w 1824983"/>
              <a:gd name="connsiteY0" fmla="*/ 304170 h 2328724"/>
              <a:gd name="connsiteX1" fmla="*/ 304170 w 1824983"/>
              <a:gd name="connsiteY1" fmla="*/ 0 h 2328724"/>
              <a:gd name="connsiteX2" fmla="*/ 1520813 w 1824983"/>
              <a:gd name="connsiteY2" fmla="*/ 0 h 2328724"/>
              <a:gd name="connsiteX3" fmla="*/ 1824983 w 1824983"/>
              <a:gd name="connsiteY3" fmla="*/ 304170 h 2328724"/>
              <a:gd name="connsiteX4" fmla="*/ 1824983 w 1824983"/>
              <a:gd name="connsiteY4" fmla="*/ 2024554 h 2328724"/>
              <a:gd name="connsiteX5" fmla="*/ 1520813 w 1824983"/>
              <a:gd name="connsiteY5" fmla="*/ 2328724 h 2328724"/>
              <a:gd name="connsiteX6" fmla="*/ 304170 w 1824983"/>
              <a:gd name="connsiteY6" fmla="*/ 2328724 h 2328724"/>
              <a:gd name="connsiteX7" fmla="*/ 0 w 1824983"/>
              <a:gd name="connsiteY7" fmla="*/ 2024554 h 2328724"/>
              <a:gd name="connsiteX8" fmla="*/ 0 w 1824983"/>
              <a:gd name="connsiteY8" fmla="*/ 304170 h 23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4983" h="2328724">
                <a:moveTo>
                  <a:pt x="0" y="304170"/>
                </a:moveTo>
                <a:cubicBezTo>
                  <a:pt x="0" y="136182"/>
                  <a:pt x="136182" y="0"/>
                  <a:pt x="304170" y="0"/>
                </a:cubicBezTo>
                <a:lnTo>
                  <a:pt x="1520813" y="0"/>
                </a:lnTo>
                <a:cubicBezTo>
                  <a:pt x="1688801" y="0"/>
                  <a:pt x="1824983" y="136182"/>
                  <a:pt x="1824983" y="304170"/>
                </a:cubicBezTo>
                <a:lnTo>
                  <a:pt x="1824983" y="2024554"/>
                </a:lnTo>
                <a:cubicBezTo>
                  <a:pt x="1824983" y="2192542"/>
                  <a:pt x="1688801" y="2328724"/>
                  <a:pt x="1520813" y="2328724"/>
                </a:cubicBezTo>
                <a:lnTo>
                  <a:pt x="304170" y="2328724"/>
                </a:lnTo>
                <a:cubicBezTo>
                  <a:pt x="136182" y="2328724"/>
                  <a:pt x="0" y="2192542"/>
                  <a:pt x="0" y="2024554"/>
                </a:cubicBezTo>
                <a:lnTo>
                  <a:pt x="0" y="3041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238" tIns="146238" rIns="146238" bIns="1462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/>
              <a:t>ADOLYGU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err="1"/>
              <a:t>Yn</a:t>
            </a:r>
            <a:r>
              <a:rPr lang="en-US" sz="1500" kern="1200" dirty="0"/>
              <a:t> </a:t>
            </a:r>
            <a:r>
              <a:rPr lang="en-US" sz="1500" kern="1200" dirty="0" err="1"/>
              <a:t>gyson</a:t>
            </a:r>
            <a:r>
              <a:rPr lang="en-US" sz="1500" kern="1200" dirty="0"/>
              <a:t> </a:t>
            </a:r>
            <a:r>
              <a:rPr lang="en-US" sz="1500" dirty="0" err="1"/>
              <a:t>mae</a:t>
            </a:r>
            <a:r>
              <a:rPr lang="en-US" sz="1500" dirty="0"/>
              <a:t> </a:t>
            </a:r>
            <a:r>
              <a:rPr lang="en-US" sz="1500" kern="1200" dirty="0" err="1"/>
              <a:t>newidiadau</a:t>
            </a:r>
            <a:r>
              <a:rPr lang="en-US" sz="1500" kern="1200" dirty="0"/>
              <a:t> </a:t>
            </a:r>
            <a:r>
              <a:rPr lang="en-US" sz="1500" dirty="0" err="1"/>
              <a:t>i</a:t>
            </a:r>
            <a:r>
              <a:rPr lang="en-US" sz="1500" kern="1200" dirty="0" err="1"/>
              <a:t>’r</a:t>
            </a:r>
            <a:r>
              <a:rPr lang="en-US" sz="1500" kern="1200" dirty="0"/>
              <a:t> </a:t>
            </a:r>
            <a:r>
              <a:rPr lang="en-US" sz="1500" kern="1200" dirty="0" err="1"/>
              <a:t>rôl</a:t>
            </a:r>
            <a:r>
              <a:rPr lang="en-US" sz="1500" kern="1200" dirty="0"/>
              <a:t>, </a:t>
            </a:r>
            <a:r>
              <a:rPr lang="en-US" sz="1500" kern="1200" dirty="0" err="1"/>
              <a:t>rheolwr</a:t>
            </a:r>
            <a:r>
              <a:rPr lang="en-US" sz="1500" kern="1200" dirty="0"/>
              <a:t>, </a:t>
            </a:r>
            <a:r>
              <a:rPr lang="en-US" sz="1500" kern="1200" dirty="0" err="1"/>
              <a:t>amgylchedd</a:t>
            </a:r>
            <a:r>
              <a:rPr lang="en-US" sz="1500" kern="1200" dirty="0"/>
              <a:t> y </a:t>
            </a:r>
            <a:r>
              <a:rPr lang="en-US" sz="1500" kern="1200" dirty="0" err="1"/>
              <a:t>tîm</a:t>
            </a:r>
            <a:r>
              <a:rPr lang="en-US" sz="1500" kern="1200" dirty="0"/>
              <a:t> </a:t>
            </a:r>
            <a:r>
              <a:rPr lang="en-US" sz="1500" kern="1200" dirty="0" err="1"/>
              <a:t>neu</a:t>
            </a:r>
            <a:r>
              <a:rPr lang="en-US" sz="1500" kern="1200" dirty="0"/>
              <a:t> </a:t>
            </a:r>
            <a:r>
              <a:rPr lang="en-US" sz="1500" kern="1200" dirty="0" err="1"/>
              <a:t>amgylchiadau’r</a:t>
            </a:r>
            <a:r>
              <a:rPr lang="en-US" sz="1500" kern="1200" dirty="0"/>
              <a:t> </a:t>
            </a:r>
            <a:r>
              <a:rPr lang="en-US" sz="1500" kern="1200" dirty="0" err="1"/>
              <a:t>gweithwyr</a:t>
            </a:r>
            <a:r>
              <a:rPr lang="en-US" sz="1500" dirty="0"/>
              <a:t> </a:t>
            </a:r>
            <a:r>
              <a:rPr lang="en-US" sz="1500" dirty="0" err="1"/>
              <a:t>yn</a:t>
            </a:r>
            <a:r>
              <a:rPr lang="en-US" sz="1500" dirty="0"/>
              <a:t> </a:t>
            </a:r>
            <a:r>
              <a:rPr lang="en-US" sz="1500" dirty="0" err="1"/>
              <a:t>codi</a:t>
            </a:r>
            <a:endParaRPr lang="en-US" sz="1500" kern="1200" dirty="0"/>
          </a:p>
        </p:txBody>
      </p:sp>
      <p:sp>
        <p:nvSpPr>
          <p:cNvPr id="4" name="Oval 3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20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135" y="1083974"/>
            <a:ext cx="11195800" cy="41303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Fe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ddylech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chi (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fel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arfer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rheolwr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atebol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a/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neu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AD)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drafod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gyda’ch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gweithiwr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defRPr/>
            </a:pPr>
            <a:endParaRPr lang="en-GB" altLang="en-US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BETH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fydd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cael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ei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ddweud</a:t>
            </a:r>
            <a:endParaRPr lang="en-GB" altLang="en-US" sz="16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endParaRPr lang="en-GB" altLang="en-US" sz="16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endParaRPr lang="en-GB" altLang="en-US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PWY y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dywedir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wrthynt</a:t>
            </a:r>
            <a:endParaRPr lang="en-GB" altLang="en-US" sz="16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endParaRPr lang="en-GB" altLang="en-US" sz="16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endParaRPr lang="en-GB" altLang="en-US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FAINT o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bobl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dywedir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wrthynt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(a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phwy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fydd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1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dweud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) </a:t>
            </a:r>
          </a:p>
          <a:p>
            <a:pPr lvl="1">
              <a:defRPr/>
            </a:pPr>
            <a:endParaRPr lang="en-GB" altLang="en-US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endParaRPr lang="en-GB" altLang="en-US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  <a:defRPr/>
            </a:pPr>
            <a:endParaRPr lang="en-GB" altLang="en-US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>
              <a:buNone/>
              <a:defRPr/>
            </a:pP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Fe all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fod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o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gymorth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gadw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cofnod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ysgrifenedig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o’r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hyn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rydych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wedi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ei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gytuno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ynglŷn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â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chyfrinachedd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neu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rannu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gwybodaeth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ynglŷn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ag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awtistiaeth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gweithwyr</a:t>
            </a:r>
            <a:r>
              <a:rPr lang="en-GB" alt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35" y="274320"/>
            <a:ext cx="792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Trafod</a:t>
            </a:r>
            <a:r>
              <a:rPr lang="en-GB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datgelu</a:t>
            </a:r>
            <a:r>
              <a:rPr lang="en-GB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- </a:t>
            </a:r>
            <a:r>
              <a:rPr lang="en-GB" sz="36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canllawiau</a:t>
            </a:r>
            <a:endParaRPr lang="en-GB" sz="36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9037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0" y="2885941"/>
            <a:ext cx="11113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NESAF: CLIP –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Gormod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o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wybodaeth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yn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y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gweithle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: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addasiadau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bach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sydd</a:t>
            </a:r>
            <a:r>
              <a:rPr lang="en-GB" sz="2000" b="1" dirty="0">
                <a:solidFill>
                  <a:srgbClr val="4203BF"/>
                </a:solidFill>
                <a:latin typeface="Century Gothic"/>
              </a:rPr>
              <a:t> o </a:t>
            </a:r>
            <a:r>
              <a:rPr lang="en-GB" sz="2000" b="1" dirty="0" err="1">
                <a:solidFill>
                  <a:srgbClr val="4203BF"/>
                </a:solidFill>
                <a:latin typeface="Century Gothic"/>
              </a:rPr>
              <a:t>gymorth</a:t>
            </a:r>
            <a:endParaRPr lang="en-GB" sz="2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741876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3001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9953" y="487678"/>
            <a:ext cx="7051431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Effaith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pandemig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COVID-19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weithwyr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awtistig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01297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579" y="1653801"/>
            <a:ext cx="114244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3B3838"/>
                </a:solidFill>
                <a:latin typeface="Century Gothic" panose="020B0502020202020204" pitchFamily="34" charset="0"/>
              </a:rPr>
              <a:t> </a:t>
            </a:r>
            <a:endParaRPr lang="en-GB" sz="1800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endParaRPr lang="en-GB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 sz="1800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 sz="1800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r>
              <a:rPr lang="en-GB">
                <a:solidFill>
                  <a:srgbClr val="3B3838"/>
                </a:solidFill>
                <a:latin typeface="Century Gothic" panose="020B0502020202020204" pitchFamily="34" charset="0"/>
              </a:rPr>
              <a:t> </a:t>
            </a:r>
            <a:endParaRPr lang="en-GB" sz="1800">
              <a:solidFill>
                <a:srgbClr val="32313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429" y="1020761"/>
            <a:ext cx="11776816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sz="1800" dirty="0">
              <a:solidFill>
                <a:srgbClr val="4203BF"/>
              </a:solidFill>
              <a:latin typeface="Calibri" panose="020F050202020403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#1 – Gallu’r unigolyn ei hun, ac unrhyw gefnogaeth a ddarperir, i ymdopi ac aros yn iach</a:t>
            </a:r>
            <a:b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Yn aml nid yw pobl awtistig yn sylweddoli pan ydynt yn sâl neu wedi eu llethu neu'n flinedig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Fe all pobl awtistig fod ar eu pen eu hunain gartref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GB" sz="1600" b="1" dirty="0">
                <a:solidFill>
                  <a:srgbClr val="4203BF"/>
                </a:solidFill>
                <a:latin typeface="Century Gothic"/>
              </a:rPr>
              <a:t>	</a:t>
            </a:r>
            <a:endParaRPr lang="en-GB" sz="1600" dirty="0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 sz="1800" dirty="0">
              <a:solidFill>
                <a:srgbClr val="32313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88714" y="5690587"/>
            <a:ext cx="949911" cy="883328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26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429" y="2866813"/>
            <a:ext cx="11429196" cy="252376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sz="1800" dirty="0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#2 – Mae’n bosibl na fydd pobl awtistig yn gyfforddus gyda’r dechnoleg sy’n galluogi cyfarfodydd o bell neu fe </a:t>
            </a:r>
            <a:r>
              <a:rPr lang="cy-GB" sz="20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allai</a:t>
            </a:r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fod yn well ganddynt ei ddefnyddio mewn ffordd wahanol</a:t>
            </a:r>
            <a:b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Fe allant ei chael yn anodd i ddefnyddio’r dechnoleg (yn groes i’r stereoteip)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Efallai nad ydynt wedi bod yn gyfforddus </a:t>
            </a:r>
            <a:r>
              <a:rPr lang="cy-GB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â’r</a:t>
            </a: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fideo (eu hunain neu eraill)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Efallai eu bod wedi ei chael yn anodd i dorri ar draws i ofyn cwestiwn neu i gyflwyno safbwynt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Efallai eu bod wedi ei chael yn anodd i brosesu pwyntiau pwysig neu </a:t>
            </a:r>
            <a:r>
              <a:rPr lang="cy-GB" sz="16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gallant</a:t>
            </a: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 fod wedi colli camau gweithredu pwysig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72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591" y="1653801"/>
            <a:ext cx="114244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3B3838"/>
                </a:solidFill>
                <a:latin typeface="Century Gothic" panose="020B0502020202020204" pitchFamily="34" charset="0"/>
              </a:rPr>
              <a:t> </a:t>
            </a:r>
            <a:endParaRPr lang="en-GB" sz="1800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endParaRPr lang="en-GB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 sz="1800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 sz="1800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r>
              <a:rPr lang="en-GB">
                <a:solidFill>
                  <a:srgbClr val="3B3838"/>
                </a:solidFill>
                <a:latin typeface="Century Gothic" panose="020B0502020202020204" pitchFamily="34" charset="0"/>
              </a:rPr>
              <a:t> </a:t>
            </a:r>
            <a:endParaRPr lang="en-GB" sz="1800">
              <a:solidFill>
                <a:srgbClr val="32313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514" y="307321"/>
            <a:ext cx="11286565" cy="15081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#3- Mae gan bobl awtistig ffyrdd gwahanol o ymdrin â newid </a:t>
            </a: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a phrosesu digwyddiadau sy’n eu poeni</a:t>
            </a:r>
            <a:b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Efallai nad ydynt wedi ymdopi’n dda gyda newidiadau i’r drefn ddyddiol a’r gweithle 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Mae’n bosibl eu bod wedi profi ymateb hwyr i’r argyfwng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88714" y="5690587"/>
            <a:ext cx="949911" cy="883328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27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514" y="2641142"/>
            <a:ext cx="11720684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sz="1800" dirty="0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#4 –Fe all pobl awtistig fod â gwahanol anghenion cymdeithasol</a:t>
            </a:r>
            <a:b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</a:rPr>
              <a:t>Mae'n bosibl eu bod wedi teimlo’n unig (yn groes i’r stereoteip)</a:t>
            </a:r>
            <a:endParaRPr lang="en-GB" sz="1600" dirty="0">
              <a:solidFill>
                <a:srgbClr val="4203BF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</a:rPr>
              <a:t>Mae’n bosibl eu bod wedi teimlo’n anghyfforddus neu wedi eu llethu gyda digwyddiadau cymdeithasol ar-lein</a:t>
            </a:r>
            <a:endParaRPr lang="en-GB" sz="1600" dirty="0">
              <a:solidFill>
                <a:srgbClr val="4203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7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591" y="1653801"/>
            <a:ext cx="114244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3B3838"/>
                </a:solidFill>
                <a:latin typeface="Century Gothic" panose="020B0502020202020204" pitchFamily="34" charset="0"/>
              </a:rPr>
              <a:t> </a:t>
            </a:r>
            <a:endParaRPr lang="en-GB" sz="1800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endParaRPr lang="en-GB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 sz="1800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 sz="1800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r>
              <a:rPr lang="en-GB">
                <a:solidFill>
                  <a:srgbClr val="3B3838"/>
                </a:solidFill>
                <a:latin typeface="Century Gothic" panose="020B0502020202020204" pitchFamily="34" charset="0"/>
              </a:rPr>
              <a:t> </a:t>
            </a:r>
            <a:endParaRPr lang="en-GB" sz="1800">
              <a:solidFill>
                <a:srgbClr val="32313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144" y="196374"/>
            <a:ext cx="11720684" cy="295465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#5 –Mae pobl Awtistig yn debygol o fod angen cefnogaeth ychwanegol i’r trawsnewid</a:t>
            </a:r>
            <a:r>
              <a:rPr lang="en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 </a:t>
            </a: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i weithio gartref ac efallai mwy o gefnogaeth i drawsnewid </a:t>
            </a: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yn ôl i’r gweithle</a:t>
            </a: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4203BF"/>
              </a:solidFill>
              <a:latin typeface="Century Gothic"/>
            </a:endParaRPr>
          </a:p>
          <a:p>
            <a:r>
              <a:rPr lang="cy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Trawsnewid i weithio o gartref:</a:t>
            </a:r>
            <a:br>
              <a:rPr lang="cy-GB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r>
              <a:rPr lang="cy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br>
              <a:rPr lang="en-GB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</a:rPr>
              <a:t>- </a:t>
            </a: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Mae’n bosibl iddynt fod angen cefnogaeth ychwanegol, yn ymwneud â gosod gofod gweithio pwrpasol gartref</a:t>
            </a:r>
            <a:br>
              <a:rPr lang="en-GB" sz="16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r>
              <a:rPr lang="en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- </a:t>
            </a: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Mae gan nifer o bobl awtistig gyfrifoldebau gofalu neu maent wedi teimlo'r newidiadau'n anodd os oedd rhaid iddynt symud yn ôl i gartref y teulu ayb, ac o ganlyniad efallai fod eu hargaeledd a'u horiau gwaith wedi bod yn wahanol neu wedi eu lleihau, neu eu bod wedi wynebu risg o orweithio neu syrthni awtistig o deimlo wedi eu llethu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88714" y="5690587"/>
            <a:ext cx="949911" cy="883328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28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495" y="3573081"/>
            <a:ext cx="11720684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sz="2000" b="1" dirty="0">
              <a:solidFill>
                <a:srgbClr val="3B3838"/>
              </a:solidFill>
              <a:latin typeface="Century Gothic"/>
            </a:endParaRPr>
          </a:p>
          <a:p>
            <a:r>
              <a:rPr lang="cy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Trawsnewid yn ôl i'r gweithle:</a:t>
            </a:r>
            <a: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 </a:t>
            </a:r>
            <a:b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Os oedd gofyn i'ch gweithiwr ddychwelyd i’r gweithle, yna:</a:t>
            </a:r>
            <a:br>
              <a:rPr lang="cy-GB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Roeddent yn debygol o deimlo dan straen yn sgil y newid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Roeddent yn teimlo dan straen o ganlyniad i unrhyw ffyrdd newydd o weithio, er enghraifft gwisgo Cyfarpar Diogelu Personol (PPE)</a:t>
            </a:r>
            <a:endParaRPr lang="en-GB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83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9953" y="487678"/>
            <a:ext cx="9073662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Trafodaeth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pa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addasiadau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allai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fod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ddefnyddiol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eich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barn chi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gyfer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sefyllfaoedd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ymwneud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â COVID-19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yr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ydym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newydd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eu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harchwilio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106" y="1987915"/>
            <a:ext cx="11776816" cy="567847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sz="18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#1 – Gallu’r unigolyn ei hun, ac unrhyw gefnogaeth a ddarperir, i ymdopi ac aros yn iach</a:t>
            </a:r>
            <a:b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#2 – Mae’n bosibl na fydd pobl awtistig yn gyfforddus gyda’r dechnoleg sy’n galluogi cyfarfodydd o bell neu fe </a:t>
            </a:r>
            <a:r>
              <a:rPr lang="cy-GB" sz="20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allai</a:t>
            </a:r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fod yn well ganddynt ei ddefnyddio mewn ffordd wahanol</a:t>
            </a:r>
            <a:b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#3- Mae gan bobl awtistig ffyrdd gwahanol o ymdrin â newid a phrosesu digwyddiadau sy’n eu poeni</a:t>
            </a:r>
            <a:b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#4 –Fe all pobl awtistig fod â gwahanol anghenion cymdeithasol</a:t>
            </a:r>
            <a:b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cy-GB" sz="2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#5 – Mae pobl awtistig yn debygol o fod angen cefnogaeth ychwanegol ar gyfer trawsnewid i weithio gartref ac efallai mwy o gefnogaeth ar gyfer trawsnewid i weithio yn ôl yn y gweithle</a:t>
            </a:r>
            <a:endParaRPr lang="en-GB" sz="2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4203BF"/>
              </a:solidFill>
              <a:latin typeface="Century Gothic"/>
            </a:endParaRPr>
          </a:p>
          <a:p>
            <a:pPr lvl="2">
              <a:lnSpc>
                <a:spcPct val="150000"/>
              </a:lnSpc>
            </a:pPr>
            <a:r>
              <a:rPr lang="en-GB" b="1" dirty="0">
                <a:solidFill>
                  <a:srgbClr val="4203BF"/>
                </a:solidFill>
                <a:latin typeface="Century Gothic"/>
              </a:rPr>
              <a:t>	</a:t>
            </a:r>
            <a:endParaRPr lang="en-GB" sz="1800" dirty="0">
              <a:solidFill>
                <a:srgbClr val="3B3838"/>
              </a:solidFill>
              <a:latin typeface="Century Gothic" panose="020B0502020202020204" pitchFamily="34" charset="0"/>
            </a:endParaRPr>
          </a:p>
          <a:p>
            <a:endParaRPr lang="en-GB" sz="1800" dirty="0">
              <a:solidFill>
                <a:srgbClr val="32313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865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954" y="1536283"/>
            <a:ext cx="112189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Ein gwaith gyda’n cyflogwyr</a:t>
            </a:r>
            <a:b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Rhwystrau yn y gweithle ac addasiadau syml</a:t>
            </a:r>
            <a:b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Astudiaeth achos – Y berthynas rhwng y cyflogwr a'r rheolwr</a:t>
            </a:r>
            <a:b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Y broses addasiadau rhesymol</a:t>
            </a:r>
            <a:b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Effaith </a:t>
            </a:r>
            <a:r>
              <a:rPr lang="cy-GB" sz="20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pandemig</a:t>
            </a:r>
            <a: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 COVID-19 ar weithwyr awtistig</a:t>
            </a:r>
            <a:b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Astudiaeth achos – strategaethau ar gyfer cymorth yn ystod y </a:t>
            </a:r>
            <a:r>
              <a:rPr lang="cy-GB" sz="20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pandemig</a:t>
            </a: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9954" y="487678"/>
            <a:ext cx="5153024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PYNCIAU</a:t>
            </a:r>
          </a:p>
        </p:txBody>
      </p:sp>
      <p:sp>
        <p:nvSpPr>
          <p:cNvPr id="4" name="Oval 3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766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2261" y="198239"/>
            <a:ext cx="7646711" cy="64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olaf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………</a:t>
            </a:r>
          </a:p>
          <a:p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Y 3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elfen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sicrhau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gweithle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cyfeillgar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awtistiaeth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261" y="2936437"/>
            <a:ext cx="105072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Cyfathrebu’n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glir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–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peidiwch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â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dibynnu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allu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pobl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ddarllen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eich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meddwl</a:t>
            </a:r>
            <a:b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alt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Ystyriwch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pa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addasiadau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synhwyraidd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allai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fod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eu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hangen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rywun</a:t>
            </a:r>
            <a:b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altLang="en-US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Heriwch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eich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hun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feddwl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wahanol</a:t>
            </a:r>
            <a:r>
              <a:rPr lang="en-GB" alt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–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os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nad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yw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cydweithiwr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cyfathrebu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y dull y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byddech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ei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ddisgwyl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,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sut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allwch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chi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fod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fwy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hyblyg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i’r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gwahaniaeth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hwnnw</a:t>
            </a:r>
            <a:r>
              <a:rPr lang="en-GB" alt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GB" alt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04684" y="5706209"/>
            <a:ext cx="987831" cy="967154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1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376" y="102575"/>
            <a:ext cx="7431088" cy="936625"/>
          </a:xfrm>
          <a:prstGeom prst="rect">
            <a:avLst/>
          </a:prstGeom>
        </p:spPr>
        <p:txBody>
          <a:bodyPr/>
          <a:lstStyle/>
          <a:p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Diolch</a:t>
            </a:r>
            <a:b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b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8376" y="1883391"/>
            <a:ext cx="11085818" cy="43672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Rhagor</a:t>
            </a:r>
            <a: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o </a:t>
            </a:r>
            <a:r>
              <a:rPr lang="en-GB" sz="4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adnoddau</a:t>
            </a:r>
            <a:br>
              <a:rPr lang="en-GB" sz="44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endParaRPr lang="en-GB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Gwybodaeth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Awtistiaeth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Gwaith</a:t>
            </a:r>
            <a:endParaRPr lang="en-GB" sz="2400" b="1" dirty="0">
              <a:solidFill>
                <a:srgbClr val="4203BF"/>
              </a:solidFill>
              <a:latin typeface="Century Gothic" panose="020B0502020202020204" pitchFamily="34" charset="0"/>
              <a:hlinkClick r:id="rId3"/>
            </a:endParaRPr>
          </a:p>
          <a:p>
            <a:pPr marL="0" indent="0">
              <a:buNone/>
              <a:defRPr/>
            </a:pPr>
            <a:r>
              <a:rPr lang="en-GB" sz="2400" dirty="0">
                <a:solidFill>
                  <a:srgbClr val="4203BF"/>
                </a:solidFill>
                <a:hlinkClick r:id="rId3"/>
              </a:rPr>
              <a:t>https://www.autism.org.uk/professionals/employers/autism-at-work.aspx</a:t>
            </a:r>
            <a:endParaRPr lang="en-GB" altLang="en-US" sz="2400" b="1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GB" altLang="en-US" sz="2400" b="1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GB" altLang="en-US" sz="2400" b="1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2400" b="1" kern="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Darllediadau</a:t>
            </a:r>
            <a:r>
              <a:rPr lang="en-GB" altLang="en-US" sz="2400" b="1" kern="0" dirty="0">
                <a:solidFill>
                  <a:srgbClr val="4203BF"/>
                </a:solidFill>
                <a:latin typeface="Century Gothic" panose="020B0502020202020204" pitchFamily="34" charset="0"/>
              </a:rPr>
              <a:t> Spectrum Live 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4203BF"/>
                </a:solidFill>
                <a:hlinkClick r:id="rId4"/>
              </a:rPr>
              <a:t>Spectrum Live: </a:t>
            </a:r>
            <a:r>
              <a:rPr lang="en-GB" u="sng" dirty="0" err="1">
                <a:solidFill>
                  <a:srgbClr val="4203BF"/>
                </a:solidFill>
              </a:rPr>
              <a:t>Chwilio</a:t>
            </a:r>
            <a:r>
              <a:rPr lang="en-GB" u="sng" dirty="0">
                <a:solidFill>
                  <a:srgbClr val="4203BF"/>
                </a:solidFill>
              </a:rPr>
              <a:t> am </a:t>
            </a:r>
            <a:r>
              <a:rPr lang="en-GB" u="sng" dirty="0" err="1">
                <a:solidFill>
                  <a:srgbClr val="4203BF"/>
                </a:solidFill>
              </a:rPr>
              <a:t>gyflogaeth</a:t>
            </a:r>
            <a:endParaRPr lang="en-GB" altLang="en-US" sz="2400" b="1" u="sng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GB" u="sng" dirty="0">
                <a:solidFill>
                  <a:srgbClr val="4203BF"/>
                </a:solidFill>
                <a:hlinkClick r:id="rId5"/>
              </a:rPr>
              <a:t>Spectrum Live: </a:t>
            </a:r>
            <a:r>
              <a:rPr lang="en-GB" u="sng" dirty="0" err="1">
                <a:solidFill>
                  <a:srgbClr val="4203BF"/>
                </a:solidFill>
              </a:rPr>
              <a:t>Awtistiaeth</a:t>
            </a:r>
            <a:r>
              <a:rPr lang="en-GB" u="sng" dirty="0">
                <a:solidFill>
                  <a:srgbClr val="4203BF"/>
                </a:solidFill>
              </a:rPr>
              <a:t> </a:t>
            </a:r>
            <a:r>
              <a:rPr lang="en-GB" u="sng" dirty="0" err="1">
                <a:solidFill>
                  <a:srgbClr val="4203BF"/>
                </a:solidFill>
              </a:rPr>
              <a:t>a’r</a:t>
            </a:r>
            <a:r>
              <a:rPr lang="en-GB" u="sng" dirty="0">
                <a:solidFill>
                  <a:srgbClr val="4203BF"/>
                </a:solidFill>
              </a:rPr>
              <a:t> </a:t>
            </a:r>
            <a:r>
              <a:rPr lang="en-GB" u="sng" dirty="0" err="1">
                <a:solidFill>
                  <a:srgbClr val="4203BF"/>
                </a:solidFill>
              </a:rPr>
              <a:t>gweithle</a:t>
            </a:r>
            <a:endParaRPr lang="en-GB" altLang="en-US" sz="2400" b="1" u="sng" kern="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04684" y="5706209"/>
            <a:ext cx="987831" cy="967154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54660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9953" y="487678"/>
            <a:ext cx="7051431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Ein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gwaith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gyda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Chyflogwyr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8172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1745" y="278441"/>
            <a:ext cx="7830177" cy="936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Rhaglen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Awtistiaeth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Gwaith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588" y="1210236"/>
            <a:ext cx="11416326" cy="57246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</a:rPr>
              <a:t>                             </a:t>
            </a:r>
            <a:endParaRPr lang="en-GB" sz="1800" dirty="0">
              <a:solidFill>
                <a:srgbClr val="4203BF"/>
              </a:solidFill>
              <a:latin typeface="Calibri" panose="020F0502020204030204" pitchFamily="34" charset="0"/>
            </a:endParaRPr>
          </a:p>
          <a:p>
            <a:pPr lvl="0"/>
            <a:r>
              <a:rPr lang="cy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Mae’r rhaglen Awtistiaeth yn y Gwaith, mewn cydweithrediad ag Ymddiriedolaeth </a:t>
            </a:r>
            <a:r>
              <a:rPr lang="cy-GB" sz="2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Bloomfield</a:t>
            </a:r>
            <a:r>
              <a:rPr lang="cy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yn anelu i weithio’n uniongyrchol gyda chyflogwyr ar draws y DU i’w cefnogi i ddarparu cyfleoedd cyflogaeth i bobl awtistig. Gall hyn fod ar ffurf:</a:t>
            </a:r>
            <a:br>
              <a:rPr lang="cy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GB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interniaethau</a:t>
            </a:r>
            <a:r>
              <a:rPr lang="cy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â thâl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prentisiaethau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swyddi â thâl (swyddi safonol o fewn y busnes)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br>
              <a:rPr lang="cy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cy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 brif ffordd rydym yn gweithio gyda busnesau yw i weithredu fel ‘asiantaeth canfod ymgeisydd uwch’. Fe fydd hyn yn cynnwys rheolwr cyfrif ymroddedig a hyfforddwr swyddi o’r Gymdeithas Genedlaethol Awtistiaeth yn gweithio gyda chi.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</a:p>
          <a:p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endParaRPr lang="en-GB" sz="1800" dirty="0">
              <a:solidFill>
                <a:srgbClr val="4203B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7387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5449"/>
            <a:ext cx="116923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cefnogi i ganfod swyddi addas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creu hysbyseb swydd hygyrch (cyfeillgar i awtistiaeth)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adnabod ymgeiswyr awtistig addas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cynllunio a darparu cyfweliadau hygyrch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hysbysebu’r cyfle i’r ymgeiswyr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cefnogi i greu proses recriwtio ac arferion penodi ac ymsefydlu sy’n gyfeillgar i awtistiaeth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darparu hyfforddiant a gweithdai i alluogi eich rheolwyr i gefnogi eich ymgeisydd yn hyderus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cefnogi ymgeiswyr i fod yn “barod am waith” gyda hyfforddiant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darparu adnoddau a chefnogaeth i gynllunio rhaglen gynefino hygyrch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darparu 3 mis o gefnogaeth ymsefydlu 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darparu hyfforddiant parhaus yn y swydd i’r ymgeisydd</a:t>
            </a:r>
            <a:endParaRPr lang="en-GB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203BF"/>
                </a:solidFill>
                <a:latin typeface="Century Gothic" panose="020B0502020202020204" pitchFamily="34" charset="0"/>
              </a:rPr>
              <a:t>darparu cyngor parhaus i’r cyflogwr os oes angen, a chadw cyswllt rheolaidd gyda’ch “rheolwr cyfrif”</a:t>
            </a:r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4203B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0044" y="202640"/>
            <a:ext cx="9256856" cy="425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Gweithio</a:t>
            </a:r>
            <a:r>
              <a:rPr lang="en-GB" altLang="en-US" sz="32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gyda</a:t>
            </a:r>
            <a:r>
              <a:rPr lang="en-GB" altLang="en-US" sz="32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chyflogwyr</a:t>
            </a:r>
            <a:r>
              <a:rPr lang="en-GB" altLang="en-US" sz="32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– </a:t>
            </a:r>
            <a:r>
              <a:rPr lang="en-GB" altLang="en-US" sz="32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cynlluniau</a:t>
            </a:r>
            <a:r>
              <a:rPr lang="en-GB" altLang="en-US" sz="32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peilot</a:t>
            </a:r>
            <a:br>
              <a:rPr lang="en-GB" alt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r>
              <a:rPr lang="en-GB" alt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11104684" y="5706209"/>
            <a:ext cx="987831" cy="967154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98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58" y="983965"/>
            <a:ext cx="116077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4203BF"/>
                </a:solidFill>
                <a:latin typeface="Century Gothic" panose="020B0502020202020204" pitchFamily="34" charset="0"/>
              </a:rPr>
              <a:t> </a:t>
            </a:r>
            <a:endParaRPr lang="en-GB" sz="1800" dirty="0">
              <a:solidFill>
                <a:srgbClr val="4203BF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Cyngor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a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chanllawiau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gyfer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cyflogwyr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a’r</a:t>
            </a:r>
            <a: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rhai</a:t>
            </a:r>
            <a: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sy’n</a:t>
            </a:r>
            <a: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recriwtio</a:t>
            </a:r>
            <a:endParaRPr lang="en-GB" sz="18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4203BF"/>
                </a:solidFill>
                <a:latin typeface="Calibri" panose="020F0502020204030204" pitchFamily="34" charset="0"/>
                <a:hlinkClick r:id="rId2"/>
              </a:rPr>
              <a:t>https://www.autism.org.uk/advice-and-guidance/topics/employment/employing-autistic-people/employers</a:t>
            </a:r>
            <a:endParaRPr lang="en-GB" dirty="0">
              <a:solidFill>
                <a:srgbClr val="4203BF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Asesiadau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gweithle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4203BF"/>
                </a:solidFill>
                <a:latin typeface="Calibri" panose="020F0502020204030204" pitchFamily="34" charset="0"/>
                <a:hlinkClick r:id="rId3"/>
              </a:rPr>
              <a:t>https://www.autism.org.uk/what-we-do/employment/workplace-assessment</a:t>
            </a:r>
            <a:endParaRPr lang="en-GB" dirty="0">
              <a:solidFill>
                <a:srgbClr val="4203BF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Hyfforddiant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ar-lein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cyfunol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(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cyrsiau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byw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/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modiwlar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)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Awtistiaeth</a:t>
            </a:r>
            <a: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Gweithle</a:t>
            </a:r>
            <a: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br>
              <a:rPr lang="en-GB" b="1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</a:rPr>
              <a:t>Hyfforddiant </a:t>
            </a:r>
            <a:r>
              <a:rPr lang="en-GB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byw</a:t>
            </a:r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ar-lein</a:t>
            </a:r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4203B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https://www.autism.org.uk/what-we-do/professional-development/training-and-conferences/employment/understanding-autism-in-the-workplace</a:t>
            </a:r>
            <a:r>
              <a:rPr lang="en-GB" dirty="0">
                <a:solidFill>
                  <a:srgbClr val="4203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4203B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Cwrs</a:t>
            </a:r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4203B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modiwlar</a:t>
            </a:r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4203B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ar-lein</a:t>
            </a:r>
            <a:r>
              <a:rPr lang="en-GB" dirty="0">
                <a:solidFill>
                  <a:srgbClr val="4203B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4203B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https://www.autism.org.uk/what-we-do/professional-development/training-and-conferences/employment/autism-workplace</a:t>
            </a:r>
            <a:r>
              <a:rPr lang="en-GB" dirty="0">
                <a:solidFill>
                  <a:srgbClr val="4203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solidFill>
                <a:srgbClr val="4203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Hysbysfwrdd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swyddi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i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unigolion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awtistig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sy’n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chwilio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am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waith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4203BF"/>
                </a:solidFill>
                <a:hlinkClick r:id="rId6"/>
              </a:rPr>
              <a:t>https://www.autism.org.uk/what-we-do/employment/job-opportunities</a:t>
            </a:r>
            <a:r>
              <a:rPr lang="en-GB" dirty="0">
                <a:solidFill>
                  <a:srgbClr val="4203BF"/>
                </a:solidFill>
              </a:rPr>
              <a:t> </a:t>
            </a:r>
            <a:endParaRPr lang="en-GB" sz="1800" dirty="0">
              <a:solidFill>
                <a:srgbClr val="4203BF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Canfod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Cyflogaeth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–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Adnodd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ar-lein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rhad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ac am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ddim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i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unigolion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awtistig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sy’n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chwilio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am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waith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a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gweithwyr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awtistig</a:t>
            </a:r>
            <a:r>
              <a:rPr lang="en-GB" sz="1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4203BF"/>
                </a:solidFill>
                <a:hlinkClick r:id="rId7"/>
              </a:rPr>
              <a:t>https://www.autism.org.uk/what-we-do/professional-development/training-and-conferences/employment/finding-employment</a:t>
            </a:r>
            <a:r>
              <a:rPr lang="en-GB" dirty="0">
                <a:solidFill>
                  <a:srgbClr val="4203BF"/>
                </a:solidFill>
              </a:rPr>
              <a:t> </a:t>
            </a:r>
            <a:endParaRPr lang="en-GB" sz="1800" dirty="0">
              <a:solidFill>
                <a:srgbClr val="4203B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19906" y="58978"/>
            <a:ext cx="9726859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Rhaglenni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cyflogaeth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eraill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,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adnoddau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a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gwasanaethau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18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C0F1E9-77AE-4BF0-88B0-598B81525028}"/>
              </a:ext>
            </a:extLst>
          </p:cNvPr>
          <p:cNvSpPr/>
          <p:nvPr/>
        </p:nvSpPr>
        <p:spPr>
          <a:xfrm>
            <a:off x="649906" y="1189937"/>
            <a:ext cx="6308678" cy="32778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4203BF"/>
              </a:solidFill>
              <a:latin typeface="Century Gothic"/>
            </a:endParaRPr>
          </a:p>
          <a:p>
            <a:pPr algn="ctr">
              <a:lnSpc>
                <a:spcPct val="150000"/>
              </a:lnSpc>
            </a:pPr>
            <a:r>
              <a:rPr lang="en-GB" sz="1800" b="1" dirty="0">
                <a:solidFill>
                  <a:srgbClr val="4203BF"/>
                </a:solidFill>
                <a:latin typeface="Century Gothic"/>
              </a:rPr>
              <a:t>UWCHGYNHADLEDD AWTISTIAETH YN Y GWAITH 2021 </a:t>
            </a:r>
            <a:endParaRPr lang="en-GB" b="1" dirty="0">
              <a:latin typeface="Century Gothic"/>
            </a:endParaRPr>
          </a:p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rgbClr val="4203BF"/>
                </a:solidFill>
                <a:latin typeface="Century Gothic"/>
              </a:rPr>
              <a:t>4</a:t>
            </a:r>
            <a:r>
              <a:rPr lang="en-GB" baseline="30000" dirty="0">
                <a:solidFill>
                  <a:srgbClr val="4203BF"/>
                </a:solidFill>
                <a:latin typeface="Century Gothic"/>
              </a:rPr>
              <a:t> </a:t>
            </a:r>
            <a:r>
              <a:rPr lang="en-GB" sz="1800" dirty="0" err="1">
                <a:solidFill>
                  <a:srgbClr val="4203BF"/>
                </a:solidFill>
                <a:latin typeface="Century Gothic"/>
              </a:rPr>
              <a:t>Mawrth</a:t>
            </a:r>
            <a:r>
              <a:rPr lang="en-GB" sz="1800" dirty="0">
                <a:solidFill>
                  <a:srgbClr val="4203BF"/>
                </a:solidFill>
                <a:latin typeface="Century Gothic"/>
              </a:rPr>
              <a:t> – BFI, Southbank, </a:t>
            </a:r>
            <a:r>
              <a:rPr lang="en-GB" sz="1800" dirty="0" err="1">
                <a:solidFill>
                  <a:srgbClr val="4203BF"/>
                </a:solidFill>
                <a:latin typeface="Century Gothic"/>
              </a:rPr>
              <a:t>Llundain</a:t>
            </a:r>
            <a:r>
              <a:rPr lang="en-GB" sz="1800" dirty="0">
                <a:solidFill>
                  <a:srgbClr val="4203BF"/>
                </a:solidFill>
                <a:latin typeface="Century Gothic"/>
              </a:rPr>
              <a:t>.</a:t>
            </a:r>
            <a:endParaRPr lang="en-GB" dirty="0">
              <a:latin typeface="Century Gothic"/>
            </a:endParaRPr>
          </a:p>
          <a:p>
            <a:pPr algn="ctr">
              <a:lnSpc>
                <a:spcPct val="150000"/>
              </a:lnSpc>
            </a:pPr>
            <a:endParaRPr lang="en-GB" dirty="0">
              <a:latin typeface="Century Gothic"/>
            </a:endParaRPr>
          </a:p>
          <a:p>
            <a:pPr algn="ctr"/>
            <a:r>
              <a:rPr lang="en-GB" dirty="0">
                <a:solidFill>
                  <a:srgbClr val="4203BF"/>
                </a:solidFill>
                <a:latin typeface="Century Gothic"/>
                <a:hlinkClick r:id="rId2"/>
              </a:rPr>
              <a:t>https://www.autism.org.uk/what-we-do/professional-development/training-and-conferences/autism-work-summit</a:t>
            </a:r>
            <a:r>
              <a:rPr lang="en-GB" dirty="0">
                <a:solidFill>
                  <a:srgbClr val="4203BF"/>
                </a:solidFill>
                <a:latin typeface="Century Gothic"/>
              </a:rPr>
              <a:t> </a:t>
            </a:r>
            <a:br>
              <a:rPr lang="en-GB" dirty="0">
                <a:solidFill>
                  <a:srgbClr val="4203BF"/>
                </a:solidFill>
                <a:latin typeface="Century Gothic"/>
              </a:rPr>
            </a:br>
            <a:r>
              <a:rPr lang="en-GB" dirty="0">
                <a:solidFill>
                  <a:srgbClr val="4203BF"/>
                </a:solidFill>
                <a:latin typeface="Century Gothic"/>
              </a:rPr>
              <a:t> </a:t>
            </a:r>
            <a:endParaRPr lang="en-GB" dirty="0"/>
          </a:p>
          <a:p>
            <a:pPr algn="ctr">
              <a:lnSpc>
                <a:spcPct val="150000"/>
              </a:lnSpc>
            </a:pPr>
            <a:endParaRPr lang="en-GB" dirty="0">
              <a:latin typeface="Century Gothic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9745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9953" y="487678"/>
            <a:ext cx="7051431" cy="936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Rhwystrau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yn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y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gweithle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ac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addasiadau</a:t>
            </a:r>
            <a:r>
              <a:rPr lang="en-GB" alt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b="1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syml</a:t>
            </a:r>
            <a:endParaRPr lang="en-GB" altLang="en-US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77575" y="5905500"/>
            <a:ext cx="962025" cy="952500"/>
          </a:xfrm>
          <a:prstGeom prst="ellipse">
            <a:avLst/>
          </a:prstGeom>
          <a:solidFill>
            <a:srgbClr val="420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065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097BBDF2B6F4FB1BA705DEB6189BD" ma:contentTypeVersion="12" ma:contentTypeDescription="Create a new document." ma:contentTypeScope="" ma:versionID="5b51c26b4257bcb42ac3858c22776b64">
  <xsd:schema xmlns:xsd="http://www.w3.org/2001/XMLSchema" xmlns:xs="http://www.w3.org/2001/XMLSchema" xmlns:p="http://schemas.microsoft.com/office/2006/metadata/properties" xmlns:ns2="18f6b3f2-668d-4640-9c44-e220a81b61ab" xmlns:ns3="6bd1333a-8d54-4d20-a71f-96ac22cc32f0" targetNamespace="http://schemas.microsoft.com/office/2006/metadata/properties" ma:root="true" ma:fieldsID="1669f440b95627d00cc1fa546a3c03f5" ns2:_="" ns3:_="">
    <xsd:import namespace="18f6b3f2-668d-4640-9c44-e220a81b61ab"/>
    <xsd:import namespace="6bd1333a-8d54-4d20-a71f-96ac22cc32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b3f2-668d-4640-9c44-e220a81b6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1333a-8d54-4d20-a71f-96ac22cc32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788CC-F482-4C20-826F-DA35A6E15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8CA405-D1A5-4606-9C16-8194EE3F0A59}">
  <ds:schemaRefs>
    <ds:schemaRef ds:uri="http://purl.org/dc/terms/"/>
    <ds:schemaRef ds:uri="http://schemas.openxmlformats.org/package/2006/metadata/core-properties"/>
    <ds:schemaRef ds:uri="6bd1333a-8d54-4d20-a71f-96ac22cc32f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8f6b3f2-668d-4640-9c44-e220a81b61a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0544D4-96F4-4B63-A8B2-32313C36B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6b3f2-668d-4640-9c44-e220a81b61ab"/>
    <ds:schemaRef ds:uri="6bd1333a-8d54-4d20-a71f-96ac22cc32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6862</TotalTime>
  <Words>2038</Words>
  <Application>Microsoft Office PowerPoint</Application>
  <PresentationFormat>Widescreen</PresentationFormat>
  <Paragraphs>295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Tahoma</vt:lpstr>
      <vt:lpstr>Office Theme</vt:lpstr>
      <vt:lpstr>PowerPoint Presentation</vt:lpstr>
      <vt:lpstr>Croeso</vt:lpstr>
      <vt:lpstr>PowerPoint Presentation</vt:lpstr>
      <vt:lpstr>PowerPoint Presentation</vt:lpstr>
      <vt:lpstr>Rhaglen Awtistiaeth yn y Gwaith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your title of your presentation here</dc:title>
  <dc:creator>Lisa Jo Robinson</dc:creator>
  <cp:lastModifiedBy>Holly Roberts</cp:lastModifiedBy>
  <cp:revision>286</cp:revision>
  <dcterms:created xsi:type="dcterms:W3CDTF">2018-09-21T15:04:16Z</dcterms:created>
  <dcterms:modified xsi:type="dcterms:W3CDTF">2020-12-11T16:29:58Z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0x010100859097BBDF2B6F4FB1BA705DEB6189BD</vt:lpwstr>
  </property>
</Properties>
</file>