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9144000"/>
  <p:notesSz cx="6742100" cy="9872650"/>
  <p:embeddedFontLst>
    <p:embeddedFont>
      <p:font typeface="Century Gothic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0" roundtripDataSignature="AMtx7mhR8go81bt1wfKkv/lOQAkKeC7k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regular.fntdata"/><Relationship Id="rId25" Type="http://schemas.openxmlformats.org/officeDocument/2006/relationships/slide" Target="slides/slide20.xml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1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8351" y="1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0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1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5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6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6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7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7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8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8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9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9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0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0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/>
          <p:nvPr>
            <p:ph idx="2" type="sldImg"/>
          </p:nvPr>
        </p:nvSpPr>
        <p:spPr>
          <a:xfrm>
            <a:off x="1147763" y="1233488"/>
            <a:ext cx="4446587" cy="333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674837" y="4751168"/>
            <a:ext cx="5392443" cy="3887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9:notes"/>
          <p:cNvSpPr txBox="1"/>
          <p:nvPr>
            <p:ph idx="12" type="sldNum"/>
          </p:nvPr>
        </p:nvSpPr>
        <p:spPr>
          <a:xfrm>
            <a:off x="3818351" y="9377818"/>
            <a:ext cx="2922206" cy="494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/>
          <p:nvPr>
            <p:ph type="title"/>
          </p:nvPr>
        </p:nvSpPr>
        <p:spPr>
          <a:xfrm>
            <a:off x="107504" y="274638"/>
            <a:ext cx="58326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1"/>
          <p:cNvSpPr txBox="1"/>
          <p:nvPr>
            <p:ph idx="1" type="body"/>
          </p:nvPr>
        </p:nvSpPr>
        <p:spPr>
          <a:xfrm rot="5400000">
            <a:off x="2563155" y="-70735"/>
            <a:ext cx="4525963" cy="770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drawing&#10;&#10;Description automatically generated" id="72" name="Google Shape;7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05390" y="44624"/>
            <a:ext cx="3203848" cy="945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drawing&#10;&#10;Description automatically generated" id="79" name="Google Shape;7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05390" y="44624"/>
            <a:ext cx="3203848" cy="945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title"/>
          </p:nvPr>
        </p:nvSpPr>
        <p:spPr>
          <a:xfrm>
            <a:off x="107504" y="274638"/>
            <a:ext cx="58326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" name="Google Shape;18;p2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9" name="Google Shape;19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>
            <p:ph type="title"/>
          </p:nvPr>
        </p:nvSpPr>
        <p:spPr>
          <a:xfrm>
            <a:off x="107504" y="274638"/>
            <a:ext cx="58326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" type="body"/>
          </p:nvPr>
        </p:nvSpPr>
        <p:spPr>
          <a:xfrm>
            <a:off x="971599" y="1520821"/>
            <a:ext cx="770907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entury Gothic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/>
          <p:nvPr>
            <p:ph type="title"/>
          </p:nvPr>
        </p:nvSpPr>
        <p:spPr>
          <a:xfrm>
            <a:off x="107504" y="274638"/>
            <a:ext cx="58326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" name="Google Shape;37;p2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" name="Google Shape;38;p2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/>
          <p:nvPr>
            <p:ph type="title"/>
          </p:nvPr>
        </p:nvSpPr>
        <p:spPr>
          <a:xfrm>
            <a:off x="107504" y="274638"/>
            <a:ext cx="58326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49" name="Google Shape;4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0152" y="0"/>
            <a:ext cx="3203848" cy="945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entury Gothic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3" name="Google Shape;53;p2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4" name="Google Shape;54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drawing&#10;&#10;Description automatically generated" id="57" name="Google Shape;5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05390" y="44624"/>
            <a:ext cx="3203848" cy="945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entury Gothic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3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drawing&#10;&#10;Description automatically generated"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05390" y="44624"/>
            <a:ext cx="3203848" cy="945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idx="1" type="body"/>
          </p:nvPr>
        </p:nvSpPr>
        <p:spPr>
          <a:xfrm>
            <a:off x="971599" y="1520821"/>
            <a:ext cx="770907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type="title"/>
          </p:nvPr>
        </p:nvSpPr>
        <p:spPr>
          <a:xfrm>
            <a:off x="107504" y="274638"/>
            <a:ext cx="58326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5" Type="http://schemas.openxmlformats.org/officeDocument/2006/relationships/image" Target="../media/image3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49.png"/><Relationship Id="rId5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5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autismwales.org/en/parents-carers/what-is-autism/" TargetMode="External"/><Relationship Id="rId4" Type="http://schemas.openxmlformats.org/officeDocument/2006/relationships/image" Target="../media/image50.jpg"/><Relationship Id="rId5" Type="http://schemas.openxmlformats.org/officeDocument/2006/relationships/image" Target="../media/image47.png"/><Relationship Id="rId6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autismwales.org/en/education/autism-aware-certification/autism-aware-organisations/" TargetMode="External"/><Relationship Id="rId4" Type="http://schemas.openxmlformats.org/officeDocument/2006/relationships/hyperlink" Target="https://autismwales.org/en/education/" TargetMode="External"/><Relationship Id="rId5" Type="http://schemas.openxmlformats.org/officeDocument/2006/relationships/image" Target="../media/image46.jpg"/><Relationship Id="rId6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autismwales.org/en/community-services/i-work-with-children-in-health-social-care/the-birthday-party/" TargetMode="External"/><Relationship Id="rId4" Type="http://schemas.openxmlformats.org/officeDocument/2006/relationships/hyperlink" Target="https://autismwales.org/en/community-services/i-work-with-children-in-health-social-care/the-birthday-party/" TargetMode="External"/><Relationship Id="rId5" Type="http://schemas.openxmlformats.org/officeDocument/2006/relationships/hyperlink" Target="https://autismwales.org/en/community-services/i-work-with-children-in-health-social-care/the-birthday-party/" TargetMode="External"/><Relationship Id="rId6" Type="http://schemas.openxmlformats.org/officeDocument/2006/relationships/hyperlink" Target="https://autismwales.org/en/community-services/i-work-with-young-people-adults-in-health-social-care/clinicians-toolkit-adults/" TargetMode="External"/><Relationship Id="rId7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utismwales.org/en/i-am-autistic/resources-for-you/can-you-see-me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AutismWales@WLGA.gov.uk" TargetMode="External"/><Relationship Id="rId4" Type="http://schemas.openxmlformats.org/officeDocument/2006/relationships/image" Target="../media/image53.jpg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1.jpg"/><Relationship Id="rId5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0" y="1774032"/>
            <a:ext cx="9144000" cy="14401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>
            <p:ph type="ctrTitle"/>
          </p:nvPr>
        </p:nvSpPr>
        <p:spPr>
          <a:xfrm>
            <a:off x="215516" y="1988840"/>
            <a:ext cx="8712968" cy="1154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</a:pPr>
            <a:r>
              <a:rPr lang="en-GB" sz="5500">
                <a:solidFill>
                  <a:schemeClr val="lt1"/>
                </a:solidFill>
              </a:rPr>
              <a:t>An introduction to Autism</a:t>
            </a:r>
            <a:endParaRPr/>
          </a:p>
        </p:txBody>
      </p:sp>
      <p:pic>
        <p:nvPicPr>
          <p:cNvPr descr="Logo, company name&#10;&#10;Description automatically generated" id="87" name="Google Shape;8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0540" y="83640"/>
            <a:ext cx="4067944" cy="1345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posing, group&#10;&#10;Description automatically generated" id="88" name="Google Shape;88;p1"/>
          <p:cNvPicPr preferRelativeResize="0"/>
          <p:nvPr/>
        </p:nvPicPr>
        <p:blipFill rotWithShape="1">
          <a:blip r:embed="rId4">
            <a:alphaModFix/>
          </a:blip>
          <a:srcRect b="0" l="930" r="931" t="50256"/>
          <a:stretch/>
        </p:blipFill>
        <p:spPr>
          <a:xfrm>
            <a:off x="0" y="3178303"/>
            <a:ext cx="9144000" cy="231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 b="20644" l="14218" r="14218" t="3711"/>
          <a:stretch/>
        </p:blipFill>
        <p:spPr>
          <a:xfrm>
            <a:off x="0" y="5523208"/>
            <a:ext cx="9144000" cy="43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 txBox="1"/>
          <p:nvPr>
            <p:ph type="title"/>
          </p:nvPr>
        </p:nvSpPr>
        <p:spPr>
          <a:xfrm>
            <a:off x="2234571" y="0"/>
            <a:ext cx="64807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6"/>
                </a:solidFill>
              </a:rPr>
              <a:t>Being sociable</a:t>
            </a:r>
            <a:endParaRPr/>
          </a:p>
        </p:txBody>
      </p:sp>
      <p:sp>
        <p:nvSpPr>
          <p:cNvPr id="187" name="Google Shape;187;p10"/>
          <p:cNvSpPr txBox="1"/>
          <p:nvPr>
            <p:ph idx="2" type="body"/>
          </p:nvPr>
        </p:nvSpPr>
        <p:spPr>
          <a:xfrm>
            <a:off x="2267744" y="1340768"/>
            <a:ext cx="6480720" cy="504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In day to day life, Autistic people might find the following things hard:</a:t>
            </a:r>
            <a:endParaRPr b="1" sz="100"/>
          </a:p>
          <a:p>
            <a:pPr indent="-342900" lvl="0" marL="342900" rtl="0" algn="l"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playing, taking turns and sharing things</a:t>
            </a:r>
            <a:endParaRPr/>
          </a:p>
          <a:p>
            <a:pPr indent="-342900" lvl="0" marL="342900" rtl="0" algn="l">
              <a:spcBef>
                <a:spcPts val="4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having to be polite instead of being honest</a:t>
            </a:r>
            <a:endParaRPr/>
          </a:p>
          <a:p>
            <a:pPr indent="-342900" lvl="0" marL="342900" rtl="0" algn="l">
              <a:spcBef>
                <a:spcPts val="4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knowing how to build friendships and relationships </a:t>
            </a:r>
            <a:endParaRPr/>
          </a:p>
          <a:p>
            <a:pPr indent="-342900" lvl="0" marL="342900" rtl="0" algn="l">
              <a:spcBef>
                <a:spcPts val="4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understanding when to end a conversation 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&#10;&#10;Description automatically generated" id="188" name="Google Shape;1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84784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holding, sport&#10;&#10;Description automatically generated" id="189" name="Google Shape;1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686" y="3140968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, javelin, red&#10;&#10;Description automatically generated" id="190" name="Google Shape;19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4797152"/>
            <a:ext cx="144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0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/>
          <p:nvPr>
            <p:ph type="title"/>
          </p:nvPr>
        </p:nvSpPr>
        <p:spPr>
          <a:xfrm>
            <a:off x="2207266" y="0"/>
            <a:ext cx="6480720" cy="1498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1AB38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61AB38"/>
                </a:solidFill>
              </a:rPr>
              <a:t>Thinking and using imagination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98" name="Google Shape;198;p11"/>
          <p:cNvSpPr txBox="1"/>
          <p:nvPr>
            <p:ph idx="2" type="body"/>
          </p:nvPr>
        </p:nvSpPr>
        <p:spPr>
          <a:xfrm>
            <a:off x="2267744" y="1700808"/>
            <a:ext cx="6480720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Autistic people think and use their imagination in different ways to other people. </a:t>
            </a:r>
            <a:endParaRPr sz="20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Some Autistic people find the following things hard:</a:t>
            </a:r>
            <a:endParaRPr/>
          </a:p>
          <a:p>
            <a:pPr indent="-342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dealing with unexpected changes</a:t>
            </a:r>
            <a:endParaRPr/>
          </a:p>
          <a:p>
            <a:pPr indent="-342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making plans</a:t>
            </a:r>
            <a:endParaRPr/>
          </a:p>
          <a:p>
            <a:pPr indent="-342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thinking into the future</a:t>
            </a:r>
            <a:endParaRPr/>
          </a:p>
          <a:p>
            <a:pPr indent="-342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fixing problems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descr="A picture containing text, person, person, indoor&#10;&#10;Description automatically generated" id="199" name="Google Shape;1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74" y="5059597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572" y="3619597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his hands on his head&#10;&#10;Description automatically generated with low confidence" id="201" name="Google Shape;201;p11"/>
          <p:cNvPicPr preferRelativeResize="0"/>
          <p:nvPr/>
        </p:nvPicPr>
        <p:blipFill rotWithShape="1">
          <a:blip r:embed="rId5">
            <a:alphaModFix/>
          </a:blip>
          <a:srcRect b="21061" l="0" r="0" t="0"/>
          <a:stretch/>
        </p:blipFill>
        <p:spPr>
          <a:xfrm>
            <a:off x="348358" y="2327300"/>
            <a:ext cx="1593754" cy="12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9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/>
          <p:nvPr>
            <p:ph type="title"/>
          </p:nvPr>
        </p:nvSpPr>
        <p:spPr>
          <a:xfrm>
            <a:off x="2267744" y="178384"/>
            <a:ext cx="6419056" cy="964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1AB38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61AB38"/>
                </a:solidFill>
              </a:rPr>
              <a:t>Thinking and using imagination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09" name="Google Shape;209;p12"/>
          <p:cNvSpPr txBox="1"/>
          <p:nvPr>
            <p:ph idx="2" type="body"/>
          </p:nvPr>
        </p:nvSpPr>
        <p:spPr>
          <a:xfrm>
            <a:off x="2267744" y="1772816"/>
            <a:ext cx="6552728" cy="4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In day to day life, autistic people might find the following things hard:</a:t>
            </a:r>
            <a:endParaRPr sz="2000"/>
          </a:p>
          <a:p>
            <a:pPr indent="-342900" lvl="0" marL="342900" rtl="0" algn="l"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playing games with lots of unwritten rules and pretend play</a:t>
            </a:r>
            <a:endParaRPr/>
          </a:p>
          <a:p>
            <a:pPr indent="-342900" lvl="0" marL="342900" rtl="0" algn="l"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understanding how things might work out</a:t>
            </a:r>
            <a:endParaRPr/>
          </a:p>
          <a:p>
            <a:pPr indent="-342900" lvl="0" marL="342900" rtl="0" algn="l"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understanding how other people might think or feel </a:t>
            </a:r>
            <a:endParaRPr/>
          </a:p>
          <a:p>
            <a:pPr indent="-342900" lvl="0" marL="342900" rtl="0" algn="l"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changes to routines and plans </a:t>
            </a:r>
            <a:endParaRPr/>
          </a:p>
          <a:p>
            <a:pPr indent="-215900" lvl="0" marL="342900" rtl="0" algn="l">
              <a:lnSpc>
                <a:spcPct val="25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descr="A group of people playing pool&#10;&#10;Description automatically generated with medium confidence" id="210" name="Google Shape;21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864" y="1889946"/>
            <a:ext cx="1594672" cy="1594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child, little, young&#10;&#10;Description automatically generated" id="211" name="Google Shape;21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200" y="3446331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&#10;&#10;Description automatically generated" id="212" name="Google Shape;21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200" y="5143362"/>
            <a:ext cx="144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2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9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20" st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21" st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/>
          <p:nvPr>
            <p:ph type="title"/>
          </p:nvPr>
        </p:nvSpPr>
        <p:spPr>
          <a:xfrm>
            <a:off x="2267744" y="3974"/>
            <a:ext cx="641905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D31F29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D31F29"/>
                </a:solidFill>
              </a:rPr>
              <a:t>The senses</a:t>
            </a:r>
            <a:endParaRPr/>
          </a:p>
        </p:txBody>
      </p:sp>
      <p:sp>
        <p:nvSpPr>
          <p:cNvPr id="220" name="Google Shape;220;p13"/>
          <p:cNvSpPr txBox="1"/>
          <p:nvPr>
            <p:ph idx="2" type="body"/>
          </p:nvPr>
        </p:nvSpPr>
        <p:spPr>
          <a:xfrm>
            <a:off x="2267744" y="1146974"/>
            <a:ext cx="6552728" cy="5234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Our senses are:</a:t>
            </a:r>
            <a:endParaRPr sz="2000"/>
          </a:p>
          <a:p>
            <a:pPr indent="-342900" lvl="0" marL="342900" rtl="0" algn="l">
              <a:lnSpc>
                <a:spcPct val="3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touch</a:t>
            </a:r>
            <a:endParaRPr/>
          </a:p>
          <a:p>
            <a:pPr indent="-342900" lvl="0" marL="342900" rtl="0" algn="l">
              <a:lnSpc>
                <a:spcPct val="3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sight</a:t>
            </a:r>
            <a:endParaRPr/>
          </a:p>
          <a:p>
            <a:pPr indent="-342900" lvl="0" marL="342900" rtl="0" algn="l">
              <a:lnSpc>
                <a:spcPct val="3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sound</a:t>
            </a:r>
            <a:endParaRPr/>
          </a:p>
          <a:p>
            <a:pPr indent="-342900" lvl="0" marL="342900" rtl="0" algn="l">
              <a:lnSpc>
                <a:spcPct val="3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taste and smell </a:t>
            </a:r>
            <a:endParaRPr/>
          </a:p>
          <a:p>
            <a:pPr indent="-342900" lvl="0" marL="342900" rtl="0" algn="l">
              <a:lnSpc>
                <a:spcPct val="3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how we move and hold our bodies </a:t>
            </a:r>
            <a:endParaRPr/>
          </a:p>
          <a:p>
            <a:pPr indent="-228600" lvl="0" marL="342900" rtl="0" algn="l">
              <a:lnSpc>
                <a:spcPct val="2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lnSpc>
                <a:spcPct val="2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lnSpc>
                <a:spcPct val="2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icture containing black, hand, dark&#10;&#10;Description automatically generated" id="221" name="Google Shape;2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715" y="3547243"/>
            <a:ext cx="809652" cy="809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human eye&#10;&#10;Description automatically generated with medium confidence" id="222" name="Google Shape;22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352" y="2475849"/>
            <a:ext cx="891184" cy="891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erson holding a person's hand&#10;&#10;Description automatically generated with low confidence" id="223" name="Google Shape;22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560" y="1268760"/>
            <a:ext cx="1170769" cy="117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 up of a person's mouth&#10;&#10;Description automatically generated with low confidence" id="224" name="Google Shape;22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0679" y="4537105"/>
            <a:ext cx="792530" cy="809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a black dress&#10;&#10;Description automatically generated with low confidence" id="225" name="Google Shape;22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9705" y="5448567"/>
            <a:ext cx="1214478" cy="121447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3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9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0" st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1" st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>
            <p:ph type="title"/>
          </p:nvPr>
        </p:nvSpPr>
        <p:spPr>
          <a:xfrm>
            <a:off x="2411760" y="-171400"/>
            <a:ext cx="641905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D31F29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D31F29"/>
                </a:solidFill>
              </a:rPr>
              <a:t>The senses</a:t>
            </a:r>
            <a:endParaRPr/>
          </a:p>
        </p:txBody>
      </p:sp>
      <p:sp>
        <p:nvSpPr>
          <p:cNvPr id="233" name="Google Shape;233;p14"/>
          <p:cNvSpPr txBox="1"/>
          <p:nvPr>
            <p:ph idx="2" type="body"/>
          </p:nvPr>
        </p:nvSpPr>
        <p:spPr>
          <a:xfrm>
            <a:off x="2411760" y="836712"/>
            <a:ext cx="6552728" cy="561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Some Autistic people feel their senses much stronger than other people. </a:t>
            </a:r>
            <a:endParaRPr/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In day to day life, autistic people might: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love certain colours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feel less pain than other people 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find bright lights uncomfortable 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get stressed in noisy and/or busy places 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hate certain smells</a:t>
            </a:r>
            <a:endParaRPr/>
          </a:p>
          <a:p>
            <a:pPr indent="-342900" lvl="0" marL="3429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Use behaviours like hand flapping, rocking using an object to get </a:t>
            </a:r>
            <a:r>
              <a:rPr b="1" lang="en-GB" sz="2000"/>
              <a:t>sensory pleasure </a:t>
            </a:r>
            <a:r>
              <a:rPr lang="en-GB" sz="2000"/>
              <a:t>– a nice feeling.</a:t>
            </a:r>
            <a:endParaRPr/>
          </a:p>
          <a:p>
            <a:pPr indent="-215900" lvl="0" marL="34290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234" name="Google Shape;2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439" y="3438922"/>
            <a:ext cx="158417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his hand on his head&#10;&#10;Description automatically generated with low confidence" id="235" name="Google Shape;23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609" y="5101294"/>
            <a:ext cx="1584177" cy="1584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creenshot&#10;&#10;Description automatically generated" id="236" name="Google Shape;23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512" y="1894421"/>
            <a:ext cx="2150031" cy="14329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9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0" st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1" st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2" st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3" st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4" st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5" st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6" st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7" st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 txBox="1"/>
          <p:nvPr>
            <p:ph type="title"/>
          </p:nvPr>
        </p:nvSpPr>
        <p:spPr>
          <a:xfrm>
            <a:off x="2267744" y="-26436"/>
            <a:ext cx="641905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3"/>
                </a:solidFill>
              </a:rPr>
              <a:t>How you can help</a:t>
            </a:r>
            <a:endParaRPr/>
          </a:p>
        </p:txBody>
      </p:sp>
      <p:sp>
        <p:nvSpPr>
          <p:cNvPr id="244" name="Google Shape;244;p15"/>
          <p:cNvSpPr txBox="1"/>
          <p:nvPr>
            <p:ph idx="2" type="body"/>
          </p:nvPr>
        </p:nvSpPr>
        <p:spPr>
          <a:xfrm>
            <a:off x="2267744" y="1556792"/>
            <a:ext cx="6552728" cy="502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Learn more about Autistic people and be supportive.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Ask Autistic people how you can help them. 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Think about how you can make an Autistic person more comfortable. Like talking somewhere quiet. 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Change the way you talk to Autistic people so they can understand better. 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descr="A group of men talking&#10;&#10;Description automatically generated with low confidence" id="245" name="Google Shape;2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186" y="1250578"/>
            <a:ext cx="158417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people sitting in chairs&#10;&#10;Description automatically generated with low confidence" id="246" name="Google Shape;24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186" y="4853365"/>
            <a:ext cx="158417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ss, outdoor, person, tree&#10;&#10;Description automatically generated" id="247" name="Google Shape;24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144" y="3111091"/>
            <a:ext cx="144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D59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9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0" st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1" st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2" st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3" st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4" st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5" st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6" st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7" st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"/>
          <p:cNvSpPr txBox="1"/>
          <p:nvPr>
            <p:ph type="title"/>
          </p:nvPr>
        </p:nvSpPr>
        <p:spPr>
          <a:xfrm>
            <a:off x="457200" y="-525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3"/>
                </a:solidFill>
              </a:rPr>
              <a:t>How you can help</a:t>
            </a:r>
            <a:endParaRPr/>
          </a:p>
        </p:txBody>
      </p:sp>
      <p:sp>
        <p:nvSpPr>
          <p:cNvPr id="255" name="Google Shape;255;p16"/>
          <p:cNvSpPr txBox="1"/>
          <p:nvPr>
            <p:ph idx="2" type="body"/>
          </p:nvPr>
        </p:nvSpPr>
        <p:spPr>
          <a:xfrm>
            <a:off x="2267744" y="1349246"/>
            <a:ext cx="6552728" cy="4963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The best ways to talk to Autistic people: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don’t expect autistic people to understand hand gestures or tone of voice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speak slowly and clearly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keep it short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 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say what you mean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give autistic people time to think about what you say 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descr="A picture containing text, person, people, indoor&#10;&#10;Description automatically generated" id="256" name="Google Shape;25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4" y="4757075"/>
            <a:ext cx="1573672" cy="1573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up the hands&#10;&#10;Description automatically generated with low confidence" id="257" name="Google Shape;25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137225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flag&#10;&#10;Description automatically generated" id="258" name="Google Shape;25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108" y="2989119"/>
            <a:ext cx="1591092" cy="159109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D59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9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0" st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1" st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2" st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3" st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4" st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5" st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6" st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7" st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8" st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9" st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0" st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/>
          <p:nvPr>
            <p:ph type="title"/>
          </p:nvPr>
        </p:nvSpPr>
        <p:spPr>
          <a:xfrm>
            <a:off x="2235047" y="17113"/>
            <a:ext cx="645175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1"/>
                </a:solidFill>
              </a:rPr>
              <a:t>More information </a:t>
            </a:r>
            <a:endParaRPr/>
          </a:p>
        </p:txBody>
      </p:sp>
      <p:sp>
        <p:nvSpPr>
          <p:cNvPr id="266" name="Google Shape;266;p17"/>
          <p:cNvSpPr txBox="1"/>
          <p:nvPr>
            <p:ph idx="2" type="body"/>
          </p:nvPr>
        </p:nvSpPr>
        <p:spPr>
          <a:xfrm>
            <a:off x="2368719" y="1340768"/>
            <a:ext cx="6451753" cy="5242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Go to our website: </a:t>
            </a:r>
            <a:r>
              <a:rPr b="1" lang="en-GB" sz="2000" u="sng">
                <a:solidFill>
                  <a:schemeClr val="hlink"/>
                </a:solidFill>
                <a:hlinkClick r:id="rId3"/>
              </a:rPr>
              <a:t>autismwales.org/en/parents-carers/what-is-autism/</a:t>
            </a:r>
            <a:endParaRPr b="1" sz="2000"/>
          </a:p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t/>
            </a:r>
            <a:endParaRPr sz="900"/>
          </a:p>
          <a:p>
            <a:pPr indent="-342900" lvl="0" marL="898525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Watch the film </a:t>
            </a:r>
            <a:r>
              <a:rPr b="1" lang="en-GB" sz="2000"/>
              <a:t>What Is Autism?</a:t>
            </a:r>
            <a:endParaRPr/>
          </a:p>
          <a:p>
            <a:pPr indent="0" lvl="0" marL="555625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-342900" lvl="0" marL="898525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Complete the questionnaire </a:t>
            </a:r>
            <a:endParaRPr/>
          </a:p>
          <a:p>
            <a:pPr indent="0" lvl="0" marL="555625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898525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Get your Autism Awareness Certificate</a:t>
            </a:r>
            <a:endParaRPr/>
          </a:p>
          <a:p>
            <a:pPr indent="-215900" lvl="0" marL="3429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2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id="267" name="Google Shape;267;p17"/>
          <p:cNvPicPr preferRelativeResize="0"/>
          <p:nvPr/>
        </p:nvPicPr>
        <p:blipFill rotWithShape="1">
          <a:blip r:embed="rId4">
            <a:alphaModFix/>
          </a:blip>
          <a:srcRect b="18978" l="0" r="0" t="9861"/>
          <a:stretch/>
        </p:blipFill>
        <p:spPr>
          <a:xfrm>
            <a:off x="0" y="5129629"/>
            <a:ext cx="2843808" cy="1348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&#10;&#10;Description automatically generated" id="268" name="Google Shape;26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760" y="3343789"/>
            <a:ext cx="1626287" cy="1626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in front of a computer&#10;&#10;Description automatically generated with medium confidence" id="269" name="Google Shape;26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760" y="1612071"/>
            <a:ext cx="1586567" cy="158656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7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/>
          <p:nvPr>
            <p:ph type="title"/>
          </p:nvPr>
        </p:nvSpPr>
        <p:spPr>
          <a:xfrm>
            <a:off x="2546266" y="0"/>
            <a:ext cx="613102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1"/>
                </a:solidFill>
              </a:rPr>
              <a:t>More information </a:t>
            </a:r>
            <a:endParaRPr/>
          </a:p>
        </p:txBody>
      </p:sp>
      <p:sp>
        <p:nvSpPr>
          <p:cNvPr id="277" name="Google Shape;277;p18"/>
          <p:cNvSpPr txBox="1"/>
          <p:nvPr>
            <p:ph idx="2" type="body"/>
          </p:nvPr>
        </p:nvSpPr>
        <p:spPr>
          <a:xfrm>
            <a:off x="2546266" y="1772816"/>
            <a:ext cx="6274205" cy="4540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Apply to become an </a:t>
            </a:r>
            <a:r>
              <a:rPr b="1" lang="en-GB" sz="2000"/>
              <a:t>Autism Aware </a:t>
            </a:r>
            <a:r>
              <a:rPr lang="en-GB" sz="2000"/>
              <a:t>organisation.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For more information about becoming and Autism Aware organisation, visit our </a:t>
            </a:r>
            <a:r>
              <a:rPr b="1" lang="en-GB" sz="2000"/>
              <a:t>website:</a:t>
            </a:r>
            <a:endParaRPr/>
          </a:p>
          <a:p>
            <a:pPr indent="-276225" lvl="0" marL="34290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 u="sng">
              <a:solidFill>
                <a:srgbClr val="1A61A2"/>
              </a:solidFill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352425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u="sng">
                <a:solidFill>
                  <a:schemeClr val="hlink"/>
                </a:solidFill>
                <a:hlinkClick r:id="rId4"/>
              </a:rPr>
              <a:t>https://autismwales.org/en/education/</a:t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id="278" name="Google Shape;278;p18"/>
          <p:cNvPicPr preferRelativeResize="0"/>
          <p:nvPr/>
        </p:nvPicPr>
        <p:blipFill rotWithShape="1">
          <a:blip r:embed="rId5">
            <a:alphaModFix/>
          </a:blip>
          <a:srcRect b="18978" l="0" r="0" t="9861"/>
          <a:stretch/>
        </p:blipFill>
        <p:spPr>
          <a:xfrm>
            <a:off x="157421" y="3903031"/>
            <a:ext cx="2411420" cy="1143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 with a dog&#10;&#10;Description automatically generated with medium confidence" id="279" name="Google Shape;27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846" y="1017580"/>
            <a:ext cx="2411420" cy="241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 txBox="1"/>
          <p:nvPr>
            <p:ph type="title"/>
          </p:nvPr>
        </p:nvSpPr>
        <p:spPr>
          <a:xfrm>
            <a:off x="2486309" y="53752"/>
            <a:ext cx="604867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1"/>
                </a:solidFill>
              </a:rPr>
              <a:t>More information </a:t>
            </a:r>
            <a:endParaRPr/>
          </a:p>
        </p:txBody>
      </p:sp>
      <p:sp>
        <p:nvSpPr>
          <p:cNvPr id="287" name="Google Shape;287;p19"/>
          <p:cNvSpPr txBox="1"/>
          <p:nvPr>
            <p:ph idx="2" type="body"/>
          </p:nvPr>
        </p:nvSpPr>
        <p:spPr>
          <a:xfrm>
            <a:off x="2483768" y="1700808"/>
            <a:ext cx="6336704" cy="468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For more </a:t>
            </a:r>
            <a:r>
              <a:rPr b="1" lang="en-GB" sz="2000"/>
              <a:t>information</a:t>
            </a:r>
            <a:r>
              <a:rPr lang="en-GB" sz="2000"/>
              <a:t> on the </a:t>
            </a:r>
            <a:r>
              <a:rPr b="1" lang="en-GB" sz="2000"/>
              <a:t>signs</a:t>
            </a:r>
            <a:r>
              <a:rPr lang="en-GB" sz="2000"/>
              <a:t> of Autism, go to our </a:t>
            </a:r>
            <a:r>
              <a:rPr b="1" lang="en-GB" sz="2000"/>
              <a:t>website: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 u="sng">
              <a:solidFill>
                <a:schemeClr val="hlink"/>
              </a:solidFill>
              <a:hlinkClick r:id="rId3"/>
            </a:endParaRPr>
          </a:p>
          <a:p>
            <a:pPr indent="0" lvl="0" marL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100" u="sng">
              <a:solidFill>
                <a:schemeClr val="hlink"/>
              </a:solidFill>
              <a:hlinkClick r:id="rId4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u="sng">
                <a:solidFill>
                  <a:schemeClr val="hlink"/>
                </a:solidFill>
                <a:hlinkClick r:id="rId5"/>
              </a:rPr>
              <a:t>AutismWales.org/en/community-services/i-work-with-children-in-health-social-care/the-birthday-party/</a:t>
            </a:r>
            <a:r>
              <a:rPr lang="en-GB" sz="2000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u="sng">
                <a:solidFill>
                  <a:schemeClr val="hlink"/>
                </a:solidFill>
                <a:hlinkClick r:id="rId6"/>
              </a:rPr>
              <a:t>AutismWales.org/en/community-services/i-work-with-young-people-adults-in-health-social-care/clinicians-toolkit-adults/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A computer with a logo on the screen&#10;&#10;Description automatically generated with low confidence" id="288" name="Google Shape;288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7503" y="1196752"/>
            <a:ext cx="1997968" cy="199796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9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2193355" y="0"/>
            <a:ext cx="643703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002060"/>
                </a:solidFill>
              </a:rPr>
              <a:t>What is Autism?</a:t>
            </a:r>
            <a:endParaRPr/>
          </a:p>
        </p:txBody>
      </p:sp>
      <p:sp>
        <p:nvSpPr>
          <p:cNvPr id="96" name="Google Shape;96;p2"/>
          <p:cNvSpPr txBox="1"/>
          <p:nvPr>
            <p:ph idx="2" type="body"/>
          </p:nvPr>
        </p:nvSpPr>
        <p:spPr>
          <a:xfrm>
            <a:off x="2193355" y="1422061"/>
            <a:ext cx="6673115" cy="4526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Autism is a </a:t>
            </a:r>
            <a:r>
              <a:rPr b="1" lang="en-GB" sz="2000"/>
              <a:t>hidden disability</a:t>
            </a:r>
            <a:r>
              <a:rPr lang="en-GB" sz="2000"/>
              <a:t>. A </a:t>
            </a:r>
            <a:r>
              <a:rPr b="1" lang="en-GB" sz="2000"/>
              <a:t>hidden disability </a:t>
            </a:r>
            <a:r>
              <a:rPr lang="en-GB" sz="2000"/>
              <a:t>is a disability that you can’t see.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Some Autistic people carry something with this pattern on it. Like on a wristband, card or mobile phone.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The pattern means they have Autism and they want you to know. They might need you to support them. For more information, go to our website page </a:t>
            </a:r>
            <a:r>
              <a:rPr b="1" lang="en-GB" sz="2000" u="sng">
                <a:solidFill>
                  <a:schemeClr val="hlink"/>
                </a:solidFill>
                <a:hlinkClick r:id="rId3"/>
              </a:rPr>
              <a:t>Can You See Me </a:t>
            </a:r>
            <a:endParaRPr sz="2000"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erson wearing a blue shirt&#10;&#10;Description automatically generated with medium confidence" id="97" name="Google Shape;97;p2"/>
          <p:cNvPicPr preferRelativeResize="0"/>
          <p:nvPr/>
        </p:nvPicPr>
        <p:blipFill rotWithShape="1">
          <a:blip r:embed="rId4">
            <a:alphaModFix/>
          </a:blip>
          <a:srcRect b="39016" l="19409" r="20585" t="0"/>
          <a:stretch/>
        </p:blipFill>
        <p:spPr>
          <a:xfrm>
            <a:off x="371344" y="957661"/>
            <a:ext cx="1581486" cy="1607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2"/>
          <p:cNvGrpSpPr/>
          <p:nvPr/>
        </p:nvGrpSpPr>
        <p:grpSpPr>
          <a:xfrm>
            <a:off x="379915" y="2971870"/>
            <a:ext cx="1564344" cy="859055"/>
            <a:chOff x="728280" y="3376158"/>
            <a:chExt cx="1273324" cy="699242"/>
          </a:xfrm>
        </p:grpSpPr>
        <p:pic>
          <p:nvPicPr>
            <p:cNvPr id="99" name="Google Shape;99;p2"/>
            <p:cNvPicPr preferRelativeResize="0"/>
            <p:nvPr/>
          </p:nvPicPr>
          <p:blipFill rotWithShape="1">
            <a:blip r:embed="rId5">
              <a:alphaModFix/>
            </a:blip>
            <a:srcRect b="38300" l="5702" r="59680" t="30037"/>
            <a:stretch/>
          </p:blipFill>
          <p:spPr>
            <a:xfrm>
              <a:off x="728280" y="3376158"/>
              <a:ext cx="1273324" cy="287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2"/>
            <p:cNvPicPr preferRelativeResize="0"/>
            <p:nvPr/>
          </p:nvPicPr>
          <p:blipFill rotWithShape="1">
            <a:blip r:embed="rId5">
              <a:alphaModFix/>
            </a:blip>
            <a:srcRect b="38300" l="5702" r="59680" t="30037"/>
            <a:stretch/>
          </p:blipFill>
          <p:spPr>
            <a:xfrm>
              <a:off x="728280" y="3787875"/>
              <a:ext cx="1273324" cy="287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erson talking to another person&#10;&#10;Description automatically generated with low confidence" id="101" name="Google Shape;10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530" y="4437112"/>
            <a:ext cx="1769114" cy="1769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"/>
          <p:cNvSpPr txBox="1"/>
          <p:nvPr>
            <p:ph type="title"/>
          </p:nvPr>
        </p:nvSpPr>
        <p:spPr>
          <a:xfrm>
            <a:off x="2473424" y="-21651"/>
            <a:ext cx="621337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1"/>
                </a:solidFill>
              </a:rPr>
              <a:t>More information </a:t>
            </a:r>
            <a:endParaRPr/>
          </a:p>
        </p:txBody>
      </p:sp>
      <p:sp>
        <p:nvSpPr>
          <p:cNvPr id="296" name="Google Shape;296;p20"/>
          <p:cNvSpPr txBox="1"/>
          <p:nvPr>
            <p:ph idx="2" type="body"/>
          </p:nvPr>
        </p:nvSpPr>
        <p:spPr>
          <a:xfrm>
            <a:off x="2473424" y="1416398"/>
            <a:ext cx="6347048" cy="4963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For more </a:t>
            </a:r>
            <a:r>
              <a:rPr b="1" lang="en-GB" sz="2000"/>
              <a:t>information</a:t>
            </a:r>
            <a:r>
              <a:rPr lang="en-GB" sz="2000"/>
              <a:t> and </a:t>
            </a:r>
            <a:r>
              <a:rPr b="1" lang="en-GB" sz="2000"/>
              <a:t>resources</a:t>
            </a:r>
            <a:r>
              <a:rPr lang="en-GB" sz="2000"/>
              <a:t> go to our </a:t>
            </a:r>
            <a:r>
              <a:rPr b="1" lang="en-GB" sz="2000"/>
              <a:t>website.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Or email: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AutismWales@WLGA.gov.uk</a:t>
            </a:r>
            <a:r>
              <a:rPr lang="en-GB" sz="2000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Or visit our social media page: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A picture containing drawing&#10;&#10;Description automatically generated" id="297" name="Google Shape;29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55" y="1373564"/>
            <a:ext cx="2160240" cy="63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816" y="4437112"/>
            <a:ext cx="623728" cy="648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0"/>
          <p:cNvSpPr txBox="1"/>
          <p:nvPr/>
        </p:nvSpPr>
        <p:spPr>
          <a:xfrm>
            <a:off x="3674721" y="4516962"/>
            <a:ext cx="20162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AutismWales</a:t>
            </a:r>
            <a:endParaRPr b="1" sz="20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46085" y="5338005"/>
            <a:ext cx="613916" cy="51489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0"/>
          <p:cNvSpPr txBox="1"/>
          <p:nvPr/>
        </p:nvSpPr>
        <p:spPr>
          <a:xfrm>
            <a:off x="3674721" y="5338005"/>
            <a:ext cx="24594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@AutismWales</a:t>
            </a:r>
            <a:endParaRPr b="1" sz="20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omputer with a logo on the screen&#10;&#10;Description automatically generated with medium confidence" id="302" name="Google Shape;30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528" y="2225394"/>
            <a:ext cx="1751832" cy="1751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website&#10;&#10;Description automatically generated" id="303" name="Google Shape;303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8692" y="4191785"/>
            <a:ext cx="1828765" cy="182876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idx="2" type="body"/>
          </p:nvPr>
        </p:nvSpPr>
        <p:spPr>
          <a:xfrm>
            <a:off x="2411760" y="1412776"/>
            <a:ext cx="6419056" cy="468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Sometimes Autistic people find it hard using services. Like leisure facilities or community activities.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If everyone understands Autism better, it makes life much easier for the Autistic person.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This presentation is about Autism and how you can help Autistic people.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sp>
        <p:nvSpPr>
          <p:cNvPr id="109" name="Google Shape;109;p3"/>
          <p:cNvSpPr txBox="1"/>
          <p:nvPr>
            <p:ph type="title"/>
          </p:nvPr>
        </p:nvSpPr>
        <p:spPr>
          <a:xfrm>
            <a:off x="2411759" y="94265"/>
            <a:ext cx="622021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002060"/>
                </a:solidFill>
              </a:rPr>
              <a:t>What is Autism?</a:t>
            </a: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>
            <a:off x="197804" y="1072273"/>
            <a:ext cx="2082366" cy="1663080"/>
            <a:chOff x="157285" y="1264781"/>
            <a:chExt cx="2082366" cy="1663080"/>
          </a:xfrm>
        </p:grpSpPr>
        <p:pic>
          <p:nvPicPr>
            <p:cNvPr descr="Graphical user interface&#10;&#10;Description automatically generated"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7285" y="1264781"/>
              <a:ext cx="1626222" cy="1626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person, person, dark, arm&#10;&#10;Description automatically generated" id="112" name="Google Shape;112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66167" y="1654377"/>
              <a:ext cx="1273484" cy="12734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" name="Google Shape;113;p3"/>
          <p:cNvGrpSpPr/>
          <p:nvPr/>
        </p:nvGrpSpPr>
        <p:grpSpPr>
          <a:xfrm>
            <a:off x="313184" y="2834211"/>
            <a:ext cx="1835398" cy="1835398"/>
            <a:chOff x="2304554" y="1124744"/>
            <a:chExt cx="4572000" cy="4572000"/>
          </a:xfrm>
        </p:grpSpPr>
        <p:pic>
          <p:nvPicPr>
            <p:cNvPr descr="A picture containing person, person, posing&#10;&#10;Description automatically generated" id="114" name="Google Shape;114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04554" y="1124744"/>
              <a:ext cx="4572000" cy="457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3"/>
            <p:cNvSpPr/>
            <p:nvPr/>
          </p:nvSpPr>
          <p:spPr>
            <a:xfrm>
              <a:off x="3491880" y="2353030"/>
              <a:ext cx="360040" cy="2139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aseline="-2500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erson wearing a blue shirt&#10;&#10;Description automatically generated with medium confidence" id="116" name="Google Shape;11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184" y="4669609"/>
            <a:ext cx="2061794" cy="206179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>
            <p:ph idx="1" type="body"/>
          </p:nvPr>
        </p:nvSpPr>
        <p:spPr>
          <a:xfrm>
            <a:off x="2422103" y="1693810"/>
            <a:ext cx="6258570" cy="4722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Autism is also known by other names, including: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GB" sz="2000"/>
              <a:t>Autism Spectrum Disorder (ASD)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-34290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GB" sz="2000"/>
              <a:t>Autistic Spectrum Condition (ASC)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-34290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GB" sz="2000"/>
              <a:t>Asperger’s Syndrome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-34290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GB" sz="2000"/>
              <a:t>Pervasive Developmental Disorder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710443"/>
            <a:ext cx="2162349" cy="216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>
            <p:ph type="title"/>
          </p:nvPr>
        </p:nvSpPr>
        <p:spPr>
          <a:xfrm>
            <a:off x="2422103" y="94265"/>
            <a:ext cx="620987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002060"/>
                </a:solidFill>
              </a:rPr>
              <a:t>What is Autism?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>
            <p:ph idx="2" type="body"/>
          </p:nvPr>
        </p:nvSpPr>
        <p:spPr>
          <a:xfrm>
            <a:off x="2268992" y="1484784"/>
            <a:ext cx="6480720" cy="4896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Anyone can be born with Autism. If someone has Autism, they have it their whole life.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More men than women are </a:t>
            </a:r>
            <a:r>
              <a:rPr b="1" lang="en-GB" sz="2000"/>
              <a:t>diagnosed</a:t>
            </a:r>
            <a:r>
              <a:rPr lang="en-GB" sz="2000"/>
              <a:t> with Autism. </a:t>
            </a:r>
            <a:r>
              <a:rPr b="1" lang="en-GB" sz="2000"/>
              <a:t>Diagnosed </a:t>
            </a:r>
            <a:r>
              <a:rPr lang="en-GB" sz="2000"/>
              <a:t>means a health professional has checked things like your behaviours and health and has said you have Autism</a:t>
            </a:r>
            <a:r>
              <a:rPr b="1" lang="en-GB" sz="2000"/>
              <a:t>.</a:t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Lots of people who are Autistic don’t know they are Autistic. Especially adults. 1 in every 100 people in the UK have </a:t>
            </a:r>
            <a:r>
              <a:rPr b="1" lang="en-GB" sz="2000"/>
              <a:t>Autism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descr="A group of men smiling&#10;&#10;Description automatically generated with medium confidence" id="133" name="Google Shape;1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" y="2827457"/>
            <a:ext cx="1806003" cy="1806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 with medium confidence" id="134" name="Google Shape;1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981" y="990927"/>
            <a:ext cx="1806003" cy="1806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a jersey&#10;&#10;Description automatically generated with low confidence" id="135" name="Google Shape;13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8018" y="457200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>
            <p:ph type="title"/>
          </p:nvPr>
        </p:nvSpPr>
        <p:spPr>
          <a:xfrm>
            <a:off x="2285999" y="94265"/>
            <a:ext cx="634597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002060"/>
                </a:solidFill>
              </a:rPr>
              <a:t>What is Autism?</a:t>
            </a:r>
            <a:endParaRPr/>
          </a:p>
        </p:txBody>
      </p:sp>
      <p:sp>
        <p:nvSpPr>
          <p:cNvPr id="137" name="Google Shape;137;p5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2371247" y="53027"/>
            <a:ext cx="439373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>
                <a:solidFill>
                  <a:srgbClr val="002060"/>
                </a:solidFill>
              </a:rPr>
              <a:t>What is Autism?</a:t>
            </a:r>
            <a:endParaRPr/>
          </a:p>
        </p:txBody>
      </p:sp>
      <p:sp>
        <p:nvSpPr>
          <p:cNvPr id="144" name="Google Shape;144;p6"/>
          <p:cNvSpPr txBox="1"/>
          <p:nvPr>
            <p:ph idx="2" type="body"/>
          </p:nvPr>
        </p:nvSpPr>
        <p:spPr>
          <a:xfrm>
            <a:off x="2371248" y="1433871"/>
            <a:ext cx="6480720" cy="4878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Autistic people are different from other people in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certain ways: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way they talk, listen and understand things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way they socialise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activities they like to do and how they like to do them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way they think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How much they like things like touch, light and sound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group of people posing for a photo&#10;&#10;Description automatically generated with medium confidence" id="145" name="Google Shape;1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032" y="1412776"/>
            <a:ext cx="1683098" cy="1683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on a chair&#10;&#10;Description automatically generated with low confidence" id="146" name="Google Shape;14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032" y="3095874"/>
            <a:ext cx="1831536" cy="1831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yellow, hat, colorful, older&#10;&#10;Description automatically generated" id="147" name="Google Shape;14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536" y="4961520"/>
            <a:ext cx="1728032" cy="1739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2252239" y="116327"/>
            <a:ext cx="468533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6"/>
                </a:solidFill>
              </a:rPr>
              <a:t>Being sociable</a:t>
            </a:r>
            <a:endParaRPr/>
          </a:p>
        </p:txBody>
      </p:sp>
      <p:sp>
        <p:nvSpPr>
          <p:cNvPr id="155" name="Google Shape;155;p7"/>
          <p:cNvSpPr txBox="1"/>
          <p:nvPr>
            <p:ph idx="2" type="body"/>
          </p:nvPr>
        </p:nvSpPr>
        <p:spPr>
          <a:xfrm>
            <a:off x="2252239" y="1579152"/>
            <a:ext cx="6480720" cy="4896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Autistic people can be different from other people in social situations.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t/>
            </a:r>
            <a:endParaRPr sz="9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Some Autistic people can be different in the way they use and understand: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  <a:p>
            <a:pPr indent="-34290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speech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language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tone of voice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gestures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eye contact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group of people posing for a photo&#10;&#10;Description automatically generated with medium confidence" id="156" name="Google Shape;1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50" y="1226546"/>
            <a:ext cx="1770639" cy="1770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sport, dancer, group&#10;&#10;Description automatically generated" id="157" name="Google Shape;15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548" y="3121367"/>
            <a:ext cx="1572448" cy="1572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, standing, posing&#10;&#10;Description automatically generated" id="158" name="Google Shape;1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056" y="4817997"/>
            <a:ext cx="1825433" cy="182543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>
            <p:ph type="title"/>
          </p:nvPr>
        </p:nvSpPr>
        <p:spPr>
          <a:xfrm>
            <a:off x="2356562" y="0"/>
            <a:ext cx="631419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6"/>
                </a:solidFill>
              </a:rPr>
              <a:t>Being sociable</a:t>
            </a:r>
            <a:endParaRPr/>
          </a:p>
        </p:txBody>
      </p:sp>
      <p:sp>
        <p:nvSpPr>
          <p:cNvPr id="166" name="Google Shape;166;p8"/>
          <p:cNvSpPr txBox="1"/>
          <p:nvPr>
            <p:ph idx="2" type="body"/>
          </p:nvPr>
        </p:nvSpPr>
        <p:spPr>
          <a:xfrm>
            <a:off x="2356562" y="1405754"/>
            <a:ext cx="6480720" cy="5112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Being in social situations can be hard for Autistic people.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Things they can find hard are: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using and understanding gestures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understanding body language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making eye contact 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speaking in a way other people understand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Autistic people find it easier if people just say exactly what they mean. </a:t>
            </a:r>
            <a:endParaRPr/>
          </a:p>
          <a:p>
            <a:pPr indent="-22860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icture containing cellphone, phone&#10;&#10;Description automatically generated" id="167" name="Google Shape;16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971" y="984306"/>
            <a:ext cx="1628945" cy="1628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168" name="Google Shape;16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215" y="3021763"/>
            <a:ext cx="1497816" cy="1628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people talking&#10;&#10;Description automatically generated with medium confidence" id="169" name="Google Shape;16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105" y="5059221"/>
            <a:ext cx="2062036" cy="145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/>
          <p:nvPr>
            <p:ph type="title"/>
          </p:nvPr>
        </p:nvSpPr>
        <p:spPr>
          <a:xfrm>
            <a:off x="2267744" y="0"/>
            <a:ext cx="64807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Century Gothic"/>
              <a:buNone/>
            </a:pPr>
            <a:r>
              <a:rPr lang="en-GB">
                <a:solidFill>
                  <a:schemeClr val="accent6"/>
                </a:solidFill>
              </a:rPr>
              <a:t>Being sociable</a:t>
            </a:r>
            <a:endParaRPr/>
          </a:p>
        </p:txBody>
      </p:sp>
      <p:sp>
        <p:nvSpPr>
          <p:cNvPr id="177" name="Google Shape;177;p9"/>
          <p:cNvSpPr txBox="1"/>
          <p:nvPr>
            <p:ph idx="2" type="body"/>
          </p:nvPr>
        </p:nvSpPr>
        <p:spPr>
          <a:xfrm>
            <a:off x="2267744" y="1417638"/>
            <a:ext cx="6480720" cy="4963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In social situations, some autistic people find the following things hard:</a:t>
            </a:r>
            <a:endParaRPr sz="2000"/>
          </a:p>
          <a:p>
            <a:pPr indent="0" lvl="0" marL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100"/>
          </a:p>
          <a:p>
            <a:pPr indent="-342900" lvl="0" marL="3429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meeting new people and making new friends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having a conversation 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understanding humour</a:t>
            </a:r>
            <a:endParaRPr/>
          </a:p>
          <a:p>
            <a:pPr indent="-342900" lvl="0" marL="342900" rtl="0" algn="l">
              <a:lnSpc>
                <a:spcPct val="20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showing they care about someone 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group of people wearing clothing&#10;&#10;Description automatically generated with low confidence" id="178" name="Google Shape;1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772816"/>
            <a:ext cx="1808112" cy="1808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, outdoor, seat&#10;&#10;Description automatically generated" id="179" name="Google Shape;17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292" y="3899483"/>
            <a:ext cx="1728062" cy="220486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 flipH="1" rot="-5400000">
            <a:off x="8311330" y="-86642"/>
            <a:ext cx="755576" cy="90976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rainbow matcher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932092"/>
      </a:accent1>
      <a:accent2>
        <a:srgbClr val="D31F29"/>
      </a:accent2>
      <a:accent3>
        <a:srgbClr val="D5953C"/>
      </a:accent3>
      <a:accent4>
        <a:srgbClr val="D9D721"/>
      </a:accent4>
      <a:accent5>
        <a:srgbClr val="70A33E"/>
      </a:accent5>
      <a:accent6>
        <a:srgbClr val="1A61A2"/>
      </a:accent6>
      <a:hlink>
        <a:srgbClr val="1A61A2"/>
      </a:hlink>
      <a:folHlink>
        <a:srgbClr val="70A33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2015-01-12T09:34:45Z</dcterms:created>
  <dc:creator>johanna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0x01010004EB4DA068FCBA489E58CF06C911C990</vt:lpwstr>
  </property>
  <property fmtid="{D5CDD505-2E9C-101B-9397-08002B2CF9AE}" pid="3" name="NXPowerLiteLastOptimized">
    <vt:lpwstr>1357233</vt:lpwstr>
  </property>
  <property fmtid="{D5CDD505-2E9C-101B-9397-08002B2CF9AE}" pid="4" name="NXPowerLiteSettings">
    <vt:lpwstr>C7000400038000</vt:lpwstr>
  </property>
  <property fmtid="{D5CDD505-2E9C-101B-9397-08002B2CF9AE}" pid="5" name="NXPowerLiteVersion">
    <vt:lpwstr>S8.2.3</vt:lpwstr>
  </property>
</Properties>
</file>