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3" r:id="rId4"/>
    <p:sldId id="269" r:id="rId5"/>
    <p:sldId id="273" r:id="rId6"/>
    <p:sldId id="314" r:id="rId7"/>
    <p:sldId id="272" r:id="rId8"/>
    <p:sldId id="275" r:id="rId9"/>
    <p:sldId id="305" r:id="rId10"/>
    <p:sldId id="270" r:id="rId11"/>
    <p:sldId id="301" r:id="rId12"/>
    <p:sldId id="309" r:id="rId13"/>
    <p:sldId id="267" r:id="rId14"/>
    <p:sldId id="259" r:id="rId15"/>
    <p:sldId id="308" r:id="rId16"/>
    <p:sldId id="268" r:id="rId17"/>
    <p:sldId id="304" r:id="rId18"/>
    <p:sldId id="261" r:id="rId19"/>
    <p:sldId id="262" r:id="rId20"/>
    <p:sldId id="265" r:id="rId21"/>
    <p:sldId id="313" r:id="rId22"/>
    <p:sldId id="310" r:id="rId23"/>
    <p:sldId id="263" r:id="rId24"/>
    <p:sldId id="264" r:id="rId25"/>
    <p:sldId id="290" r:id="rId26"/>
    <p:sldId id="280" r:id="rId27"/>
    <p:sldId id="306" r:id="rId28"/>
    <p:sldId id="299" r:id="rId29"/>
    <p:sldId id="298" r:id="rId30"/>
    <p:sldId id="307" r:id="rId31"/>
    <p:sldId id="300" r:id="rId32"/>
    <p:sldId id="296" r:id="rId33"/>
    <p:sldId id="291" r:id="rId34"/>
    <p:sldId id="311" r:id="rId35"/>
    <p:sldId id="312" r:id="rId36"/>
    <p:sldId id="297" r:id="rId3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15222-A5EF-47B0-8680-8909E4A4D268}" v="1235" dt="2024-04-23T10:07:27.426"/>
    <p1510:client id="{BD0D297B-0112-4086-8D6F-AC0FA530C74D}" v="6470" dt="2024-04-22T15:56:21.352"/>
    <p1510:client id="{DCBD6F17-392B-4F09-80BE-A1472BCB4514}" v="1245" dt="2024-04-24T11:13:47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apcymru.org/our-services/advocac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nyas.net/get-support/supporting-families/parent-advocacy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8098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C00000"/>
                </a:solidFill>
                <a:latin typeface="Arial Nova"/>
              </a:rPr>
              <a:t>Neurodivergence and Advocating for your Child or Young Person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b="1" dirty="0">
                <a:latin typeface="Arial Nova"/>
              </a:rPr>
              <a:t>Ceri Reed</a:t>
            </a:r>
          </a:p>
          <a:p>
            <a:r>
              <a:rPr lang="en-GB" sz="3200" b="1" dirty="0">
                <a:latin typeface="Arial Nova"/>
              </a:rPr>
              <a:t>April 2024</a:t>
            </a:r>
          </a:p>
        </p:txBody>
      </p:sp>
      <p:pic>
        <p:nvPicPr>
          <p:cNvPr id="4" name="Picture 3" descr="A red circle with black text&#10;&#10;Description automatically generated">
            <a:extLst>
              <a:ext uri="{FF2B5EF4-FFF2-40B4-BE49-F238E27FC236}">
                <a16:creationId xmlns:a16="http://schemas.microsoft.com/office/drawing/2014/main" id="{2E9C2E20-83EA-1E8B-C4D5-2C078E0A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11" y="4433774"/>
            <a:ext cx="3832412" cy="2206812"/>
          </a:xfrm>
          <a:prstGeom prst="rect">
            <a:avLst/>
          </a:prstGeom>
        </p:spPr>
      </p:pic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F76E792B-DCBB-CA24-B324-5C25336E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908" y="4090147"/>
            <a:ext cx="2098302" cy="24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C98F-9E1C-16F7-45B4-0033FC4B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29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A Needs Led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CFC32-892F-476E-F1A1-91A06B2C9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070" y="1312322"/>
            <a:ext cx="10167258" cy="43622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Culture of a school – relational, trauma informed and inclusive approaches</a:t>
            </a:r>
            <a:endParaRPr lang="en-US"/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Understanding on neurodivergence and what needs led looks like in practice</a:t>
            </a:r>
            <a:endParaRPr lang="en-US" sz="18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1800" b="1" dirty="0">
                <a:latin typeface="Arial Nova"/>
              </a:rPr>
              <a:t>Universal Support </a:t>
            </a:r>
            <a:r>
              <a:rPr lang="en-GB" sz="1800" dirty="0">
                <a:latin typeface="Arial Nova"/>
              </a:rPr>
              <a:t>– all learners and supports common presentations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All adults to coregulate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Grounding to aid regulation on transition to classroom</a:t>
            </a:r>
            <a:endParaRPr lang="en-GB"/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Overview of lesson, recap and consolidation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time management – break down tasks and use of visual timers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understanding/remembering instructions – writing on the white board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Vocabulary lists/topic words 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Frequent movement breaks 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Access to sensory toys/doodling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Starting/completing tasks – gentle prompts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Support writing – mind maps/vocab lists/</a:t>
            </a:r>
            <a:r>
              <a:rPr lang="en-GB" sz="1800" dirty="0" err="1">
                <a:latin typeface="Arial Nova"/>
              </a:rPr>
              <a:t>ipads</a:t>
            </a:r>
            <a:endParaRPr lang="en-GB" sz="1800" dirty="0">
              <a:latin typeface="Arial Nova"/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Chairs/Seating for Peer support and regulation</a:t>
            </a:r>
          </a:p>
          <a:p>
            <a:pPr>
              <a:lnSpc>
                <a:spcPct val="100000"/>
              </a:lnSpc>
            </a:pPr>
            <a:endParaRPr lang="en-GB" sz="1800" dirty="0">
              <a:latin typeface="Arial Nova"/>
            </a:endParaRPr>
          </a:p>
        </p:txBody>
      </p:sp>
      <p:pic>
        <p:nvPicPr>
          <p:cNvPr id="5" name="Picture 4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B0846489-029E-0850-0286-5625E918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  <p:pic>
        <p:nvPicPr>
          <p:cNvPr id="7" name="Picture 6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E1B17D6B-53C5-1A72-1135-DFB94A36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9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476E-08F1-0D2E-C47D-927D4376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-537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Needs Led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687CC-C0E2-1EED-9358-DE451E26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831" y="130562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dirty="0">
                <a:latin typeface="Arial Nova"/>
              </a:rPr>
              <a:t>Additional Learning Provision – neurodivergent learners who require </a:t>
            </a:r>
            <a:endParaRPr lang="en-US" sz="1800" dirty="0">
              <a:latin typeface="Arial Nova"/>
            </a:endParaRP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Does not require an IDP but can be arranged with ALNCO via TAC/F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ALP may change depending on needs/presentation - flexibility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Shared access to classroom support Teaching Assistant </a:t>
            </a:r>
            <a:endParaRPr lang="en-US" sz="1800" dirty="0">
              <a:latin typeface="Arial Nova"/>
            </a:endParaRP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Access to assistive technology for dyslexia/dysgraphia/dyspraxia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Additional study sessions/small group work</a:t>
            </a:r>
            <a:endParaRPr lang="en-US" sz="1800" dirty="0">
              <a:latin typeface="Arial Nova"/>
            </a:endParaRP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Flexible start and finish times/timetable/peer mentoring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Exit pass to allow movement breaks/sensory room for regulation</a:t>
            </a:r>
            <a:endParaRPr lang="en-US" sz="1800" dirty="0">
              <a:latin typeface="Arial Nova"/>
            </a:endParaRP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Graduated response – if not meeting needs may progress to IDP</a:t>
            </a:r>
          </a:p>
          <a:p>
            <a:pPr>
              <a:lnSpc>
                <a:spcPct val="100000"/>
              </a:lnSpc>
            </a:pPr>
            <a:r>
              <a:rPr lang="en-GB" sz="1800" b="1" dirty="0">
                <a:latin typeface="Arial Nova"/>
              </a:rPr>
              <a:t>Individual Development Plan</a:t>
            </a:r>
            <a:endParaRPr lang="en-US" sz="1800" b="1" dirty="0">
              <a:latin typeface="Arial Nova"/>
            </a:endParaRP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Legislative document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Bespoke plan – multidisciplinary team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Annual review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Long process and requires threshold of severity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 Nova"/>
              </a:rPr>
              <a:t>Impact on learner/family whilst waiting for IDP </a:t>
            </a:r>
          </a:p>
          <a:p>
            <a:endParaRPr lang="en-GB" sz="1800" dirty="0">
              <a:latin typeface="Arial Nova"/>
            </a:endParaRP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8A19E61D-ABA9-87B1-DE21-DDEEE0CA7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  <p:pic>
        <p:nvPicPr>
          <p:cNvPr id="7" name="Picture 6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62D2C3B6-D51C-6F35-D832-BF645FAB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31F7-B295-6F0F-5688-EE4CED6E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Equality and Equity </a:t>
            </a:r>
          </a:p>
        </p:txBody>
      </p:sp>
      <p:pic>
        <p:nvPicPr>
          <p:cNvPr id="4" name="Content Placeholder 3" descr="A cartoon of two people standing on a wall&#10;&#10;Description automatically generated">
            <a:extLst>
              <a:ext uri="{FF2B5EF4-FFF2-40B4-BE49-F238E27FC236}">
                <a16:creationId xmlns:a16="http://schemas.microsoft.com/office/drawing/2014/main" id="{1A737EBF-A20E-F3D2-CA0C-01248C7BF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31" t="4412" r="-4231" b="-4412"/>
          <a:stretch/>
        </p:blipFill>
        <p:spPr>
          <a:xfrm>
            <a:off x="621324" y="1830942"/>
            <a:ext cx="6611821" cy="435243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0A71E2-DBC5-EC36-957B-2ABBD04A2536}"/>
              </a:ext>
            </a:extLst>
          </p:cNvPr>
          <p:cNvSpPr txBox="1"/>
          <p:nvPr/>
        </p:nvSpPr>
        <p:spPr>
          <a:xfrm>
            <a:off x="7559710" y="1468734"/>
            <a:ext cx="367392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b="1" dirty="0">
                <a:latin typeface="Arial Nova"/>
              </a:rPr>
              <a:t>Universal Support</a:t>
            </a:r>
            <a:r>
              <a:rPr lang="en-GB" sz="2000" dirty="0">
                <a:latin typeface="Arial Nova"/>
              </a:rPr>
              <a:t> is Equality</a:t>
            </a:r>
          </a:p>
          <a:p>
            <a:pPr marL="285750" indent="-285750">
              <a:buFont typeface="Arial"/>
              <a:buChar char="•"/>
            </a:pPr>
            <a:endParaRPr lang="en-GB" sz="2000" dirty="0">
              <a:latin typeface="Arial Nova"/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 dirty="0">
                <a:latin typeface="Arial Nova"/>
              </a:rPr>
              <a:t>Additional Learning Provision</a:t>
            </a:r>
            <a:r>
              <a:rPr lang="en-GB" sz="2000" dirty="0">
                <a:latin typeface="Arial Nova"/>
              </a:rPr>
              <a:t> is Equity</a:t>
            </a:r>
          </a:p>
          <a:p>
            <a:pPr marL="285750" indent="-285750">
              <a:buFont typeface="Arial"/>
              <a:buChar char="•"/>
            </a:pPr>
            <a:endParaRPr lang="en-GB" sz="2000" dirty="0">
              <a:latin typeface="Arial Nova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Arial Nova"/>
              </a:rPr>
              <a:t>Some learners will thrive with one and some will thrive with the other </a:t>
            </a:r>
          </a:p>
          <a:p>
            <a:pPr marL="285750" indent="-285750">
              <a:buFont typeface="Arial"/>
              <a:buChar char="•"/>
            </a:pPr>
            <a:endParaRPr lang="en-GB" sz="2000" dirty="0">
              <a:latin typeface="Arial Nova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Arial Nova"/>
              </a:rPr>
              <a:t>Equity meets the Rights of the Child on an individual basis</a:t>
            </a:r>
            <a:endParaRPr lang="en-GB" dirty="0"/>
          </a:p>
          <a:p>
            <a:pPr marL="285750" indent="-285750">
              <a:buFont typeface="Arial"/>
              <a:buChar char="•"/>
            </a:pPr>
            <a:endParaRPr lang="en-GB" sz="2000" dirty="0">
              <a:latin typeface="Arial Nova"/>
            </a:endParaRPr>
          </a:p>
        </p:txBody>
      </p:sp>
      <p:pic>
        <p:nvPicPr>
          <p:cNvPr id="7" name="Picture 6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C016E9CE-F268-34E5-AE7E-F76433BDD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  <p:pic>
        <p:nvPicPr>
          <p:cNvPr id="9" name="Picture 8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EC721FE5-5440-1783-4463-7D808494B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5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2789-E2AB-7902-A0B2-2E74F197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15176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UNCRC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6236-BC5B-1AE1-72D5-EEDA40300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74" y="1315934"/>
            <a:ext cx="10243458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United Nations Rights of the Child (UNCRC) adopted in 1989</a:t>
            </a:r>
            <a:endParaRPr lang="en-US" sz="20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Legally binding agreement - protect Human Rights up to age 18 years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Welsh Government formally adopted in 2004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There are 42 Articles within the UNCRC underpinned by four core principles</a:t>
            </a:r>
            <a:endParaRPr lang="en-US" sz="2000">
              <a:latin typeface="Arial Nova"/>
            </a:endParaRPr>
          </a:p>
          <a:p>
            <a:pPr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en-GB" sz="2000" dirty="0" err="1">
                <a:latin typeface="Arial Nova"/>
              </a:rPr>
              <a:t>Non discrimination</a:t>
            </a:r>
            <a:r>
              <a:rPr lang="en-GB" sz="2000" dirty="0">
                <a:latin typeface="Arial Nova"/>
              </a:rPr>
              <a:t> (Article 2)</a:t>
            </a:r>
            <a:endParaRPr lang="en-US" sz="2000">
              <a:latin typeface="Arial Nova"/>
            </a:endParaRPr>
          </a:p>
          <a:p>
            <a:pPr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Best interest of the child (Article 3)</a:t>
            </a:r>
            <a:endParaRPr lang="en-US" sz="2000">
              <a:latin typeface="Arial Nova"/>
            </a:endParaRPr>
          </a:p>
          <a:p>
            <a:pPr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Right to life survival and development (Article 6)</a:t>
            </a:r>
            <a:endParaRPr lang="en-US" sz="2000">
              <a:latin typeface="Arial Nova"/>
            </a:endParaRPr>
          </a:p>
          <a:p>
            <a:pPr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Right to be heard (Article 12)</a:t>
            </a:r>
            <a:endParaRPr lang="en-US" sz="200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In Article 27 of the Rights of the Child it states that 'children and young people should be able to live in a way that helps them reach their physical, mental, spiritual, moral and social potential'</a:t>
            </a:r>
            <a:endParaRPr lang="en-US" sz="200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Childrens Commissioner for Wales - The Right Way and a Guide for Parents/Carers</a:t>
            </a:r>
            <a:endParaRPr lang="en-US" sz="2000" dirty="0">
              <a:latin typeface="Arial Nova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Arial Nova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Arial Nova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Arial Nova"/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endParaRPr lang="en-GB" sz="2000" dirty="0">
              <a:latin typeface="Arial Nova"/>
            </a:endParaRP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DEBFF49D-8400-4772-0AEF-DA1096D11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  <p:pic>
        <p:nvPicPr>
          <p:cNvPr id="7" name="Picture 6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D7B813C4-3C8C-9AF3-ABE0-DE1675B6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9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FD88-609F-ED4C-AB86-A655FD87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 Nova"/>
              </a:rPr>
              <a:t>UNCRC within the ALN </a:t>
            </a:r>
            <a:endParaRPr lang="en-US" sz="4000" dirty="0"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F5B9D-1AEE-8CD2-030E-B9D593FD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825624"/>
            <a:ext cx="103414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UNCRC is underpinning in the ALN Reform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In School – the Additional Learning Needs and Educational Tribunal (Wales) 2018 Act states that :</a:t>
            </a:r>
            <a:endParaRPr lang="en-US" sz="2000">
              <a:latin typeface="Arial Nova"/>
            </a:endParaRP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Schools need to help learners as early as possible to reach their full potential based on their individual needs</a:t>
            </a: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Children and families should participate in developing individual plans</a:t>
            </a: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This is a legal document which stipulates that professionals must consider the Rights of the Child when they make decisions</a:t>
            </a:r>
          </a:p>
        </p:txBody>
      </p:sp>
      <p:pic>
        <p:nvPicPr>
          <p:cNvPr id="5" name="Picture 4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5D6E7E0F-6907-480D-4F0C-AD87BC677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735" y="5658970"/>
            <a:ext cx="1019736" cy="1019736"/>
          </a:xfrm>
          <a:prstGeom prst="rect">
            <a:avLst/>
          </a:prstGeom>
        </p:spPr>
      </p:pic>
      <p:pic>
        <p:nvPicPr>
          <p:cNvPr id="6" name="Picture 5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4BFD546C-13FF-A758-D4A8-CB2AAEDA7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343" y="233480"/>
            <a:ext cx="1154881" cy="13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653AD-55B9-40E1-07BD-6FF538CDA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C00000"/>
                </a:solidFill>
                <a:latin typeface="Arial Nova"/>
              </a:rPr>
              <a:t>Advocacy, Communication &amp; Language</a:t>
            </a:r>
            <a:endParaRPr lang="en-GB" sz="4000" dirty="0">
              <a:latin typeface="Arial Nova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121078ED-5880-AA26-DE14-64B96057B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  <p:pic>
        <p:nvPicPr>
          <p:cNvPr id="7" name="Picture 6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F0C10393-4EC1-1D88-F76E-BFDE0B4A4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35" y="5658970"/>
            <a:ext cx="1019736" cy="10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5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B7F7F-D8D0-76DD-D9FD-1A4DFE0C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51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Children and young people cannot advocate for themselves </a:t>
            </a:r>
            <a:endParaRPr lang="en-US" sz="2000" dirty="0">
              <a:latin typeface="Arial Nova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Trusted adults and/or parents to speak on their behalf</a:t>
            </a:r>
            <a:endParaRPr lang="en-US" sz="2000">
              <a:latin typeface="Arial Nova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Children should thrive in safe and nurturing environments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Children have the Right to thrive at home and school </a:t>
            </a: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Emotional wellbeing</a:t>
            </a: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Social experiences</a:t>
            </a: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Education and ability to learn</a:t>
            </a: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Spiritual/Cultural wellbeing</a:t>
            </a: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GB" sz="2000" u="sng">
                <a:latin typeface="Arial Nova"/>
              </a:rPr>
              <a:t>Share their views </a:t>
            </a:r>
            <a:r>
              <a:rPr lang="en-GB" sz="2000" dirty="0">
                <a:latin typeface="Arial Nova"/>
              </a:rPr>
              <a:t>to meet their needs 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Whole School Approach – a culture of shared language and understanding </a:t>
            </a: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endParaRPr lang="en-GB" sz="2000" dirty="0">
              <a:latin typeface="Arial Nova"/>
            </a:endParaRPr>
          </a:p>
          <a:p>
            <a:pPr>
              <a:lnSpc>
                <a:spcPct val="110000"/>
              </a:lnSpc>
            </a:pPr>
            <a:endParaRPr lang="en-GB" sz="2000" dirty="0">
              <a:latin typeface="Arial Nova"/>
            </a:endParaRP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endParaRPr lang="en-GB" sz="2000" dirty="0">
              <a:latin typeface="Arial Nova"/>
            </a:endParaRPr>
          </a:p>
          <a:p>
            <a:pPr>
              <a:lnSpc>
                <a:spcPct val="110000"/>
              </a:lnSpc>
            </a:pPr>
            <a:endParaRPr lang="en-GB" sz="2000" dirty="0">
              <a:latin typeface="Arial Nova"/>
            </a:endParaRPr>
          </a:p>
          <a:p>
            <a:pPr>
              <a:lnSpc>
                <a:spcPct val="110000"/>
              </a:lnSpc>
            </a:pPr>
            <a:endParaRPr lang="en-GB" sz="2000" dirty="0">
              <a:latin typeface="Arial Nov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4BA984-2744-4968-D81C-72372AA4C1FE}"/>
              </a:ext>
            </a:extLst>
          </p:cNvPr>
          <p:cNvSpPr txBox="1">
            <a:spLocks/>
          </p:cNvSpPr>
          <p:nvPr/>
        </p:nvSpPr>
        <p:spPr>
          <a:xfrm>
            <a:off x="838200" y="397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Why is Advocacy Important?</a:t>
            </a:r>
          </a:p>
        </p:txBody>
      </p:sp>
      <p:pic>
        <p:nvPicPr>
          <p:cNvPr id="7" name="Picture 6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F1B92278-26D2-98D0-FBAC-C0FD2EFF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  <p:pic>
        <p:nvPicPr>
          <p:cNvPr id="9" name="Picture 8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495ED4D7-8D72-3CAB-1C58-AD8CC39C2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221A-E499-A499-74B4-88220E98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8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Schools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713C-9AAC-8109-5E78-370CEE69E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397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latin typeface="Arial Nova"/>
              </a:rPr>
              <a:t>Culture of the School </a:t>
            </a:r>
          </a:p>
          <a:p>
            <a:r>
              <a:rPr lang="en-GB" sz="2000" dirty="0">
                <a:latin typeface="Arial Nova"/>
              </a:rPr>
              <a:t>Emotional wellbeing of staff</a:t>
            </a:r>
          </a:p>
          <a:p>
            <a:r>
              <a:rPr lang="en-GB" sz="2000" dirty="0">
                <a:latin typeface="Arial Nova"/>
              </a:rPr>
              <a:t>Walk in their shoes</a:t>
            </a:r>
          </a:p>
          <a:p>
            <a:r>
              <a:rPr lang="en-GB" sz="2000" dirty="0">
                <a:latin typeface="Arial Nova"/>
              </a:rPr>
              <a:t>Number of students </a:t>
            </a:r>
          </a:p>
          <a:p>
            <a:r>
              <a:rPr lang="en-GB" sz="2000" dirty="0">
                <a:latin typeface="Arial Nova"/>
              </a:rPr>
              <a:t>Don’t assume knowledge about your child</a:t>
            </a:r>
          </a:p>
          <a:p>
            <a:r>
              <a:rPr lang="en-GB" sz="2000" dirty="0">
                <a:latin typeface="Arial Nova"/>
              </a:rPr>
              <a:t>Staffing levels/knowledge of neurodivergence and ALN?</a:t>
            </a:r>
          </a:p>
          <a:p>
            <a:r>
              <a:rPr lang="en-GB" sz="2000" dirty="0">
                <a:latin typeface="Arial Nova"/>
              </a:rPr>
              <a:t>Workplace inclusion/Whole School Approach for staff</a:t>
            </a:r>
          </a:p>
          <a:p>
            <a:r>
              <a:rPr lang="en-GB" sz="2000" dirty="0">
                <a:latin typeface="Arial Nova"/>
              </a:rPr>
              <a:t>The better the culture – positive ripple effect</a:t>
            </a:r>
          </a:p>
          <a:p>
            <a:r>
              <a:rPr lang="en-GB" sz="2000" dirty="0">
                <a:latin typeface="Arial Nova"/>
              </a:rPr>
              <a:t>They are not the experts in your child</a:t>
            </a:r>
            <a:endParaRPr lang="en-GB" sz="2000">
              <a:latin typeface="Arial Nova"/>
            </a:endParaRPr>
          </a:p>
          <a:p>
            <a:r>
              <a:rPr lang="en-GB" sz="2000" dirty="0">
                <a:latin typeface="Arial Nova"/>
              </a:rPr>
              <a:t>They may not have your depth of knowledge </a:t>
            </a:r>
          </a:p>
          <a:p>
            <a:r>
              <a:rPr lang="en-GB" sz="2000" dirty="0">
                <a:latin typeface="Arial Nova"/>
              </a:rPr>
              <a:t>They are led by school policies, framed by culture </a:t>
            </a:r>
          </a:p>
          <a:p>
            <a:r>
              <a:rPr lang="en-GB" sz="2000" dirty="0">
                <a:latin typeface="Arial Nova"/>
              </a:rPr>
              <a:t>Required to work collaboratively </a:t>
            </a:r>
          </a:p>
          <a:p>
            <a:r>
              <a:rPr lang="en-GB" sz="2000" dirty="0">
                <a:latin typeface="Arial Nova"/>
              </a:rPr>
              <a:t>Quality of relationships and dialogue </a:t>
            </a:r>
          </a:p>
          <a:p>
            <a:r>
              <a:rPr lang="en-GB" sz="2000" dirty="0">
                <a:latin typeface="Arial Nova"/>
              </a:rPr>
              <a:t>Blog on PV website </a:t>
            </a:r>
          </a:p>
          <a:p>
            <a:endParaRPr lang="en-GB" sz="2000" dirty="0">
              <a:latin typeface="Arial Nova"/>
            </a:endParaRPr>
          </a:p>
          <a:p>
            <a:endParaRPr lang="en-GB" sz="2000" dirty="0">
              <a:latin typeface="Arial Nova"/>
            </a:endParaRP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F40E2A63-80DA-0421-1095-A68741B58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  <p:pic>
        <p:nvPicPr>
          <p:cNvPr id="7" name="Picture 6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9E3EE950-6353-4613-D6E4-CF75AD7ED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1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9365-A8DB-ADF1-363F-B6218177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54" y="-4635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Parent/Carer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94A2-D705-B0FC-D7FC-8CB1B5A92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63" y="1281508"/>
            <a:ext cx="10614159" cy="49868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Disparities in presentation between home and school</a:t>
            </a:r>
            <a:endParaRPr lang="en-US" sz="200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Relationships have been strained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Extended waiting times for CAMHS and ND services or school support/understanding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Helplessness - Parental Mental Health and Family Income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100% parents report stress/poor mental health &amp; 76% primary care for mental health support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48% had reduced income from caring for their learner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Community Groups for Support </a:t>
            </a:r>
            <a:r>
              <a:rPr lang="en-GB" sz="2000" dirty="0" err="1">
                <a:latin typeface="Arial Nova"/>
              </a:rPr>
              <a:t>eg</a:t>
            </a:r>
            <a:r>
              <a:rPr lang="en-GB" sz="2000" dirty="0">
                <a:latin typeface="Arial Nova"/>
              </a:rPr>
              <a:t> online groups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You are not isolated and support in navigating help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Culture shift in Wales – NEST/NYTH Framework, Whole School Approach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Positive relationships benefit our wellbeing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Let's think about what we can do to </a:t>
            </a:r>
            <a:r>
              <a:rPr lang="en-GB" sz="2000" u="sng" dirty="0">
                <a:latin typeface="Arial Nova"/>
              </a:rPr>
              <a:t>keep communication constructive</a:t>
            </a:r>
            <a:endParaRPr lang="en-US" sz="2000" u="sng">
              <a:latin typeface="Arial Nova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Arial Nova"/>
            </a:endParaRPr>
          </a:p>
        </p:txBody>
      </p:sp>
      <p:pic>
        <p:nvPicPr>
          <p:cNvPr id="5" name="Picture 4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6BC0A904-1998-9E0D-89D2-2C845A5DA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735" y="5658970"/>
            <a:ext cx="1019736" cy="1019736"/>
          </a:xfrm>
          <a:prstGeom prst="rect">
            <a:avLst/>
          </a:prstGeom>
        </p:spPr>
      </p:pic>
      <p:pic>
        <p:nvPicPr>
          <p:cNvPr id="6" name="Picture 5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458815E7-F7FC-7EF0-094A-EBF2EEF6F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861" y="194897"/>
            <a:ext cx="1183818" cy="14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5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4A3F-59E6-19E5-316A-67A8AC0F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83" y="-15856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Communication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58D5F-D4BB-2456-ADA7-5CAECEC1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4" y="892434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Shelve the frustration! </a:t>
            </a:r>
            <a:endParaRPr lang="en-US" sz="20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Plan your communication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What do you </a:t>
            </a:r>
            <a:r>
              <a:rPr lang="en-GB" sz="2000" b="1" dirty="0">
                <a:latin typeface="Arial Nova"/>
              </a:rPr>
              <a:t>need from them </a:t>
            </a:r>
            <a:r>
              <a:rPr lang="en-GB" sz="2000" dirty="0">
                <a:latin typeface="Arial Nova"/>
              </a:rPr>
              <a:t>+ </a:t>
            </a:r>
            <a:r>
              <a:rPr lang="en-GB" sz="2000" b="1" dirty="0">
                <a:latin typeface="Arial Nova"/>
              </a:rPr>
              <a:t>need to know = support</a:t>
            </a:r>
            <a:endParaRPr lang="en-GB" sz="20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Emotional, Social and Educational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Emails time efficient - copy in relevant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Is this urgent?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Identify your point of contact? Positive relationships?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Build on what is strong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Trusted Adult? Child's Advocate?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Do </a:t>
            </a:r>
            <a:r>
              <a:rPr lang="en-GB" sz="2000" u="sng" dirty="0">
                <a:latin typeface="Arial Nova"/>
              </a:rPr>
              <a:t>you </a:t>
            </a:r>
            <a:r>
              <a:rPr lang="en-GB" sz="2000" dirty="0">
                <a:latin typeface="Arial Nova"/>
              </a:rPr>
              <a:t>require support?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Ask for adjustments </a:t>
            </a:r>
            <a:r>
              <a:rPr lang="en-GB" sz="2000" dirty="0" err="1">
                <a:latin typeface="Arial Nova"/>
              </a:rPr>
              <a:t>ie</a:t>
            </a:r>
            <a:r>
              <a:rPr lang="en-GB" sz="2000" dirty="0">
                <a:latin typeface="Arial Nova"/>
              </a:rPr>
              <a:t> appointment reminders, agendas pre meetings, inclusive communication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Consistent and safe relationships – whole school approach</a:t>
            </a:r>
          </a:p>
        </p:txBody>
      </p:sp>
      <p:pic>
        <p:nvPicPr>
          <p:cNvPr id="5" name="Picture 4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C6DCF8BC-7B0D-75BF-B25B-AEE3FB0F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73" y="5715979"/>
            <a:ext cx="1019736" cy="1019736"/>
          </a:xfrm>
          <a:prstGeom prst="rect">
            <a:avLst/>
          </a:prstGeom>
        </p:spPr>
      </p:pic>
      <p:pic>
        <p:nvPicPr>
          <p:cNvPr id="6" name="Picture 5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DE6DE961-ED9D-3CE0-3B26-2747338DF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761" y="223834"/>
            <a:ext cx="1125944" cy="13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9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7848-76B8-4383-BD40-F7DF292B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0A4C-4DD7-0ABB-DE15-CB000586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5" y="1484932"/>
            <a:ext cx="9873343" cy="43622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Parents Voices in Wales CIC – social enterprise company </a:t>
            </a:r>
            <a:endParaRPr lang="en-US"/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Established in 2018, disconnect between families, education and services</a:t>
            </a:r>
            <a:endParaRPr lang="en-US" sz="20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Advocating for families : neurodivergent conditions and/or mental health </a:t>
            </a:r>
            <a:endParaRPr lang="en-US" sz="20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Online community – safe space for parents/carers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In person adult and parent/carer in person groups Cwmbran, Newport, Bridgend, Cardiff – public social media pages</a:t>
            </a:r>
            <a:endParaRPr lang="en-GB" dirty="0">
              <a:latin typeface="Aptos" panose="020B0004020202020204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Work across the whole system to improve outcomes </a:t>
            </a:r>
            <a:r>
              <a:rPr lang="en-GB" sz="2000" dirty="0" err="1">
                <a:latin typeface="Arial Nova"/>
              </a:rPr>
              <a:t>ie</a:t>
            </a:r>
            <a:r>
              <a:rPr lang="en-GB" sz="2000" dirty="0">
                <a:latin typeface="Arial Nova"/>
              </a:rPr>
              <a:t> schools, school consortia, Welsh Government and Health Boards </a:t>
            </a:r>
            <a:endParaRPr lang="en-GB"/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We aim to support the early help and enhanced support of neurodivergent learners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What is </a:t>
            </a:r>
            <a:r>
              <a:rPr lang="en-GB" sz="2000" b="1" dirty="0">
                <a:latin typeface="Arial Nova"/>
              </a:rPr>
              <a:t>Neurodiversity </a:t>
            </a:r>
            <a:r>
              <a:rPr lang="en-GB" sz="2000" dirty="0">
                <a:latin typeface="Arial Nova"/>
              </a:rPr>
              <a:t>and </a:t>
            </a:r>
            <a:r>
              <a:rPr lang="en-GB" sz="2000" b="1" dirty="0">
                <a:latin typeface="Arial Nova"/>
              </a:rPr>
              <a:t>Neurodivergence</a:t>
            </a:r>
            <a:r>
              <a:rPr lang="en-GB" sz="2000" dirty="0">
                <a:latin typeface="Arial Nova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Arial Nova"/>
            </a:endParaRPr>
          </a:p>
        </p:txBody>
      </p:sp>
      <p:pic>
        <p:nvPicPr>
          <p:cNvPr id="4" name="Picture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B276F446-EE85-F581-49B7-BBA1719A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2CDBEBF6-5AA4-EA8C-F8EE-08A1E233A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5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AEA3-CD40-AE92-8B06-32CCCF15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The Power of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54721-5691-7B04-3A3A-8E6F52F2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66" y="1554780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Appreciation and empathy </a:t>
            </a:r>
            <a:endParaRPr lang="en-US" sz="18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Respectful dynamic and keeps dialogue open</a:t>
            </a:r>
            <a:endParaRPr lang="en-US" sz="18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Acknowledge disparities – walk in their shoes</a:t>
            </a:r>
            <a:endParaRPr lang="en-US" sz="1800" dirty="0">
              <a:latin typeface="Aptos" panose="020B0004020202020204"/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'I understand that my child's presentation …......  Perhaps we could meet and discuss as I am concerned about…..'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Behaviour is not a diagnosis!</a:t>
            </a:r>
            <a:endParaRPr lang="en-GB" dirty="0"/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Consider the </a:t>
            </a:r>
            <a:r>
              <a:rPr lang="en-GB" sz="1800" dirty="0" err="1">
                <a:latin typeface="Arial Nova"/>
              </a:rPr>
              <a:t>childs</a:t>
            </a:r>
            <a:r>
              <a:rPr lang="en-GB" sz="1800" dirty="0">
                <a:latin typeface="Arial Nova"/>
              </a:rPr>
              <a:t> needs/triggers?</a:t>
            </a:r>
            <a:endParaRPr lang="en-GB" sz="1800" dirty="0"/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What needs to change to keep them regulated?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Trauma informed approach 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Pupil Voice – important to include this in every step 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Meet the child where they are – build on the trust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Parents as collaborator and strategist</a:t>
            </a:r>
          </a:p>
          <a:p>
            <a:pPr>
              <a:lnSpc>
                <a:spcPct val="100000"/>
              </a:lnSpc>
            </a:pPr>
            <a:endParaRPr lang="en-GB" sz="1800" dirty="0">
              <a:latin typeface="Arial Nova"/>
            </a:endParaRPr>
          </a:p>
          <a:p>
            <a:pPr>
              <a:lnSpc>
                <a:spcPct val="100000"/>
              </a:lnSpc>
            </a:pPr>
            <a:endParaRPr lang="en-GB" sz="1800" dirty="0">
              <a:latin typeface="Arial Nova"/>
            </a:endParaRPr>
          </a:p>
        </p:txBody>
      </p:sp>
      <p:pic>
        <p:nvPicPr>
          <p:cNvPr id="5" name="Picture 4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230E19F8-37A3-E32E-343A-9D4581BE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621" y="5680742"/>
            <a:ext cx="1008850" cy="997964"/>
          </a:xfrm>
          <a:prstGeom prst="rect">
            <a:avLst/>
          </a:prstGeom>
        </p:spPr>
      </p:pic>
      <p:pic>
        <p:nvPicPr>
          <p:cNvPr id="8" name="Picture 7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C477CCE5-A32F-8DA6-4908-303A3399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64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3128-50FF-B744-137B-0728F8A0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Trauma Informed Language </a:t>
            </a: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8FAA5AD9-D219-1E3C-13A8-437FDE5A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7" name="Picture 6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722EA058-4432-CF3C-2C33-2116C0B75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621" y="5680742"/>
            <a:ext cx="1008850" cy="997964"/>
          </a:xfrm>
          <a:prstGeom prst="rect">
            <a:avLst/>
          </a:prstGeom>
        </p:spPr>
      </p:pic>
      <p:pic>
        <p:nvPicPr>
          <p:cNvPr id="14" name="Content Placeholder 13" descr="A diagram of a problem&#10;&#10;Description automatically generated">
            <a:extLst>
              <a:ext uri="{FF2B5EF4-FFF2-40B4-BE49-F238E27FC236}">
                <a16:creationId xmlns:a16="http://schemas.microsoft.com/office/drawing/2014/main" id="{5BDD154F-EFD5-404F-470A-555EFE84B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52985" y="1557032"/>
            <a:ext cx="5149199" cy="5122984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8108ED-F3F7-CBAA-8CE5-034CA95AF167}"/>
              </a:ext>
            </a:extLst>
          </p:cNvPr>
          <p:cNvSpPr txBox="1"/>
          <p:nvPr/>
        </p:nvSpPr>
        <p:spPr>
          <a:xfrm>
            <a:off x="6891077" y="2215452"/>
            <a:ext cx="477526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 Nova"/>
              </a:rPr>
              <a:t>How do adults describe learners ?</a:t>
            </a:r>
          </a:p>
          <a:p>
            <a:endParaRPr lang="en-GB" sz="2000" dirty="0">
              <a:latin typeface="Arial Nova"/>
            </a:endParaRPr>
          </a:p>
          <a:p>
            <a:r>
              <a:rPr lang="en-GB" sz="2000" dirty="0">
                <a:latin typeface="Arial Nova"/>
              </a:rPr>
              <a:t>Describe them by their strengths and needs</a:t>
            </a:r>
          </a:p>
          <a:p>
            <a:endParaRPr lang="en-GB" sz="2000" dirty="0">
              <a:latin typeface="Arial Nova"/>
            </a:endParaRPr>
          </a:p>
          <a:p>
            <a:r>
              <a:rPr lang="en-GB" sz="2000" dirty="0">
                <a:latin typeface="Arial Nova"/>
              </a:rPr>
              <a:t>From home to school</a:t>
            </a:r>
          </a:p>
          <a:p>
            <a:endParaRPr lang="en-GB" sz="2000" dirty="0">
              <a:latin typeface="Arial Nova"/>
            </a:endParaRPr>
          </a:p>
          <a:p>
            <a:r>
              <a:rPr lang="en-GB" sz="2000" dirty="0">
                <a:latin typeface="Arial Nova"/>
              </a:rPr>
              <a:t>'Don’t make their worst characteristic their main identity' (Dr Karen Treisman)</a:t>
            </a:r>
          </a:p>
        </p:txBody>
      </p:sp>
    </p:spTree>
    <p:extLst>
      <p:ext uri="{BB962C8B-B14F-4D97-AF65-F5344CB8AC3E}">
        <p14:creationId xmlns:p14="http://schemas.microsoft.com/office/powerpoint/2010/main" val="3821849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DF52-1616-DB3E-C26C-3BED7E8D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10721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Language in an IDP</a:t>
            </a:r>
          </a:p>
        </p:txBody>
      </p:sp>
      <p:pic>
        <p:nvPicPr>
          <p:cNvPr id="4" name="Content Placeholder 3" descr="A poster of a group of papers&#10;&#10;Description automatically generated">
            <a:extLst>
              <a:ext uri="{FF2B5EF4-FFF2-40B4-BE49-F238E27FC236}">
                <a16:creationId xmlns:a16="http://schemas.microsoft.com/office/drawing/2014/main" id="{0B57E3F8-99BB-7251-6182-B69DDFCED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678" y="1217064"/>
            <a:ext cx="5486399" cy="5462952"/>
          </a:xfrm>
        </p:spPr>
      </p:pic>
      <p:pic>
        <p:nvPicPr>
          <p:cNvPr id="6" name="Picture 5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D2BCB3C7-D3A3-B807-EFF8-B2840336F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8" name="Picture 7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7061BC98-2F43-68C9-0627-E7028849B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621" y="5680742"/>
            <a:ext cx="1008850" cy="997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EAD781-0F88-A0E0-C2BC-26C55D39C320}"/>
              </a:ext>
            </a:extLst>
          </p:cNvPr>
          <p:cNvSpPr txBox="1"/>
          <p:nvPr/>
        </p:nvSpPr>
        <p:spPr>
          <a:xfrm>
            <a:off x="6656194" y="1464129"/>
            <a:ext cx="428625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Not open to interpretation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Stipulate specifics :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Needs of the child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Name staff by role/specialism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Pupil Voice!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Details of time allocation of staff and arrangements in their absence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Days and times of interventions/therapies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Details of mode of monitoring, evaluation of outcomes and plan of action to adapt interventions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Details in advance of meetings, those attending and why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Request a note of meeting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Ask to be included in any emails, discussion with services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 Nova"/>
              </a:rPr>
              <a:t>Pre meeting to the annual review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2943640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931A-50EB-DE76-9CA9-7E244160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3687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Language at Home</a:t>
            </a:r>
            <a:endParaRPr lang="en-US" dirty="0"/>
          </a:p>
        </p:txBody>
      </p:sp>
      <p:pic>
        <p:nvPicPr>
          <p:cNvPr id="5" name="Picture 4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2C8E270E-D88E-213D-6194-8DE92480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735" y="5658970"/>
            <a:ext cx="1019736" cy="1019736"/>
          </a:xfrm>
          <a:prstGeom prst="rect">
            <a:avLst/>
          </a:prstGeom>
        </p:spPr>
      </p:pic>
      <p:pic>
        <p:nvPicPr>
          <p:cNvPr id="10" name="Picture 9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A8253824-D0C6-6EC1-C6A7-C9B3F844F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219F7A-6867-B707-C076-2019C12F4C82}"/>
              </a:ext>
            </a:extLst>
          </p:cNvPr>
          <p:cNvSpPr txBox="1">
            <a:spLocks/>
          </p:cNvSpPr>
          <p:nvPr/>
        </p:nvSpPr>
        <p:spPr>
          <a:xfrm>
            <a:off x="818353" y="1554705"/>
            <a:ext cx="10525898" cy="3723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Avoid negative language </a:t>
            </a:r>
            <a:endParaRPr lang="en-US" sz="200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Nova"/>
              </a:rPr>
              <a:t>Validate but </a:t>
            </a:r>
            <a:r>
              <a:rPr lang="en-US" sz="2000" dirty="0" err="1">
                <a:latin typeface="Arial Nova"/>
              </a:rPr>
              <a:t>rationalise</a:t>
            </a:r>
            <a:r>
              <a:rPr lang="en-US" sz="2000" dirty="0">
                <a:latin typeface="Arial Nova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Do not frame school as an unsafe place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Impact learner perception of school – ripples or waves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Demonstrate a union of support </a:t>
            </a:r>
            <a:r>
              <a:rPr lang="en-GB" sz="2000" dirty="0" err="1">
                <a:latin typeface="Arial Nova"/>
              </a:rPr>
              <a:t>eg</a:t>
            </a:r>
            <a:r>
              <a:rPr lang="en-GB" sz="2000" dirty="0">
                <a:latin typeface="Arial Nova"/>
              </a:rPr>
              <a:t> 'Team Child Name'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Name professionals 'Team Child Name'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Remember positive experiences/achievements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Embedding </a:t>
            </a:r>
            <a:r>
              <a:rPr lang="en-GB" sz="2000" dirty="0" err="1">
                <a:latin typeface="Arial Nova"/>
              </a:rPr>
              <a:t>self belief</a:t>
            </a:r>
            <a:r>
              <a:rPr lang="en-GB" sz="2000" dirty="0">
                <a:latin typeface="Arial Nova"/>
              </a:rPr>
              <a:t> …...'that was difficult for you but you did it'</a:t>
            </a:r>
            <a:endParaRPr lang="en-GB"/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Provide hope for the future – difficult periods are a journey not your final destination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Mirror</a:t>
            </a:r>
            <a:r>
              <a:rPr lang="en-GB" sz="2000">
                <a:latin typeface="Arial Nova"/>
              </a:rPr>
              <a:t> neurons – model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2781269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E95B-068E-D8B7-F685-7B17991A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Coregulation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BA743-1C99-EF47-7423-711E180E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155348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dirty="0">
                <a:latin typeface="Arial Nova"/>
              </a:rPr>
              <a:t>Neurodivergence – carry a heavier load – reduces window of tolerance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 Nova"/>
              </a:rPr>
              <a:t>Coregulation to reduce anxiety and stress at baseline </a:t>
            </a:r>
            <a:endParaRPr lang="en-US" sz="1800" dirty="0">
              <a:latin typeface="Arial Nova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 Nova"/>
              </a:rPr>
              <a:t>Connection before Correction or Regulate and Relate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 Nova"/>
              </a:rPr>
              <a:t>Lower the voice, talk more softly, slowly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 Nova"/>
              </a:rPr>
              <a:t>Consider body language – keep it open 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 Nova"/>
              </a:rPr>
              <a:t>Consider your facial expression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 Nova"/>
              </a:rPr>
              <a:t>Think about the words you use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 Nova"/>
              </a:rPr>
              <a:t>Model calmness 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 Nova"/>
              </a:rPr>
              <a:t>Walk away from triggering situations 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 Nova"/>
              </a:rPr>
              <a:t>Skill to be learned – home and school 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 Nova"/>
              </a:rPr>
              <a:t>Dr </a:t>
            </a:r>
            <a:r>
              <a:rPr lang="en-GB" sz="1800" dirty="0" err="1">
                <a:latin typeface="Arial Nova"/>
              </a:rPr>
              <a:t>Pooky</a:t>
            </a:r>
            <a:r>
              <a:rPr lang="en-GB" sz="1800" dirty="0">
                <a:latin typeface="Arial Nova"/>
              </a:rPr>
              <a:t> </a:t>
            </a:r>
            <a:r>
              <a:rPr lang="en-GB" sz="1800" dirty="0" err="1">
                <a:latin typeface="Arial Nova"/>
              </a:rPr>
              <a:t>Knightsmith</a:t>
            </a:r>
            <a:r>
              <a:rPr lang="en-GB" sz="1800" dirty="0">
                <a:latin typeface="Arial Nova"/>
              </a:rPr>
              <a:t> – Podcast/Webinar on Coregulation and Window of Tolerance</a:t>
            </a:r>
          </a:p>
        </p:txBody>
      </p:sp>
      <p:pic>
        <p:nvPicPr>
          <p:cNvPr id="5" name="Picture 4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F32C2AE8-16AF-961C-6827-0D3B77AA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735" y="5658970"/>
            <a:ext cx="1019736" cy="1019736"/>
          </a:xfrm>
          <a:prstGeom prst="rect">
            <a:avLst/>
          </a:prstGeom>
        </p:spPr>
      </p:pic>
      <p:pic>
        <p:nvPicPr>
          <p:cNvPr id="8" name="Picture 7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03F64B6D-1575-A210-2583-EC0F1C0A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48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D9E2-D67D-B172-BB9C-B3EB4B8F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How to Advocate for Your Child</a:t>
            </a:r>
            <a:endParaRPr lang="en-GB" dirty="0">
              <a:latin typeface="Arial Nova"/>
            </a:endParaRP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3AC9-3061-4D29-1FF7-81DB47950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798" y="147728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Relationships, communication, language and coregulation</a:t>
            </a:r>
            <a:endParaRPr lang="en-US" sz="20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b="1" dirty="0">
                <a:latin typeface="Arial Nova"/>
              </a:rPr>
              <a:t>Relationships + dialogue = needs led </a:t>
            </a:r>
            <a:r>
              <a:rPr lang="en-GB" sz="2000" b="1" dirty="0" err="1">
                <a:latin typeface="Arial Nova"/>
              </a:rPr>
              <a:t>appproach</a:t>
            </a:r>
            <a:endParaRPr lang="en-US" sz="2000" b="1" dirty="0" err="1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How we communicate and what we communicate will be central to process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Basic examples</a:t>
            </a:r>
            <a:endParaRPr lang="en-US" sz="2000" dirty="0">
              <a:latin typeface="Arial Nova"/>
            </a:endParaRPr>
          </a:p>
          <a:p>
            <a:pPr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en-GB" sz="2000" b="1" dirty="0">
                <a:latin typeface="Arial Nova"/>
              </a:rPr>
              <a:t>Social </a:t>
            </a:r>
            <a:r>
              <a:rPr lang="en-GB" sz="2000" dirty="0">
                <a:latin typeface="Arial Nova"/>
              </a:rPr>
              <a:t>– peer mentoring, safe places at breaks, </a:t>
            </a:r>
            <a:r>
              <a:rPr lang="en-GB" sz="2000" dirty="0" err="1">
                <a:latin typeface="Arial Nova"/>
              </a:rPr>
              <a:t>anti bullying</a:t>
            </a:r>
            <a:r>
              <a:rPr lang="en-GB" sz="2000" dirty="0">
                <a:latin typeface="Arial Nova"/>
              </a:rPr>
              <a:t> intervention, toileting</a:t>
            </a:r>
            <a:endParaRPr lang="en-US" sz="2000" dirty="0">
              <a:latin typeface="Arial Nova"/>
            </a:endParaRPr>
          </a:p>
          <a:p>
            <a:pPr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en-GB" sz="2000" b="1" dirty="0">
                <a:latin typeface="Arial Nova"/>
              </a:rPr>
              <a:t>Emotional </a:t>
            </a:r>
            <a:r>
              <a:rPr lang="en-GB" sz="2000" dirty="0">
                <a:latin typeface="Arial Nova"/>
              </a:rPr>
              <a:t>– exit pass to regulate, trusted adult, access to counselling, teach </a:t>
            </a:r>
            <a:r>
              <a:rPr lang="en-GB" sz="2000" dirty="0" err="1">
                <a:latin typeface="Arial Nova"/>
              </a:rPr>
              <a:t>self regulation</a:t>
            </a:r>
            <a:r>
              <a:rPr lang="en-GB" sz="2000" dirty="0">
                <a:latin typeface="Arial Nova"/>
              </a:rPr>
              <a:t>, address the worries of the child</a:t>
            </a:r>
          </a:p>
          <a:p>
            <a:pPr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en-GB" sz="2000" b="1" dirty="0">
                <a:latin typeface="Arial Nova"/>
              </a:rPr>
              <a:t>Educational </a:t>
            </a:r>
            <a:r>
              <a:rPr lang="en-GB" sz="2000" dirty="0">
                <a:latin typeface="Arial Nova"/>
              </a:rPr>
              <a:t>– gentle prompting to start/stay on task, movement breaks, laptop for classwork, shared TA support </a:t>
            </a:r>
          </a:p>
          <a:p>
            <a:pPr>
              <a:lnSpc>
                <a:spcPct val="100000"/>
              </a:lnSpc>
            </a:pPr>
            <a:r>
              <a:rPr lang="en-GB" sz="2000">
                <a:latin typeface="Arial Nova"/>
              </a:rPr>
              <a:t>Providing solutions more helpful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SNAP Cymru/Parent Groups that can support you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Pupil Voice Resource on PV Website</a:t>
            </a:r>
            <a:endParaRPr lang="en-GB" sz="2000">
              <a:latin typeface="Arial Nova"/>
            </a:endParaRPr>
          </a:p>
        </p:txBody>
      </p:sp>
      <p:pic>
        <p:nvPicPr>
          <p:cNvPr id="7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8F608158-9072-7D1C-ECDC-AD26AA03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  <p:pic>
        <p:nvPicPr>
          <p:cNvPr id="6" name="Picture 5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B24235DF-D335-644F-6E42-BEA68CDFB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69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2C85-00A0-4054-13AA-41BC9707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8119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Do's and </a:t>
            </a:r>
            <a:r>
              <a:rPr lang="en-GB" b="1" dirty="0" err="1">
                <a:solidFill>
                  <a:srgbClr val="C00000"/>
                </a:solidFill>
                <a:latin typeface="Arial Nova"/>
              </a:rPr>
              <a:t>Don’t's</a:t>
            </a:r>
            <a:r>
              <a:rPr lang="en-GB" b="1" dirty="0">
                <a:solidFill>
                  <a:srgbClr val="C00000"/>
                </a:solidFill>
                <a:latin typeface="Arial Nova"/>
              </a:rPr>
              <a:t> of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83607-0049-811E-6F6F-AF4EAD3CB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1500" dirty="0">
              <a:latin typeface="Arial"/>
              <a:cs typeface="Arial"/>
            </a:endParaRPr>
          </a:p>
          <a:p>
            <a:endParaRPr lang="en-GB" sz="1800" dirty="0">
              <a:latin typeface="Arial"/>
              <a:cs typeface="Arial"/>
            </a:endParaRPr>
          </a:p>
        </p:txBody>
      </p:sp>
      <p:pic>
        <p:nvPicPr>
          <p:cNvPr id="7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394E8397-5C64-AD1D-60A9-0A574C7D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568F6E-AEDD-910D-355F-9E66A20EC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8220"/>
              </p:ext>
            </p:extLst>
          </p:nvPr>
        </p:nvGraphicFramePr>
        <p:xfrm>
          <a:off x="485503" y="971731"/>
          <a:ext cx="10362304" cy="5516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392">
                  <a:extLst>
                    <a:ext uri="{9D8B030D-6E8A-4147-A177-3AD203B41FA5}">
                      <a16:colId xmlns:a16="http://schemas.microsoft.com/office/drawing/2014/main" val="566791850"/>
                    </a:ext>
                  </a:extLst>
                </a:gridCol>
                <a:gridCol w="5041912">
                  <a:extLst>
                    <a:ext uri="{9D8B030D-6E8A-4147-A177-3AD203B41FA5}">
                      <a16:colId xmlns:a16="http://schemas.microsoft.com/office/drawing/2014/main" val="3105135309"/>
                    </a:ext>
                  </a:extLst>
                </a:gridCol>
              </a:tblGrid>
              <a:tr h="372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Do......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Do Not...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89084"/>
                  </a:ext>
                </a:extLst>
              </a:tr>
              <a:tr h="60429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600" dirty="0">
                          <a:latin typeface="Arial Nova"/>
                        </a:rPr>
                        <a:t>Identify your trusted person and request they be your point of contact – build on what's strong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600" dirty="0">
                          <a:latin typeface="Arial Nova"/>
                        </a:rPr>
                        <a:t>Expect everyone in the school/service to know about your child or your situation 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800282"/>
                  </a:ext>
                </a:extLst>
              </a:tr>
              <a:tr h="60429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600" dirty="0">
                          <a:latin typeface="Arial Nova"/>
                        </a:rPr>
                        <a:t>Work to build a positive relationship with the trusted person and show your appreciation of their efforts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>
                          <a:latin typeface="Arial Nova"/>
                        </a:rPr>
                        <a:t>Raise your voice/shout </a:t>
                      </a:r>
                      <a:endParaRPr lang="en-GB" sz="1600">
                        <a:latin typeface="Arial Nov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808461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>
                          <a:latin typeface="Arial Nova"/>
                        </a:rPr>
                        <a:t>Put important information in an email and request a follow up meeting/email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600" dirty="0">
                          <a:latin typeface="Arial Nova"/>
                        </a:rPr>
                        <a:t>Overly chase a response – is it urgent?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50505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>
                          <a:latin typeface="Arial Nova"/>
                        </a:rPr>
                        <a:t>Outline the issue and suggest a solution it can help frame support earlier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Telephone when upset/angry it may delay progress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en-GB" sz="1600" dirty="0">
                        <a:latin typeface="Arial Nov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161487"/>
                  </a:ext>
                </a:extLst>
              </a:tr>
              <a:tr h="60429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600" dirty="0">
                          <a:latin typeface="Arial Nova"/>
                        </a:rPr>
                        <a:t>Take someone with you to meetings to take notes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Go to meetings alone, take a trusted person 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en-GB" sz="1600" dirty="0">
                        <a:latin typeface="Arial Nov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539738"/>
                  </a:ext>
                </a:extLst>
              </a:tr>
              <a:tr h="8614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Ask for agenda pre meeting, who will be in attendance and ask for a copy of the notes of meeting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en-GB" sz="1600" dirty="0">
                        <a:latin typeface="Arial Nov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Waste time on past issues, make the most of the time you have in the meeting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en-GB" sz="1600" dirty="0">
                        <a:latin typeface="Arial Nov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49528"/>
                  </a:ext>
                </a:extLst>
              </a:tr>
              <a:tr h="60429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rial Nova"/>
                        </a:rPr>
                        <a:t>Request Advocacy for a child or young person from a trusted person or SNAP Cymru or NYAS for cared for children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hlinkClick r:id="rId3"/>
                        </a:rPr>
                        <a:t>Advocacy - Snap Cymru</a:t>
                      </a:r>
                      <a:endParaRPr lang="en-GB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  <a:hlinkClick r:id="rId4"/>
                        </a:rPr>
                        <a:t>Parent Advocacy | Parent Advocacy Service | NYAS</a:t>
                      </a:r>
                      <a:endParaRPr lang="en-GB"/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en-GB" sz="1600" dirty="0">
                        <a:latin typeface="Arial Nov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en-GB" sz="1600" dirty="0">
                          <a:latin typeface="Arial Nova"/>
                        </a:rPr>
                        <a:t>Forget to ask for a follow up meeting to monitor outcomes of agreed interventions/support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589331"/>
                  </a:ext>
                </a:extLst>
              </a:tr>
            </a:tbl>
          </a:graphicData>
        </a:graphic>
      </p:graphicFrame>
      <p:pic>
        <p:nvPicPr>
          <p:cNvPr id="6" name="Picture 5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D3794FB8-3F26-C277-284A-BE41BBF22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7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81EC2-0F47-40EE-2CA7-6EDED7EB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sz="4400" b="1" dirty="0">
              <a:solidFill>
                <a:srgbClr val="C00000"/>
              </a:solidFill>
              <a:latin typeface="Arial Nova"/>
            </a:endParaRPr>
          </a:p>
          <a:p>
            <a:pPr marL="0" indent="0" algn="ctr">
              <a:buNone/>
            </a:pPr>
            <a:r>
              <a:rPr lang="en-GB" sz="4400" b="1" dirty="0">
                <a:solidFill>
                  <a:srgbClr val="C00000"/>
                </a:solidFill>
                <a:latin typeface="Arial Nova"/>
              </a:rPr>
              <a:t>Strength Focused Approach</a:t>
            </a:r>
            <a:endParaRPr lang="en-GB" sz="4400" dirty="0">
              <a:latin typeface="Arial Nova"/>
            </a:endParaRPr>
          </a:p>
          <a:p>
            <a:endParaRPr lang="en-GB" dirty="0"/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C3836F67-B818-DF76-A7B8-4ECABEA8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7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7108C79F-4BAD-8F60-4FB6-1090ADA61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3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6D77-0A30-2F5B-C830-24880A78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514" y="-498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Neurodivergent Strengths</a:t>
            </a:r>
          </a:p>
        </p:txBody>
      </p:sp>
      <p:pic>
        <p:nvPicPr>
          <p:cNvPr id="8" name="Content Placeholder 7" descr="A close-up of words&#10;&#10;Description automatically generated">
            <a:extLst>
              <a:ext uri="{FF2B5EF4-FFF2-40B4-BE49-F238E27FC236}">
                <a16:creationId xmlns:a16="http://schemas.microsoft.com/office/drawing/2014/main" id="{0CBE61E4-B3E4-9EB3-7588-AA09F4C56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154" y="1461520"/>
            <a:ext cx="7742464" cy="4622346"/>
          </a:xfrm>
        </p:spPr>
      </p:pic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75A1511F-1055-BBE7-87CA-4C0490ABF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7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FA9F8706-74B9-8305-7BA7-116EF25E7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08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9E81-80F4-7A06-8877-BDEBC329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Strength Focused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F7A2-1C0D-081F-D368-DA571BAE5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Meeting Needs and Creating Aspirations </a:t>
            </a:r>
          </a:p>
          <a:p>
            <a:r>
              <a:rPr lang="en-GB" dirty="0"/>
              <a:t>What are they </a:t>
            </a:r>
            <a:r>
              <a:rPr lang="en-GB" b="1" dirty="0"/>
              <a:t>good at </a:t>
            </a:r>
            <a:r>
              <a:rPr lang="en-GB" dirty="0"/>
              <a:t>+ What do they </a:t>
            </a:r>
            <a:r>
              <a:rPr lang="en-GB" b="1" dirty="0"/>
              <a:t>enjoy </a:t>
            </a:r>
            <a:r>
              <a:rPr lang="en-GB" dirty="0"/>
              <a:t>= </a:t>
            </a:r>
            <a:r>
              <a:rPr lang="en-GB" b="1" dirty="0"/>
              <a:t>Aspirations</a:t>
            </a:r>
          </a:p>
          <a:p>
            <a:r>
              <a:rPr lang="en-GB" dirty="0"/>
              <a:t>Identify and name strengths daily </a:t>
            </a:r>
          </a:p>
          <a:p>
            <a:r>
              <a:rPr lang="en-GB" dirty="0"/>
              <a:t>Make their </a:t>
            </a:r>
            <a:r>
              <a:rPr lang="en-GB" b="1" dirty="0"/>
              <a:t>strengths </a:t>
            </a:r>
            <a:r>
              <a:rPr lang="en-GB" dirty="0"/>
              <a:t>their main identity!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Compassionate + Animals = Veterinary Nursing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Energetic + Cooking = </a:t>
            </a:r>
            <a:r>
              <a:rPr lang="en-GB"/>
              <a:t>Chef</a:t>
            </a:r>
            <a:endParaRPr lang="en-GB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Reading + Science = Researcher/Teacher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Problem Solving + Maths = Accountant/Maths Teacher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Social Justice + Socialising = Politics/Third Sector/Entrepeneur</a:t>
            </a:r>
          </a:p>
          <a:p>
            <a:r>
              <a:rPr lang="en-GB" dirty="0"/>
              <a:t>How can strengths be used in school?</a:t>
            </a:r>
          </a:p>
          <a:p>
            <a:r>
              <a:rPr lang="en-GB" dirty="0"/>
              <a:t>Look at Career Wales – work backwards to find their path</a:t>
            </a:r>
          </a:p>
          <a:p>
            <a:endParaRPr lang="en-GB" dirty="0"/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4AAEEB28-A733-2A9A-37F2-FC46A7C64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7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6046F278-D415-51EB-6C9F-BFA4B08E6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2E537-80BF-DE82-2D54-79A7E710A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sz="4000" b="1" dirty="0">
              <a:solidFill>
                <a:srgbClr val="C00000"/>
              </a:solidFill>
              <a:latin typeface="Arial Nova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C00000"/>
                </a:solidFill>
                <a:latin typeface="Arial Nova"/>
              </a:rPr>
              <a:t>What is Neurodiversity &amp; Neurodivergence?</a:t>
            </a:r>
            <a:endParaRPr lang="en-US" sz="4000" b="1" dirty="0">
              <a:solidFill>
                <a:srgbClr val="C00000"/>
              </a:solidFill>
              <a:latin typeface="Arial Nova"/>
            </a:endParaRP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F249B51F-E18B-61FB-E5EF-2F615663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  <p:pic>
        <p:nvPicPr>
          <p:cNvPr id="7" name="Picture 6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3F6C6682-9824-8408-F107-B3BC3BE5D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69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EAF8A-C828-0E80-22CA-4E1B07508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4400" b="1" dirty="0">
                <a:solidFill>
                  <a:srgbClr val="C00000"/>
                </a:solidFill>
                <a:latin typeface="Arial Nova"/>
              </a:rPr>
              <a:t>Support for Families</a:t>
            </a:r>
            <a:endParaRPr lang="en-GB" sz="4400" dirty="0">
              <a:latin typeface="Arial Nova"/>
            </a:endParaRPr>
          </a:p>
          <a:p>
            <a:endParaRPr lang="en-GB" dirty="0"/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880AFAE9-99FB-87D3-4182-0389D4BE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7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26B818E0-55A9-B19F-14B5-F634D056D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59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353A-B2DE-84B1-5A66-C4DBC4C4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Families Experiencing EBSA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6CA94-443C-9A4A-8D5A-1DE680B1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985" y="169332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Do It Profiler – Childrens profiles, age 7 to 16 years (£25 per person)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Not diagnostic but identifies needs/strengths - provides report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Objective assessment – share with school ALNCO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Coproduce a plan for support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Small steps – child led not parent/school led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'Meet the child where they are' and build slowly 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Social, Emotional and Educational Needs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Relationships with Trusted Adult important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Strengths focused approaches and coregulation important</a:t>
            </a:r>
          </a:p>
          <a:p>
            <a:pPr>
              <a:lnSpc>
                <a:spcPct val="100000"/>
              </a:lnSpc>
            </a:pPr>
            <a:r>
              <a:rPr lang="en-GB" sz="2000" u="sng" dirty="0">
                <a:latin typeface="Arial Nova"/>
              </a:rPr>
              <a:t>Consistent </a:t>
            </a:r>
            <a:r>
              <a:rPr lang="en-GB" sz="2000" dirty="0">
                <a:latin typeface="Arial Nova"/>
              </a:rPr>
              <a:t>connection leads to regulation – connection before correction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Join a parent led group to support you/signpost to information </a:t>
            </a: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FF6E040E-249F-AAED-5F25-E0FF5125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7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3C05E84F-1066-74AC-FF6D-17EDFC82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8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7663-5F8C-CC78-C2F2-68691B1D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7" y="-3764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Importance of Self Care</a:t>
            </a:r>
            <a:endParaRPr lang="en-US" dirty="0"/>
          </a:p>
        </p:txBody>
      </p:sp>
      <p:pic>
        <p:nvPicPr>
          <p:cNvPr id="4" name="Content Placeholder 3" descr="A white mug with a rainbow and text&#10;&#10;Description automatically generated">
            <a:extLst>
              <a:ext uri="{FF2B5EF4-FFF2-40B4-BE49-F238E27FC236}">
                <a16:creationId xmlns:a16="http://schemas.microsoft.com/office/drawing/2014/main" id="{39867159-A696-56C2-CC49-AD998FE76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60" y="1083924"/>
            <a:ext cx="4667883" cy="5638798"/>
          </a:xfrm>
        </p:spPr>
      </p:pic>
      <p:pic>
        <p:nvPicPr>
          <p:cNvPr id="9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6801BFBC-1A46-D2DA-1FF5-5E0ACD2D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7A9D87-4AB3-4613-72C5-C6B83D911E94}"/>
              </a:ext>
            </a:extLst>
          </p:cNvPr>
          <p:cNvSpPr txBox="1"/>
          <p:nvPr/>
        </p:nvSpPr>
        <p:spPr>
          <a:xfrm>
            <a:off x="5488825" y="1268901"/>
            <a:ext cx="551337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latin typeface="Arial Nova"/>
              </a:rPr>
              <a:t>As parents/carers your wellbeing is paramount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 Nova"/>
              </a:rPr>
              <a:t>You cannot pour from an empty cup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 Nova"/>
              </a:rPr>
              <a:t>So you can function better you need time for you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 Nova"/>
              </a:rPr>
              <a:t>Please make time every day fit in 5 minutes regularly 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 Nova"/>
              </a:rPr>
              <a:t>Remember children and young people mimic our behaviours so set an example of </a:t>
            </a:r>
            <a:r>
              <a:rPr lang="en-GB" err="1">
                <a:latin typeface="Arial Nova"/>
              </a:rPr>
              <a:t>self care</a:t>
            </a:r>
            <a:endParaRPr lang="en-GB">
              <a:latin typeface="Arial Nova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 Nova"/>
              </a:rPr>
              <a:t>Immersing yourself in your interests is good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 Nova"/>
              </a:rPr>
              <a:t>Who can support you – you need time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 Nova"/>
              </a:rPr>
              <a:t>Check out the Dewis Database online, the Family Information Service or your local third sector and find out what is available near you : </a:t>
            </a:r>
          </a:p>
          <a:p>
            <a:pPr marL="742950" lvl="1" indent="-285750">
              <a:buFont typeface="Courier New"/>
              <a:buChar char="o"/>
            </a:pPr>
            <a:r>
              <a:rPr lang="en-GB" dirty="0">
                <a:latin typeface="Arial Nova"/>
              </a:rPr>
              <a:t>Arts and Crafts</a:t>
            </a:r>
          </a:p>
          <a:p>
            <a:pPr marL="742950" lvl="1" indent="-285750">
              <a:buFont typeface="Courier New"/>
              <a:buChar char="o"/>
            </a:pPr>
            <a:r>
              <a:rPr lang="en-GB" dirty="0">
                <a:latin typeface="Arial Nova"/>
              </a:rPr>
              <a:t>Family Walks</a:t>
            </a:r>
          </a:p>
          <a:p>
            <a:pPr marL="742950" lvl="1" indent="-285750">
              <a:buFont typeface="Courier New"/>
              <a:buChar char="o"/>
            </a:pPr>
            <a:r>
              <a:rPr lang="en-GB" dirty="0">
                <a:latin typeface="Arial Nova"/>
              </a:rPr>
              <a:t>Sports and Exercise</a:t>
            </a:r>
          </a:p>
          <a:p>
            <a:pPr marL="742950" lvl="1" indent="-285750">
              <a:buFont typeface="Courier New"/>
              <a:buChar char="o"/>
            </a:pPr>
            <a:r>
              <a:rPr lang="en-GB" dirty="0">
                <a:latin typeface="Arial Nova"/>
              </a:rPr>
              <a:t>Wellbeing Support </a:t>
            </a:r>
            <a:r>
              <a:rPr lang="en-GB" dirty="0" err="1">
                <a:latin typeface="Arial Nova"/>
              </a:rPr>
              <a:t>eg</a:t>
            </a:r>
            <a:r>
              <a:rPr lang="en-GB" dirty="0">
                <a:latin typeface="Arial Nova"/>
              </a:rPr>
              <a:t> Mindfulness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 Nova"/>
              </a:rPr>
              <a:t>The more room in your cup, the more effective the coregulation at home</a:t>
            </a: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0D71180F-09B3-6095-F2B5-FDAC37380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56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B50C-D1B6-F8CF-A107-921027B9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-498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Info/Support for Families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E8891-F5C3-0112-227C-43740DF3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823" y="1082048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 Nova"/>
              </a:rPr>
              <a:t>Families First/Family Information Service – early help for children/YP and families</a:t>
            </a:r>
            <a:endParaRPr lang="en-US" sz="2000" dirty="0">
              <a:latin typeface="Arial Nova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 Nova"/>
              </a:rPr>
              <a:t>WLGA Neurodivergence Team website – information/resources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 Nova"/>
              </a:rPr>
              <a:t>Parents Voices in Wales CIC – online group/meet ups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 Nova"/>
              </a:rPr>
              <a:t>Childrens Commissioner for Wales 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Information and Advice service - All children up to age 18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Looked after children up to age 21 or if still in education up to age 25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NYAS – can provide advocacy and advice for care leavers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 Nova"/>
              </a:rPr>
              <a:t>SNAP Cymru – helpline and resources on website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 Nova"/>
              </a:rPr>
              <a:t>Welsh Government – information and advice for parents/families on website 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GB" sz="2000" dirty="0">
              <a:latin typeface="Arial Nova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GB" sz="2000" dirty="0">
              <a:latin typeface="Arial Nova"/>
            </a:endParaRP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E9B68A3B-4E9F-3BC1-89B0-2A2A490D7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7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F9AC2847-1851-A0B6-9033-FF48FA23D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2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5687-5237-0F4D-A3C4-40F322AD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Info/Support for Families </a:t>
            </a:r>
            <a:endParaRPr lang="en-GB" dirty="0"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9739-0EDD-54B0-5779-31C56FE11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47" y="132488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Action for Happiness – Family Advice to promote positive wellbeing</a:t>
            </a:r>
            <a:endParaRPr lang="en-US"/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ADHD Foundation Neurodiversity Charity - ALCN</a:t>
            </a:r>
            <a:endParaRPr lang="en-US" sz="2000" dirty="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Autistic UK/National Autistic Society – website and local groups </a:t>
            </a:r>
            <a:endParaRPr lang="en-US" sz="2000" dirty="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British Dyslexia/Dyscalculia Association</a:t>
            </a:r>
            <a:endParaRPr lang="en-US" sz="2000" dirty="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British Dyspraxia Association – charity is closing soon</a:t>
            </a: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Creative Education – Dr </a:t>
            </a:r>
            <a:r>
              <a:rPr lang="en-GB" sz="2000" dirty="0" err="1">
                <a:latin typeface="Arial Nova"/>
              </a:rPr>
              <a:t>Pooky</a:t>
            </a:r>
            <a:r>
              <a:rPr lang="en-GB" sz="2000" dirty="0">
                <a:latin typeface="Arial Nova"/>
              </a:rPr>
              <a:t> </a:t>
            </a:r>
            <a:r>
              <a:rPr lang="en-GB" sz="2000" dirty="0" err="1">
                <a:latin typeface="Arial Nova"/>
              </a:rPr>
              <a:t>Knightsmith</a:t>
            </a:r>
            <a:r>
              <a:rPr lang="en-GB" sz="2000" dirty="0">
                <a:latin typeface="Arial Nova"/>
              </a:rPr>
              <a:t> webinars/resources</a:t>
            </a:r>
            <a:endParaRPr lang="en-US" sz="2000" dirty="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Disability Wales – Equality Act 2010 Advice and Support</a:t>
            </a: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FASD Cymru – parent support group/information</a:t>
            </a:r>
            <a:endParaRPr lang="en-US" sz="2000" dirty="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Kidscape – antibullying and helpline</a:t>
            </a: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2000" dirty="0">
                <a:latin typeface="Arial Nova"/>
              </a:rPr>
              <a:t>Learning Disability Wales – Equality Act 2010 Advice and Support</a:t>
            </a:r>
            <a:endParaRPr lang="en-US" sz="2000" dirty="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endParaRPr lang="en-US" sz="2000" dirty="0">
              <a:latin typeface="Arial Nova"/>
            </a:endParaRP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D5EB40AD-B838-F0C7-A4CB-5E64B019C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7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74A50191-24B4-1E5B-9BFB-2E73B3ED1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51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E5B3-A3F3-1809-5EA6-F4007780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Info/Support for Families </a:t>
            </a:r>
            <a:endParaRPr lang="en-GB" dirty="0"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DFC1E-97B2-C1F5-52ED-48C0D2E9C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71676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Mental Health UK – advice for parents and carers</a:t>
            </a:r>
            <a:endParaRPr lang="en-US" sz="1800" dirty="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Neurodiversity Celebration Week </a:t>
            </a:r>
            <a:endParaRPr lang="en-US" sz="180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Neurodiversity in Business – neurodivergent friendly companies</a:t>
            </a:r>
            <a:endParaRPr lang="en-US" sz="180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PDA Society – Pathological Demand Avoidance/Opposition</a:t>
            </a:r>
            <a:endParaRPr lang="en-US" sz="1800" dirty="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RADLD Campaign – Developmental Language Disorder</a:t>
            </a:r>
            <a:endParaRPr lang="en-US" sz="1800" dirty="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1800" dirty="0" err="1">
                <a:latin typeface="Arial Nova"/>
              </a:rPr>
              <a:t>ReachOut</a:t>
            </a:r>
            <a:r>
              <a:rPr lang="en-GB" sz="1800" dirty="0">
                <a:latin typeface="Arial Nova"/>
              </a:rPr>
              <a:t> ASC – Lynn McCann</a:t>
            </a: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Scope Charity – support with applying and finding employment </a:t>
            </a:r>
            <a:endParaRPr lang="en-US" sz="1800" dirty="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1800" dirty="0" err="1">
                <a:latin typeface="Arial Nova"/>
              </a:rPr>
              <a:t>Tourettes</a:t>
            </a:r>
            <a:r>
              <a:rPr lang="en-GB" sz="1800" dirty="0">
                <a:latin typeface="Arial Nova"/>
              </a:rPr>
              <a:t> Action UK – Tics and </a:t>
            </a:r>
            <a:r>
              <a:rPr lang="en-GB" sz="1800" dirty="0" err="1">
                <a:latin typeface="Arial Nova"/>
              </a:rPr>
              <a:t>Tourettes</a:t>
            </a:r>
            <a:endParaRPr lang="en-US" sz="1800">
              <a:latin typeface="Arial Nova"/>
            </a:endParaRPr>
          </a:p>
          <a:p>
            <a:pPr lvl="1"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r>
              <a:rPr lang="en-GB" sz="1800" dirty="0" err="1">
                <a:latin typeface="Arial Nova"/>
              </a:rPr>
              <a:t>Witherslack</a:t>
            </a:r>
            <a:r>
              <a:rPr lang="en-GB" sz="1800" dirty="0">
                <a:latin typeface="Arial Nova"/>
              </a:rPr>
              <a:t> and Neurodiversity Celebration Week : free webinars and resources</a:t>
            </a:r>
            <a:endParaRPr lang="en-US" sz="1800">
              <a:latin typeface="Arial Nova"/>
            </a:endParaRPr>
          </a:p>
          <a:p>
            <a:pPr>
              <a:lnSpc>
                <a:spcPct val="150000"/>
              </a:lnSpc>
              <a:buFont typeface="Courier New,monospace" panose="020B0604020202020204" pitchFamily="34" charset="0"/>
              <a:buChar char="o"/>
            </a:pPr>
            <a:endParaRPr lang="en-GB" sz="1800" dirty="0">
              <a:latin typeface="Arial Nova"/>
            </a:endParaRPr>
          </a:p>
          <a:p>
            <a:pPr>
              <a:lnSpc>
                <a:spcPct val="150000"/>
              </a:lnSpc>
            </a:pPr>
            <a:endParaRPr lang="en-GB" sz="1800" dirty="0">
              <a:latin typeface="Arial Nova"/>
            </a:endParaRP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2D742FAD-D94A-50A7-1C46-8321C9DE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7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C78C9C03-5A18-87CE-7BA4-D67C8C5AB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30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92A9-54B5-690D-191F-1FF874F3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229" y="21068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Thanks for listening!</a:t>
            </a:r>
            <a:br>
              <a:rPr lang="en-GB" b="1" dirty="0">
                <a:solidFill>
                  <a:srgbClr val="C00000"/>
                </a:solidFill>
                <a:latin typeface="Arial Nova"/>
              </a:rPr>
            </a:br>
            <a:br>
              <a:rPr lang="en-GB" b="1" dirty="0">
                <a:solidFill>
                  <a:srgbClr val="C00000"/>
                </a:solidFill>
                <a:latin typeface="Arial Nova"/>
              </a:rPr>
            </a:br>
            <a:br>
              <a:rPr lang="en-GB" b="1" dirty="0">
                <a:latin typeface="Arial Nova"/>
              </a:rPr>
            </a:br>
            <a:br>
              <a:rPr lang="en-GB" b="1" dirty="0">
                <a:latin typeface="Arial Nova"/>
              </a:rPr>
            </a:br>
            <a:r>
              <a:rPr lang="en-GB" sz="3200" b="1" dirty="0">
                <a:solidFill>
                  <a:srgbClr val="C00000"/>
                </a:solidFill>
                <a:latin typeface="Arial Nova"/>
              </a:rPr>
              <a:t>Follow us on...</a:t>
            </a:r>
            <a:br>
              <a:rPr lang="en-GB" sz="3200" b="1" dirty="0">
                <a:latin typeface="Arial Nova"/>
              </a:rPr>
            </a:br>
            <a:r>
              <a:rPr lang="en-GB" sz="3200" b="1" dirty="0">
                <a:solidFill>
                  <a:srgbClr val="C00000"/>
                </a:solidFill>
                <a:latin typeface="Arial Nova"/>
              </a:rPr>
              <a:t>Twitter &amp; Facebook @PCAMHS</a:t>
            </a:r>
          </a:p>
        </p:txBody>
      </p:sp>
      <p:pic>
        <p:nvPicPr>
          <p:cNvPr id="7" name="Picture 6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794B686E-2AB0-DECB-32EC-07425BD3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9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B00341A0-35DD-C498-AEEF-B5E983F2D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FAF7-8692-937F-7495-03230D5A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1619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ptos Display"/>
              </a:rPr>
              <a:t>What is Neurodiversity?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95055-F81C-3EC6-D461-10A89DC52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14" y="1311593"/>
            <a:ext cx="10145486" cy="43622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b="1" dirty="0">
                <a:latin typeface="Arial Nova"/>
              </a:rPr>
              <a:t>Neurodiversity; </a:t>
            </a:r>
            <a:r>
              <a:rPr lang="en-GB" sz="2000" dirty="0">
                <a:latin typeface="Arial Nova"/>
              </a:rPr>
              <a:t>a paradigm of human difference</a:t>
            </a:r>
            <a:endParaRPr lang="en-US" dirty="0">
              <a:latin typeface="Aptos" panose="020B0004020202020204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Biodiversity of plants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GB" sz="2000" b="1" dirty="0">
                <a:latin typeface="Arial Nova"/>
              </a:rPr>
              <a:t>Neurodiversity Movement; </a:t>
            </a:r>
            <a:r>
              <a:rPr lang="en-GB" sz="2000" dirty="0">
                <a:latin typeface="Arial Nova"/>
              </a:rPr>
              <a:t>support needs &amp; harness strengths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sz="2000" b="1" dirty="0">
                <a:latin typeface="Arial Nova"/>
              </a:rPr>
              <a:t>Neurodivergent </a:t>
            </a:r>
            <a:r>
              <a:rPr lang="en-GB" sz="2000" dirty="0">
                <a:latin typeface="Arial Nova"/>
              </a:rPr>
              <a:t>notable differences between strengths and challenges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The movement calls for a </a:t>
            </a:r>
            <a:r>
              <a:rPr lang="en-GB" sz="2000" b="1" dirty="0">
                <a:latin typeface="Arial Nova"/>
              </a:rPr>
              <a:t>strengths focused approach</a:t>
            </a:r>
            <a:r>
              <a:rPr lang="en-GB" sz="2000" dirty="0">
                <a:latin typeface="Arial Nova"/>
              </a:rPr>
              <a:t> </a:t>
            </a:r>
            <a:endParaRPr lang="en-US" sz="2000" dirty="0">
              <a:latin typeface="Arial Nova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Identify strengths/talents; aspirations, purpose; main identity, wellbeing</a:t>
            </a:r>
            <a:endParaRPr lang="en-US" sz="2000" dirty="0">
              <a:latin typeface="Arial Nova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1 in 5 learners have learning differences </a:t>
            </a:r>
            <a:r>
              <a:rPr lang="en-GB" sz="2000" dirty="0" err="1">
                <a:latin typeface="Arial Nova"/>
              </a:rPr>
              <a:t>eg</a:t>
            </a:r>
            <a:r>
              <a:rPr lang="en-GB" sz="2000" dirty="0">
                <a:latin typeface="Arial Nova"/>
              </a:rPr>
              <a:t> ADHD, Autism, Dyslexia, Dyspraxia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Medical Model, threshold to obtain a diagnosis -----&gt; support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Neurodivergent people can 2 or more conditions – not all diagnostic levels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 Nova"/>
              </a:rPr>
              <a:t>'Cooccurrence of conditions is the rule and not the exception' (Prof Amanda Kirby)</a:t>
            </a: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FB7245E9-1D69-6C9C-8CF8-8A915D1C4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  <p:pic>
        <p:nvPicPr>
          <p:cNvPr id="7" name="Picture 6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0D85F4C5-8BA4-2C1F-2312-F8751DF4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6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8701-D79A-7CE8-B3B9-7E420DD3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26" y="161226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1 in 5 learners think and learn differently</a:t>
            </a:r>
            <a:endParaRPr lang="en-US" sz="200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Majority of neurodivergent children and young people have an average to high IQ</a:t>
            </a:r>
            <a:endParaRPr lang="en-US" sz="200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Neurodivergence includes everyone – majority don’t have LD</a:t>
            </a:r>
            <a:endParaRPr lang="en-US" sz="20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More Severe/Complex Needs – ALN Register/IDP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latin typeface="Arial Nova"/>
              </a:rPr>
              <a:t>Missing Middle</a:t>
            </a:r>
            <a:r>
              <a:rPr lang="en-GB" sz="2000" dirty="0">
                <a:latin typeface="Arial Nova"/>
              </a:rPr>
              <a:t> not identified </a:t>
            </a:r>
            <a:r>
              <a:rPr lang="en-GB" sz="2000" dirty="0" err="1">
                <a:latin typeface="Arial Nova"/>
              </a:rPr>
              <a:t>ie</a:t>
            </a:r>
            <a:r>
              <a:rPr lang="en-GB" sz="2000" dirty="0">
                <a:latin typeface="Arial Nova"/>
              </a:rPr>
              <a:t> not on ALN Register </a:t>
            </a:r>
            <a:endParaRPr lang="en-US" sz="20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Missing Middle not meeting </a:t>
            </a:r>
            <a:r>
              <a:rPr lang="en-GB" sz="2000" b="1" dirty="0">
                <a:latin typeface="Arial Nova"/>
              </a:rPr>
              <a:t>threshold </a:t>
            </a:r>
            <a:r>
              <a:rPr lang="en-GB" sz="2000" dirty="0">
                <a:latin typeface="Arial Nova"/>
              </a:rPr>
              <a:t>for assessment/diagnosis </a:t>
            </a:r>
            <a:endParaRPr lang="en-US" sz="20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One condition diagnosed, others not</a:t>
            </a:r>
            <a:endParaRPr lang="en-US" sz="20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 Nova"/>
              </a:rPr>
              <a:t>Behavioural/emotional concerns (dysregulation) </a:t>
            </a:r>
            <a:r>
              <a:rPr lang="en-GB" sz="2000" dirty="0" err="1">
                <a:latin typeface="Arial Nova"/>
              </a:rPr>
              <a:t>eg</a:t>
            </a:r>
            <a:r>
              <a:rPr lang="en-GB" sz="2000" dirty="0">
                <a:latin typeface="Arial Nova"/>
              </a:rPr>
              <a:t> EBSA, anxiety, depression, </a:t>
            </a:r>
            <a:r>
              <a:rPr lang="en-GB" sz="2000" dirty="0" err="1">
                <a:latin typeface="Arial Nova"/>
              </a:rPr>
              <a:t>self harm</a:t>
            </a:r>
            <a:r>
              <a:rPr lang="en-GB" sz="2000" dirty="0">
                <a:latin typeface="Arial Nova"/>
              </a:rPr>
              <a:t>, eating disorders, anger, risk taking behaviours</a:t>
            </a:r>
            <a:endParaRPr lang="en-US" sz="20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Nova"/>
              </a:rPr>
              <a:t>It is why we require robust needs led inclusive environments to cater for all learners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Nova"/>
              </a:rPr>
              <a:t>Whether they have a diagnosis or not!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Arial Nov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DF6A05-1085-B5D9-1532-AA95A279652C}"/>
              </a:ext>
            </a:extLst>
          </p:cNvPr>
          <p:cNvSpPr txBox="1">
            <a:spLocks/>
          </p:cNvSpPr>
          <p:nvPr/>
        </p:nvSpPr>
        <p:spPr>
          <a:xfrm>
            <a:off x="618309" y="300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C00000"/>
                </a:solidFill>
                <a:latin typeface="Arial Nova"/>
              </a:rPr>
              <a:t>Neurodivergent or Additional Learning Needs?</a:t>
            </a:r>
          </a:p>
        </p:txBody>
      </p:sp>
      <p:pic>
        <p:nvPicPr>
          <p:cNvPr id="7" name="Picture 6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F2AC157C-C9F5-6AC4-7AEE-D0BE15C37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  <p:pic>
        <p:nvPicPr>
          <p:cNvPr id="9" name="Picture 8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FB85D2BA-5A85-8E6C-A23E-0B4932F4C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3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9367-073E-B0BC-2E6E-2A862C2B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Balls in a Bucket</a:t>
            </a:r>
          </a:p>
        </p:txBody>
      </p:sp>
      <p:pic>
        <p:nvPicPr>
          <p:cNvPr id="4" name="Content Placeholder 3" descr="A group of containers with colored dots&#10;&#10;Description automatically generated">
            <a:extLst>
              <a:ext uri="{FF2B5EF4-FFF2-40B4-BE49-F238E27FC236}">
                <a16:creationId xmlns:a16="http://schemas.microsoft.com/office/drawing/2014/main" id="{6DDA6108-6246-AF5F-E442-072655669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354" y="1689639"/>
            <a:ext cx="7936523" cy="4576420"/>
          </a:xfrm>
        </p:spPr>
      </p:pic>
      <p:pic>
        <p:nvPicPr>
          <p:cNvPr id="6" name="Picture 5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31CB7233-8639-BA45-FB82-F96A9776C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259" y="235324"/>
            <a:ext cx="1112185" cy="1322295"/>
          </a:xfrm>
          <a:prstGeom prst="rect">
            <a:avLst/>
          </a:prstGeom>
        </p:spPr>
      </p:pic>
      <p:pic>
        <p:nvPicPr>
          <p:cNvPr id="8" name="Content Placeholder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DB8CF3EB-6D4A-15FE-2815-962819D96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448" y="5823970"/>
            <a:ext cx="904875" cy="904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8053F5-FE4A-1B55-1E73-28F2E1851924}"/>
              </a:ext>
            </a:extLst>
          </p:cNvPr>
          <p:cNvSpPr txBox="1"/>
          <p:nvPr/>
        </p:nvSpPr>
        <p:spPr>
          <a:xfrm>
            <a:off x="9446288" y="2112247"/>
            <a:ext cx="22093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Prof Amanda Kirby, Do It Solutions</a:t>
            </a:r>
          </a:p>
        </p:txBody>
      </p:sp>
    </p:spTree>
    <p:extLst>
      <p:ext uri="{BB962C8B-B14F-4D97-AF65-F5344CB8AC3E}">
        <p14:creationId xmlns:p14="http://schemas.microsoft.com/office/powerpoint/2010/main" val="328044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7848-76B8-4383-BD40-F7DF292B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-498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 Nova"/>
              </a:rPr>
              <a:t>Research Evidence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0A4C-4DD7-0ABB-DE15-CB000586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33" y="1247958"/>
            <a:ext cx="9873343" cy="43622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Link between neurodivergence, trauma leading to mental health challenges</a:t>
            </a:r>
            <a:endParaRPr lang="en-US" sz="1800" dirty="0">
              <a:latin typeface="Arial Nova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Neurodivergence, risk of Trauma and poor mental health (Prof Helen Minis, 2021)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Leading to poor mental health - 'carry a heavier load' 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GB" sz="1800" dirty="0">
                <a:latin typeface="Arial Nova"/>
              </a:rPr>
              <a:t>Accumulation of social stressors </a:t>
            </a:r>
            <a:r>
              <a:rPr lang="en-GB" sz="1800" err="1">
                <a:latin typeface="Arial Nova"/>
              </a:rPr>
              <a:t>eg</a:t>
            </a:r>
            <a:r>
              <a:rPr lang="en-GB" sz="1800" dirty="0">
                <a:latin typeface="Arial Nova"/>
              </a:rPr>
              <a:t> neurodivergence, trauma, poverty etc higher risk of poor health challenges (Prof Anita Thapar, Wolfson Centre) 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Neurodivergence and low school attendance linked to poor mental health outcomes (Prof Ann John 2021)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All Wales study by Parents Voices in Wales and ADHD Foundation in 2021 65% on CAMHS waiting lists were ND/seeking assessment (900 participants)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Important to </a:t>
            </a:r>
            <a:r>
              <a:rPr lang="en-GB" sz="1800" b="1" dirty="0">
                <a:latin typeface="Arial Nova"/>
              </a:rPr>
              <a:t>reduce the load</a:t>
            </a:r>
            <a:r>
              <a:rPr lang="en-GB" sz="1800" dirty="0">
                <a:latin typeface="Arial Nova"/>
              </a:rPr>
              <a:t> of these learners by meeting needs early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It takes a village </a:t>
            </a:r>
            <a:r>
              <a:rPr lang="en-GB" sz="1800" err="1">
                <a:latin typeface="Arial Nova"/>
              </a:rPr>
              <a:t>ie</a:t>
            </a:r>
            <a:r>
              <a:rPr lang="en-GB" sz="1800" dirty="0">
                <a:latin typeface="Arial Nova"/>
              </a:rPr>
              <a:t> whole system : ALN Reform and Whole School Approach 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Working closely with </a:t>
            </a:r>
            <a:r>
              <a:rPr lang="en-GB" sz="1800" err="1">
                <a:latin typeface="Arial Nova"/>
              </a:rPr>
              <a:t>inreach</a:t>
            </a:r>
            <a:r>
              <a:rPr lang="en-GB" sz="1800" dirty="0">
                <a:latin typeface="Arial Nova"/>
              </a:rPr>
              <a:t> teams from </a:t>
            </a:r>
            <a:r>
              <a:rPr lang="en-GB" sz="1800" err="1">
                <a:latin typeface="Arial Nova"/>
              </a:rPr>
              <a:t>camhs</a:t>
            </a:r>
            <a:r>
              <a:rPr lang="en-GB" sz="1800" dirty="0">
                <a:latin typeface="Arial Nova"/>
              </a:rPr>
              <a:t>, early help services, third sector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Emotional, Social and Educational Needs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 Nova"/>
              </a:rPr>
              <a:t>Estyn highlights the need for collaboration with parents and carers</a:t>
            </a:r>
          </a:p>
          <a:p>
            <a:pPr>
              <a:lnSpc>
                <a:spcPct val="100000"/>
              </a:lnSpc>
            </a:pPr>
            <a:endParaRPr lang="en-GB" sz="1800" dirty="0">
              <a:latin typeface="Arial Nova"/>
            </a:endParaRPr>
          </a:p>
        </p:txBody>
      </p:sp>
      <p:pic>
        <p:nvPicPr>
          <p:cNvPr id="4" name="Picture 3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B276F446-EE85-F581-49B7-BBA1719A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2CDBEBF6-5AA4-EA8C-F8EE-08A1E233A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056E-183A-7F38-F2E3-5DA09C77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Arial Nova"/>
              </a:rPr>
              <a:t>Justification for Needs Led Approach</a:t>
            </a:r>
          </a:p>
          <a:p>
            <a:endParaRPr lang="en-GB" sz="3600" dirty="0"/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6AB3FB50-9C01-BA50-C9BA-B77D5E3B9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  <p:pic>
        <p:nvPicPr>
          <p:cNvPr id="7" name="Picture 6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1E286844-2B51-2A68-80FC-03BBE4DEE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  <p:pic>
        <p:nvPicPr>
          <p:cNvPr id="4" name="Picture 3" descr="An orange background with white text&#10;&#10;Description automatically generated">
            <a:extLst>
              <a:ext uri="{FF2B5EF4-FFF2-40B4-BE49-F238E27FC236}">
                <a16:creationId xmlns:a16="http://schemas.microsoft.com/office/drawing/2014/main" id="{06BE3E2B-0D3C-1ACF-997B-719000987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687" y="1719942"/>
            <a:ext cx="8273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4BA1E-D19E-DA75-A072-BC5B150A2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C00000"/>
                </a:solidFill>
                <a:latin typeface="Arial Nova"/>
              </a:rPr>
              <a:t>What is a Needs Led Approach?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C00000"/>
              </a:solidFill>
              <a:latin typeface="Arial Nova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C00000"/>
                </a:solidFill>
                <a:latin typeface="Arial Nova"/>
              </a:rPr>
              <a:t>United Nations Convention on the Rights of the Child</a:t>
            </a:r>
          </a:p>
        </p:txBody>
      </p:sp>
      <p:pic>
        <p:nvPicPr>
          <p:cNvPr id="5" name="Picture 4" descr="A rainbow colored map of wales&#10;&#10;Description automatically generated">
            <a:extLst>
              <a:ext uri="{FF2B5EF4-FFF2-40B4-BE49-F238E27FC236}">
                <a16:creationId xmlns:a16="http://schemas.microsoft.com/office/drawing/2014/main" id="{25A61F7C-CEAD-03CD-B7C1-DF153BCC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98" y="156315"/>
            <a:ext cx="1135590" cy="1323004"/>
          </a:xfrm>
          <a:prstGeom prst="rect">
            <a:avLst/>
          </a:prstGeom>
        </p:spPr>
      </p:pic>
      <p:pic>
        <p:nvPicPr>
          <p:cNvPr id="7" name="Picture 6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423287BB-05D2-F619-C88D-F1176A9F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24" y="5672304"/>
            <a:ext cx="1054630" cy="10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9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2666</Words>
  <Application>Microsoft Office PowerPoint</Application>
  <PresentationFormat>Widescreen</PresentationFormat>
  <Paragraphs>327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Aptos Display</vt:lpstr>
      <vt:lpstr>Arial</vt:lpstr>
      <vt:lpstr>Arial Nova</vt:lpstr>
      <vt:lpstr>Courier New</vt:lpstr>
      <vt:lpstr>Courier New,monospace</vt:lpstr>
      <vt:lpstr>office theme</vt:lpstr>
      <vt:lpstr>Neurodivergence and Advocating for your Child or Young Person</vt:lpstr>
      <vt:lpstr>Introduction</vt:lpstr>
      <vt:lpstr>PowerPoint Presentation</vt:lpstr>
      <vt:lpstr>What is Neurodiversity?</vt:lpstr>
      <vt:lpstr>PowerPoint Presentation</vt:lpstr>
      <vt:lpstr>Balls in a Bucket</vt:lpstr>
      <vt:lpstr>Research Evidence</vt:lpstr>
      <vt:lpstr>Justification for Needs Led Approach </vt:lpstr>
      <vt:lpstr>PowerPoint Presentation</vt:lpstr>
      <vt:lpstr>A Needs Led Approach</vt:lpstr>
      <vt:lpstr>Needs Led Approach</vt:lpstr>
      <vt:lpstr>Equality and Equity </vt:lpstr>
      <vt:lpstr>UNCRC</vt:lpstr>
      <vt:lpstr>UNCRC within the ALN </vt:lpstr>
      <vt:lpstr>PowerPoint Presentation</vt:lpstr>
      <vt:lpstr>PowerPoint Presentation</vt:lpstr>
      <vt:lpstr>Schools Perspective</vt:lpstr>
      <vt:lpstr>Parent/Carer Perspective</vt:lpstr>
      <vt:lpstr>Communication </vt:lpstr>
      <vt:lpstr>The Power of Language</vt:lpstr>
      <vt:lpstr>Trauma Informed Language </vt:lpstr>
      <vt:lpstr>Language in an IDP</vt:lpstr>
      <vt:lpstr>Language at Home</vt:lpstr>
      <vt:lpstr>Coregulation</vt:lpstr>
      <vt:lpstr>How to Advocate for Your Child </vt:lpstr>
      <vt:lpstr>Do's and Don’t's of Advocacy</vt:lpstr>
      <vt:lpstr>PowerPoint Presentation</vt:lpstr>
      <vt:lpstr>Neurodivergent Strengths</vt:lpstr>
      <vt:lpstr>Strength Focused Approach</vt:lpstr>
      <vt:lpstr>PowerPoint Presentation</vt:lpstr>
      <vt:lpstr>Families Experiencing EBSA</vt:lpstr>
      <vt:lpstr>Importance of Self Care</vt:lpstr>
      <vt:lpstr>Info/Support for Families </vt:lpstr>
      <vt:lpstr>Info/Support for Families </vt:lpstr>
      <vt:lpstr>Info/Support for Families </vt:lpstr>
      <vt:lpstr>Thanks for listening!    Follow us on... Twitter &amp; Facebook @PCAMHS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Ieuan Rees</dc:creator>
  <cp:lastModifiedBy>Ieuan Rees</cp:lastModifiedBy>
  <cp:revision>3867</cp:revision>
  <dcterms:created xsi:type="dcterms:W3CDTF">2024-02-19T17:56:42Z</dcterms:created>
  <dcterms:modified xsi:type="dcterms:W3CDTF">2024-04-26T11:55:31Z</dcterms:modified>
</cp:coreProperties>
</file>