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3"/>
  </p:notesMasterIdLst>
  <p:sldIdLst>
    <p:sldId id="256" r:id="rId2"/>
    <p:sldId id="310" r:id="rId3"/>
    <p:sldId id="311" r:id="rId4"/>
    <p:sldId id="312" r:id="rId5"/>
    <p:sldId id="313" r:id="rId6"/>
    <p:sldId id="315" r:id="rId7"/>
    <p:sldId id="316" r:id="rId8"/>
    <p:sldId id="317" r:id="rId9"/>
    <p:sldId id="318" r:id="rId10"/>
    <p:sldId id="320" r:id="rId11"/>
    <p:sldId id="321" r:id="rId12"/>
    <p:sldId id="322" r:id="rId13"/>
    <p:sldId id="323" r:id="rId14"/>
    <p:sldId id="324" r:id="rId15"/>
    <p:sldId id="325" r:id="rId16"/>
    <p:sldId id="326" r:id="rId17"/>
    <p:sldId id="327" r:id="rId18"/>
    <p:sldId id="328" r:id="rId19"/>
    <p:sldId id="329" r:id="rId20"/>
    <p:sldId id="1085" r:id="rId21"/>
    <p:sldId id="1160" r:id="rId22"/>
  </p:sldIdLst>
  <p:sldSz cx="9144000" cy="5143500" type="screen16x9"/>
  <p:notesSz cx="6858000" cy="9144000"/>
  <p:embeddedFontLst>
    <p:embeddedFont>
      <p:font typeface="Consolas" panose="020B0609020204030204" pitchFamily="49" charset="0"/>
      <p:regular r:id="rId24"/>
      <p:bold r:id="rId25"/>
      <p:italic r:id="rId26"/>
      <p:boldItalic r:id="rId27"/>
    </p:embeddedFont>
    <p:embeddedFont>
      <p:font typeface="Encode Sans Condensed" pitchFamily="2" charset="77"/>
      <p:regular r:id="rId28"/>
      <p:bold r:id="rId29"/>
    </p:embeddedFont>
    <p:embeddedFont>
      <p:font typeface="Encode Sans Condensed SemiBold" pitchFamily="2" charset="77"/>
      <p:regular r:id="rId30"/>
      <p:bold r:id="rId31"/>
    </p:embeddedFont>
    <p:embeddedFont>
      <p:font typeface="Leelawadee" panose="020B0502040204020203" pitchFamily="34" charset="-34"/>
      <p:regular r:id="rId32"/>
      <p:bold r:id="rId33"/>
    </p:embeddedFont>
    <p:embeddedFont>
      <p:font typeface="Raleway" pitchFamily="2" charset="77"/>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0C6AAB4-BFC6-4C62-9C24-EB7735AEE45E}">
  <a:tblStyle styleId="{F0C6AAB4-BFC6-4C62-9C24-EB7735AEE45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82"/>
    <p:restoredTop sz="94694"/>
  </p:normalViewPr>
  <p:slideViewPr>
    <p:cSldViewPr snapToGrid="0">
      <p:cViewPr varScale="1">
        <p:scale>
          <a:sx n="100" d="100"/>
          <a:sy n="100" d="100"/>
        </p:scale>
        <p:origin x="168" y="1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bec2a4b1d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bec2a4b1d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2500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1996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27171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34703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 name="Google Shape;10;p2"/>
          <p:cNvSpPr/>
          <p:nvPr/>
        </p:nvSpPr>
        <p:spPr>
          <a:xfrm>
            <a:off x="514350" y="421500"/>
            <a:ext cx="8115300" cy="4300500"/>
          </a:xfrm>
          <a:prstGeom prst="rect">
            <a:avLst/>
          </a:prstGeom>
          <a:solidFill>
            <a:srgbClr val="FFFFFF">
              <a:alpha val="71430"/>
            </a:srgbClr>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524000" y="1105988"/>
            <a:ext cx="6096000" cy="21123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Clr>
                <a:srgbClr val="191919"/>
              </a:buClr>
              <a:buSzPts val="5200"/>
              <a:buNone/>
              <a:defRPr sz="6900" b="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subTitle" idx="1"/>
          </p:nvPr>
        </p:nvSpPr>
        <p:spPr>
          <a:xfrm>
            <a:off x="1524000" y="3641513"/>
            <a:ext cx="6096000" cy="3960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3" name="Google Shape;13;p2"/>
          <p:cNvSpPr/>
          <p:nvPr/>
        </p:nvSpPr>
        <p:spPr>
          <a:xfrm>
            <a:off x="709600" y="628700"/>
            <a:ext cx="7724700" cy="3887700"/>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blip>
          <a:srcRect/>
          <a:stretch/>
        </p:blipFill>
        <p:spPr>
          <a:xfrm rot="10800000" flipH="1">
            <a:off x="0" y="0"/>
            <a:ext cx="9144000" cy="5143500"/>
          </a:xfrm>
          <a:prstGeom prst="rect">
            <a:avLst/>
          </a:prstGeom>
          <a:noFill/>
          <a:ln>
            <a:noFill/>
          </a:ln>
        </p:spPr>
      </p:pic>
      <p:sp>
        <p:nvSpPr>
          <p:cNvPr id="23" name="Google Shape;23;p4"/>
          <p:cNvSpPr/>
          <p:nvPr/>
        </p:nvSpPr>
        <p:spPr>
          <a:xfrm>
            <a:off x="514350" y="421500"/>
            <a:ext cx="8115300" cy="4300500"/>
          </a:xfrm>
          <a:prstGeom prst="rect">
            <a:avLst/>
          </a:prstGeom>
          <a:solidFill>
            <a:srgbClr val="FFFFFF">
              <a:alpha val="71430"/>
            </a:srgbClr>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txBox="1">
            <a:spLocks noGrp="1"/>
          </p:cNvSpPr>
          <p:nvPr>
            <p:ph type="body" idx="1"/>
          </p:nvPr>
        </p:nvSpPr>
        <p:spPr>
          <a:xfrm>
            <a:off x="720000" y="1238200"/>
            <a:ext cx="7704000" cy="3714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Char char="●"/>
              <a:defRPr sz="1400"/>
            </a:lvl1pPr>
            <a:lvl2pPr marL="914400" lvl="1" indent="-317500" rtl="0">
              <a:lnSpc>
                <a:spcPct val="115000"/>
              </a:lnSpc>
              <a:spcBef>
                <a:spcPts val="230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25" name="Google Shape;25;p4"/>
          <p:cNvSpPr txBox="1">
            <a:spLocks noGrp="1"/>
          </p:cNvSpPr>
          <p:nvPr>
            <p:ph type="title"/>
          </p:nvPr>
        </p:nvSpPr>
        <p:spPr>
          <a:xfrm>
            <a:off x="720000" y="532925"/>
            <a:ext cx="7704000" cy="58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100"/>
              <a:buNone/>
              <a:defRPr sz="3500"/>
            </a:lvl1pPr>
            <a:lvl2pPr lvl="1" algn="ctr" rtl="0">
              <a:spcBef>
                <a:spcPts val="0"/>
              </a:spcBef>
              <a:spcAft>
                <a:spcPts val="0"/>
              </a:spcAft>
              <a:buSzPts val="3100"/>
              <a:buNone/>
              <a:defRPr sz="3100"/>
            </a:lvl2pPr>
            <a:lvl3pPr lvl="2" algn="ctr" rtl="0">
              <a:spcBef>
                <a:spcPts val="0"/>
              </a:spcBef>
              <a:spcAft>
                <a:spcPts val="0"/>
              </a:spcAft>
              <a:buSzPts val="3100"/>
              <a:buNone/>
              <a:defRPr sz="3100"/>
            </a:lvl3pPr>
            <a:lvl4pPr lvl="3" algn="ctr" rtl="0">
              <a:spcBef>
                <a:spcPts val="0"/>
              </a:spcBef>
              <a:spcAft>
                <a:spcPts val="0"/>
              </a:spcAft>
              <a:buSzPts val="3100"/>
              <a:buNone/>
              <a:defRPr sz="3100"/>
            </a:lvl4pPr>
            <a:lvl5pPr lvl="4" algn="ctr" rtl="0">
              <a:spcBef>
                <a:spcPts val="0"/>
              </a:spcBef>
              <a:spcAft>
                <a:spcPts val="0"/>
              </a:spcAft>
              <a:buSzPts val="3100"/>
              <a:buNone/>
              <a:defRPr sz="3100"/>
            </a:lvl5pPr>
            <a:lvl6pPr lvl="5" algn="ctr" rtl="0">
              <a:spcBef>
                <a:spcPts val="0"/>
              </a:spcBef>
              <a:spcAft>
                <a:spcPts val="0"/>
              </a:spcAft>
              <a:buSzPts val="3100"/>
              <a:buNone/>
              <a:defRPr sz="3100"/>
            </a:lvl6pPr>
            <a:lvl7pPr lvl="6" algn="ctr" rtl="0">
              <a:spcBef>
                <a:spcPts val="0"/>
              </a:spcBef>
              <a:spcAft>
                <a:spcPts val="0"/>
              </a:spcAft>
              <a:buSzPts val="3100"/>
              <a:buNone/>
              <a:defRPr sz="3100"/>
            </a:lvl7pPr>
            <a:lvl8pPr lvl="7" algn="ctr" rtl="0">
              <a:spcBef>
                <a:spcPts val="0"/>
              </a:spcBef>
              <a:spcAft>
                <a:spcPts val="0"/>
              </a:spcAft>
              <a:buSzPts val="3100"/>
              <a:buNone/>
              <a:defRPr sz="3100"/>
            </a:lvl8pPr>
            <a:lvl9pPr lvl="8" algn="ctr" rtl="0">
              <a:spcBef>
                <a:spcPts val="0"/>
              </a:spcBef>
              <a:spcAft>
                <a:spcPts val="0"/>
              </a:spcAft>
              <a:buSzPts val="3100"/>
              <a:buNone/>
              <a:defRPr sz="31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90"/>
        <p:cNvGrpSpPr/>
        <p:nvPr/>
      </p:nvGrpSpPr>
      <p:grpSpPr>
        <a:xfrm>
          <a:off x="0" y="0"/>
          <a:ext cx="0" cy="0"/>
          <a:chOff x="0" y="0"/>
          <a:chExt cx="0" cy="0"/>
        </a:xfrm>
      </p:grpSpPr>
      <p:pic>
        <p:nvPicPr>
          <p:cNvPr id="191" name="Google Shape;191;p27"/>
          <p:cNvPicPr preferRelativeResize="0"/>
          <p:nvPr/>
        </p:nvPicPr>
        <p:blipFill>
          <a:blip r:embed="rId2">
            <a:alphaModFix/>
          </a:blip>
          <a:stretch>
            <a:fillRect/>
          </a:stretch>
        </p:blipFill>
        <p:spPr>
          <a:xfrm>
            <a:off x="4" y="0"/>
            <a:ext cx="9143981" cy="5143500"/>
          </a:xfrm>
          <a:prstGeom prst="rect">
            <a:avLst/>
          </a:prstGeom>
          <a:noFill/>
          <a:ln>
            <a:noFill/>
          </a:ln>
        </p:spPr>
      </p:pic>
      <p:sp>
        <p:nvSpPr>
          <p:cNvPr id="192" name="Google Shape;192;p27"/>
          <p:cNvSpPr/>
          <p:nvPr/>
        </p:nvSpPr>
        <p:spPr>
          <a:xfrm>
            <a:off x="514350" y="421500"/>
            <a:ext cx="8115300" cy="4300500"/>
          </a:xfrm>
          <a:prstGeom prst="rect">
            <a:avLst/>
          </a:prstGeom>
          <a:solidFill>
            <a:srgbClr val="FFFFFF">
              <a:alpha val="71430"/>
            </a:srgbClr>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1">
    <p:spTree>
      <p:nvGrpSpPr>
        <p:cNvPr id="1" name="Shape 193"/>
        <p:cNvGrpSpPr/>
        <p:nvPr/>
      </p:nvGrpSpPr>
      <p:grpSpPr>
        <a:xfrm>
          <a:off x="0" y="0"/>
          <a:ext cx="0" cy="0"/>
          <a:chOff x="0" y="0"/>
          <a:chExt cx="0" cy="0"/>
        </a:xfrm>
      </p:grpSpPr>
      <p:pic>
        <p:nvPicPr>
          <p:cNvPr id="194" name="Google Shape;194;p28"/>
          <p:cNvPicPr preferRelativeResize="0"/>
          <p:nvPr/>
        </p:nvPicPr>
        <p:blipFill>
          <a:blip r:embed="rId2">
            <a:alphaModFix/>
          </a:blip>
          <a:stretch>
            <a:fillRect/>
          </a:stretch>
        </p:blipFill>
        <p:spPr>
          <a:xfrm rot="10800000">
            <a:off x="0" y="0"/>
            <a:ext cx="9144000" cy="5143500"/>
          </a:xfrm>
          <a:prstGeom prst="rect">
            <a:avLst/>
          </a:prstGeom>
          <a:noFill/>
          <a:ln>
            <a:noFill/>
          </a:ln>
        </p:spPr>
      </p:pic>
      <p:sp>
        <p:nvSpPr>
          <p:cNvPr id="195" name="Google Shape;195;p28"/>
          <p:cNvSpPr/>
          <p:nvPr/>
        </p:nvSpPr>
        <p:spPr>
          <a:xfrm>
            <a:off x="500076" y="421500"/>
            <a:ext cx="3996000" cy="4300500"/>
          </a:xfrm>
          <a:prstGeom prst="rect">
            <a:avLst/>
          </a:prstGeom>
          <a:solidFill>
            <a:srgbClr val="FFFFFF">
              <a:alpha val="71430"/>
            </a:srgbClr>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8"/>
          <p:cNvSpPr/>
          <p:nvPr/>
        </p:nvSpPr>
        <p:spPr>
          <a:xfrm>
            <a:off x="4647924" y="421500"/>
            <a:ext cx="3996000" cy="4300500"/>
          </a:xfrm>
          <a:prstGeom prst="rect">
            <a:avLst/>
          </a:prstGeom>
          <a:solidFill>
            <a:srgbClr val="FFFFFF">
              <a:alpha val="71430"/>
            </a:srgbClr>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2">
  <p:cSld name="CUSTOM_2">
    <p:spTree>
      <p:nvGrpSpPr>
        <p:cNvPr id="1" name="Shape 197"/>
        <p:cNvGrpSpPr/>
        <p:nvPr/>
      </p:nvGrpSpPr>
      <p:grpSpPr>
        <a:xfrm>
          <a:off x="0" y="0"/>
          <a:ext cx="0" cy="0"/>
          <a:chOff x="0" y="0"/>
          <a:chExt cx="0" cy="0"/>
        </a:xfrm>
      </p:grpSpPr>
      <p:pic>
        <p:nvPicPr>
          <p:cNvPr id="198" name="Google Shape;198;p29"/>
          <p:cNvPicPr preferRelativeResize="0"/>
          <p:nvPr/>
        </p:nvPicPr>
        <p:blipFill>
          <a:blip r:embed="rId2">
            <a:alphaModFix/>
          </a:blip>
          <a:stretch>
            <a:fillRect/>
          </a:stretch>
        </p:blipFill>
        <p:spPr>
          <a:xfrm>
            <a:off x="0" y="0"/>
            <a:ext cx="9143981" cy="5143500"/>
          </a:xfrm>
          <a:prstGeom prst="rect">
            <a:avLst/>
          </a:prstGeom>
          <a:noFill/>
          <a:ln>
            <a:noFill/>
          </a:ln>
        </p:spPr>
      </p:pic>
      <p:sp>
        <p:nvSpPr>
          <p:cNvPr id="199" name="Google Shape;199;p29"/>
          <p:cNvSpPr/>
          <p:nvPr/>
        </p:nvSpPr>
        <p:spPr>
          <a:xfrm>
            <a:off x="514350" y="1491900"/>
            <a:ext cx="8115300" cy="2159700"/>
          </a:xfrm>
          <a:prstGeom prst="rect">
            <a:avLst/>
          </a:prstGeom>
          <a:solidFill>
            <a:srgbClr val="FFFFFF">
              <a:alpha val="71430"/>
            </a:srgbClr>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Encode Sans Condensed"/>
              <a:buNone/>
              <a:defRPr sz="2800">
                <a:solidFill>
                  <a:schemeClr val="dk1"/>
                </a:solidFill>
                <a:latin typeface="Encode Sans Condensed"/>
                <a:ea typeface="Encode Sans Condensed"/>
                <a:cs typeface="Encode Sans Condensed"/>
                <a:sym typeface="Encode Sans Condensed"/>
              </a:defRPr>
            </a:lvl1pPr>
            <a:lvl2pPr lvl="1">
              <a:spcBef>
                <a:spcPts val="0"/>
              </a:spcBef>
              <a:spcAft>
                <a:spcPts val="0"/>
              </a:spcAft>
              <a:buClr>
                <a:schemeClr val="dk1"/>
              </a:buClr>
              <a:buSzPts val="2800"/>
              <a:buFont typeface="Encode Sans Condensed"/>
              <a:buNone/>
              <a:defRPr sz="2800">
                <a:solidFill>
                  <a:schemeClr val="dk1"/>
                </a:solidFill>
                <a:latin typeface="Encode Sans Condensed"/>
                <a:ea typeface="Encode Sans Condensed"/>
                <a:cs typeface="Encode Sans Condensed"/>
                <a:sym typeface="Encode Sans Condensed"/>
              </a:defRPr>
            </a:lvl2pPr>
            <a:lvl3pPr lvl="2">
              <a:spcBef>
                <a:spcPts val="0"/>
              </a:spcBef>
              <a:spcAft>
                <a:spcPts val="0"/>
              </a:spcAft>
              <a:buClr>
                <a:schemeClr val="dk1"/>
              </a:buClr>
              <a:buSzPts val="2800"/>
              <a:buFont typeface="Encode Sans Condensed"/>
              <a:buNone/>
              <a:defRPr sz="2800">
                <a:solidFill>
                  <a:schemeClr val="dk1"/>
                </a:solidFill>
                <a:latin typeface="Encode Sans Condensed"/>
                <a:ea typeface="Encode Sans Condensed"/>
                <a:cs typeface="Encode Sans Condensed"/>
                <a:sym typeface="Encode Sans Condensed"/>
              </a:defRPr>
            </a:lvl3pPr>
            <a:lvl4pPr lvl="3">
              <a:spcBef>
                <a:spcPts val="0"/>
              </a:spcBef>
              <a:spcAft>
                <a:spcPts val="0"/>
              </a:spcAft>
              <a:buClr>
                <a:schemeClr val="dk1"/>
              </a:buClr>
              <a:buSzPts val="2800"/>
              <a:buFont typeface="Encode Sans Condensed"/>
              <a:buNone/>
              <a:defRPr sz="2800">
                <a:solidFill>
                  <a:schemeClr val="dk1"/>
                </a:solidFill>
                <a:latin typeface="Encode Sans Condensed"/>
                <a:ea typeface="Encode Sans Condensed"/>
                <a:cs typeface="Encode Sans Condensed"/>
                <a:sym typeface="Encode Sans Condensed"/>
              </a:defRPr>
            </a:lvl4pPr>
            <a:lvl5pPr lvl="4">
              <a:spcBef>
                <a:spcPts val="0"/>
              </a:spcBef>
              <a:spcAft>
                <a:spcPts val="0"/>
              </a:spcAft>
              <a:buClr>
                <a:schemeClr val="dk1"/>
              </a:buClr>
              <a:buSzPts val="2800"/>
              <a:buFont typeface="Encode Sans Condensed"/>
              <a:buNone/>
              <a:defRPr sz="2800">
                <a:solidFill>
                  <a:schemeClr val="dk1"/>
                </a:solidFill>
                <a:latin typeface="Encode Sans Condensed"/>
                <a:ea typeface="Encode Sans Condensed"/>
                <a:cs typeface="Encode Sans Condensed"/>
                <a:sym typeface="Encode Sans Condensed"/>
              </a:defRPr>
            </a:lvl5pPr>
            <a:lvl6pPr lvl="5">
              <a:spcBef>
                <a:spcPts val="0"/>
              </a:spcBef>
              <a:spcAft>
                <a:spcPts val="0"/>
              </a:spcAft>
              <a:buClr>
                <a:schemeClr val="dk1"/>
              </a:buClr>
              <a:buSzPts val="2800"/>
              <a:buFont typeface="Encode Sans Condensed"/>
              <a:buNone/>
              <a:defRPr sz="2800">
                <a:solidFill>
                  <a:schemeClr val="dk1"/>
                </a:solidFill>
                <a:latin typeface="Encode Sans Condensed"/>
                <a:ea typeface="Encode Sans Condensed"/>
                <a:cs typeface="Encode Sans Condensed"/>
                <a:sym typeface="Encode Sans Condensed"/>
              </a:defRPr>
            </a:lvl6pPr>
            <a:lvl7pPr lvl="6">
              <a:spcBef>
                <a:spcPts val="0"/>
              </a:spcBef>
              <a:spcAft>
                <a:spcPts val="0"/>
              </a:spcAft>
              <a:buClr>
                <a:schemeClr val="dk1"/>
              </a:buClr>
              <a:buSzPts val="2800"/>
              <a:buFont typeface="Encode Sans Condensed"/>
              <a:buNone/>
              <a:defRPr sz="2800">
                <a:solidFill>
                  <a:schemeClr val="dk1"/>
                </a:solidFill>
                <a:latin typeface="Encode Sans Condensed"/>
                <a:ea typeface="Encode Sans Condensed"/>
                <a:cs typeface="Encode Sans Condensed"/>
                <a:sym typeface="Encode Sans Condensed"/>
              </a:defRPr>
            </a:lvl7pPr>
            <a:lvl8pPr lvl="7">
              <a:spcBef>
                <a:spcPts val="0"/>
              </a:spcBef>
              <a:spcAft>
                <a:spcPts val="0"/>
              </a:spcAft>
              <a:buClr>
                <a:schemeClr val="dk1"/>
              </a:buClr>
              <a:buSzPts val="2800"/>
              <a:buFont typeface="Encode Sans Condensed"/>
              <a:buNone/>
              <a:defRPr sz="2800">
                <a:solidFill>
                  <a:schemeClr val="dk1"/>
                </a:solidFill>
                <a:latin typeface="Encode Sans Condensed"/>
                <a:ea typeface="Encode Sans Condensed"/>
                <a:cs typeface="Encode Sans Condensed"/>
                <a:sym typeface="Encode Sans Condensed"/>
              </a:defRPr>
            </a:lvl8pPr>
            <a:lvl9pPr lvl="8">
              <a:spcBef>
                <a:spcPts val="0"/>
              </a:spcBef>
              <a:spcAft>
                <a:spcPts val="0"/>
              </a:spcAft>
              <a:buClr>
                <a:schemeClr val="dk1"/>
              </a:buClr>
              <a:buSzPts val="2800"/>
              <a:buFont typeface="Encode Sans Condensed"/>
              <a:buNone/>
              <a:defRPr sz="2800">
                <a:solidFill>
                  <a:schemeClr val="dk1"/>
                </a:solidFill>
                <a:latin typeface="Encode Sans Condensed"/>
                <a:ea typeface="Encode Sans Condensed"/>
                <a:cs typeface="Encode Sans Condensed"/>
                <a:sym typeface="Encode Sans Condense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aleway"/>
              <a:buChar char="●"/>
              <a:defRPr sz="1800">
                <a:solidFill>
                  <a:schemeClr val="dk1"/>
                </a:solidFill>
                <a:latin typeface="Raleway"/>
                <a:ea typeface="Raleway"/>
                <a:cs typeface="Raleway"/>
                <a:sym typeface="Raleway"/>
              </a:defRPr>
            </a:lvl1pPr>
            <a:lvl2pPr marL="914400" lvl="1"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2pPr>
            <a:lvl3pPr marL="1371600" lvl="2"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3pPr>
            <a:lvl4pPr marL="1828800" lvl="3"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4pPr>
            <a:lvl5pPr marL="2286000" lvl="4"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5pPr>
            <a:lvl6pPr marL="2743200" lvl="5"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6pPr>
            <a:lvl7pPr marL="3200400" lvl="6"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7pPr>
            <a:lvl8pPr marL="3657600" lvl="7"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8pPr>
            <a:lvl9pPr marL="4114800" lvl="8"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73" r:id="rId4"/>
    <p:sldLayoutId id="2147483674" r:id="rId5"/>
    <p:sldLayoutId id="214748367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3F2"/>
        </a:solidFill>
        <a:effectLst/>
      </p:bgPr>
    </p:bg>
    <p:spTree>
      <p:nvGrpSpPr>
        <p:cNvPr id="1" name="Shape 215"/>
        <p:cNvGrpSpPr/>
        <p:nvPr/>
      </p:nvGrpSpPr>
      <p:grpSpPr>
        <a:xfrm>
          <a:off x="0" y="0"/>
          <a:ext cx="0" cy="0"/>
          <a:chOff x="0" y="0"/>
          <a:chExt cx="0" cy="0"/>
        </a:xfrm>
      </p:grpSpPr>
      <p:sp>
        <p:nvSpPr>
          <p:cNvPr id="216" name="Google Shape;216;p36"/>
          <p:cNvSpPr txBox="1">
            <a:spLocks noGrp="1"/>
          </p:cNvSpPr>
          <p:nvPr>
            <p:ph type="ctrTitle"/>
          </p:nvPr>
        </p:nvSpPr>
        <p:spPr>
          <a:xfrm>
            <a:off x="1524000" y="1105988"/>
            <a:ext cx="6096000" cy="211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Supporting</a:t>
            </a:r>
            <a:r>
              <a:rPr lang="en" dirty="0">
                <a:latin typeface="Encode Sans Condensed"/>
                <a:ea typeface="Encode Sans Condensed"/>
                <a:cs typeface="Encode Sans Condensed"/>
                <a:sym typeface="Encode Sans Condensed"/>
              </a:rPr>
              <a:t> </a:t>
            </a:r>
            <a:r>
              <a:rPr lang="en" dirty="0">
                <a:latin typeface="Encode Sans Condensed SemiBold"/>
                <a:sym typeface="Encode Sans Condensed SemiBold"/>
              </a:rPr>
              <a:t>Siblings</a:t>
            </a:r>
            <a:endParaRPr i="1" dirty="0">
              <a:latin typeface="Encode Sans Condensed SemiBold"/>
              <a:ea typeface="Encode Sans Condensed SemiBold"/>
              <a:cs typeface="Encode Sans Condensed SemiBold"/>
              <a:sym typeface="Encode Sans Condensed SemiBold"/>
            </a:endParaRPr>
          </a:p>
        </p:txBody>
      </p:sp>
      <p:sp>
        <p:nvSpPr>
          <p:cNvPr id="217" name="Google Shape;217;p36"/>
          <p:cNvSpPr txBox="1">
            <a:spLocks noGrp="1"/>
          </p:cNvSpPr>
          <p:nvPr>
            <p:ph type="subTitle" idx="1"/>
          </p:nvPr>
        </p:nvSpPr>
        <p:spPr>
          <a:xfrm>
            <a:off x="1524000" y="3641513"/>
            <a:ext cx="6096000" cy="39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 Emma Durman – Autside Education &amp; Training -</a:t>
            </a:r>
            <a:endParaRPr dirty="0"/>
          </a:p>
        </p:txBody>
      </p:sp>
      <p:sp>
        <p:nvSpPr>
          <p:cNvPr id="218" name="Google Shape;218;p36"/>
          <p:cNvSpPr/>
          <p:nvPr/>
        </p:nvSpPr>
        <p:spPr>
          <a:xfrm>
            <a:off x="374948" y="345168"/>
            <a:ext cx="46364" cy="23139"/>
          </a:xfrm>
          <a:custGeom>
            <a:avLst/>
            <a:gdLst/>
            <a:ahLst/>
            <a:cxnLst/>
            <a:rect l="l" t="t" r="r" b="b"/>
            <a:pathLst>
              <a:path w="527" h="263" extrusionOk="0">
                <a:moveTo>
                  <a:pt x="489" y="0"/>
                </a:moveTo>
                <a:lnTo>
                  <a:pt x="1" y="150"/>
                </a:lnTo>
                <a:lnTo>
                  <a:pt x="38" y="263"/>
                </a:lnTo>
                <a:lnTo>
                  <a:pt x="526" y="150"/>
                </a:lnTo>
                <a:lnTo>
                  <a:pt x="48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219" name="Google Shape;219;p36"/>
          <p:cNvCxnSpPr/>
          <p:nvPr/>
        </p:nvCxnSpPr>
        <p:spPr>
          <a:xfrm>
            <a:off x="1834950" y="3450800"/>
            <a:ext cx="5474100" cy="0"/>
          </a:xfrm>
          <a:prstGeom prst="straightConnector1">
            <a:avLst/>
          </a:prstGeom>
          <a:noFill/>
          <a:ln w="19050" cap="flat" cmpd="sng">
            <a:solidFill>
              <a:schemeClr val="accent3"/>
            </a:solidFill>
            <a:prstDash val="solid"/>
            <a:round/>
            <a:headEnd type="none" w="med" len="med"/>
            <a:tailEnd type="none" w="med" len="med"/>
          </a:ln>
        </p:spPr>
      </p:cxnSp>
      <p:pic>
        <p:nvPicPr>
          <p:cNvPr id="3" name="Picture 2">
            <a:extLst>
              <a:ext uri="{FF2B5EF4-FFF2-40B4-BE49-F238E27FC236}">
                <a16:creationId xmlns:a16="http://schemas.microsoft.com/office/drawing/2014/main" id="{4B326B85-9328-8CBF-CF05-8EEE0131C6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0081" y="2972283"/>
            <a:ext cx="1379838" cy="13522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CA81D9-D008-8D35-49E1-8E38BF6DCD4B}"/>
              </a:ext>
            </a:extLst>
          </p:cNvPr>
          <p:cNvSpPr>
            <a:spLocks noGrp="1"/>
          </p:cNvSpPr>
          <p:nvPr>
            <p:ph type="body" idx="1"/>
          </p:nvPr>
        </p:nvSpPr>
        <p:spPr>
          <a:xfrm>
            <a:off x="535174" y="1413296"/>
            <a:ext cx="5320877" cy="3489443"/>
          </a:xfrm>
        </p:spPr>
        <p:txBody>
          <a:bodyPr/>
          <a:lstStyle/>
          <a:p>
            <a:pPr algn="l">
              <a:lnSpc>
                <a:spcPct val="150000"/>
              </a:lnSpc>
              <a:buFont typeface="Wingdings" pitchFamily="2" charset="2"/>
              <a:buChar char="§"/>
            </a:pPr>
            <a:r>
              <a:rPr lang="en-US" dirty="0"/>
              <a:t>Social differences</a:t>
            </a:r>
          </a:p>
          <a:p>
            <a:pPr algn="l">
              <a:lnSpc>
                <a:spcPct val="150000"/>
              </a:lnSpc>
              <a:buFont typeface="Wingdings" pitchFamily="2" charset="2"/>
              <a:buChar char="§"/>
            </a:pPr>
            <a:r>
              <a:rPr lang="en-US" dirty="0"/>
              <a:t>Sensory needs</a:t>
            </a:r>
          </a:p>
          <a:p>
            <a:pPr algn="l">
              <a:lnSpc>
                <a:spcPct val="150000"/>
              </a:lnSpc>
              <a:buFont typeface="Wingdings" pitchFamily="2" charset="2"/>
              <a:buChar char="§"/>
            </a:pPr>
            <a:r>
              <a:rPr lang="en-US" dirty="0"/>
              <a:t>Intense interests</a:t>
            </a:r>
          </a:p>
          <a:p>
            <a:pPr algn="l">
              <a:lnSpc>
                <a:spcPct val="150000"/>
              </a:lnSpc>
              <a:buFont typeface="Wingdings" pitchFamily="2" charset="2"/>
              <a:buChar char="§"/>
            </a:pPr>
            <a:r>
              <a:rPr lang="en-US" dirty="0"/>
              <a:t>‘wired differently’ – brain works and develops differently </a:t>
            </a:r>
          </a:p>
          <a:p>
            <a:pPr algn="l">
              <a:lnSpc>
                <a:spcPct val="150000"/>
              </a:lnSpc>
              <a:buFont typeface="Wingdings" pitchFamily="2" charset="2"/>
              <a:buChar char="§"/>
            </a:pPr>
            <a:r>
              <a:rPr lang="en-US" dirty="0"/>
              <a:t>Strengths and difficulties</a:t>
            </a:r>
          </a:p>
          <a:p>
            <a:pPr algn="l">
              <a:lnSpc>
                <a:spcPct val="150000"/>
              </a:lnSpc>
              <a:buFont typeface="Wingdings" pitchFamily="2" charset="2"/>
              <a:buChar char="§"/>
            </a:pPr>
            <a:r>
              <a:rPr lang="en-US" dirty="0"/>
              <a:t>Equality – doesn’t always mean everyone gets the same thing – but that </a:t>
            </a:r>
            <a:r>
              <a:rPr lang="en-US" b="1" i="1" dirty="0"/>
              <a:t>everyone gets what they need</a:t>
            </a:r>
          </a:p>
          <a:p>
            <a:pPr algn="l">
              <a:lnSpc>
                <a:spcPct val="150000"/>
              </a:lnSpc>
              <a:buFont typeface="Wingdings" pitchFamily="2" charset="2"/>
              <a:buChar char="§"/>
            </a:pPr>
            <a:r>
              <a:rPr lang="en-US" dirty="0"/>
              <a:t>Explanations of why certain things can be particularly difficult – i.e. regulating emotions, completing tasks etc.</a:t>
            </a:r>
          </a:p>
        </p:txBody>
      </p:sp>
      <p:sp>
        <p:nvSpPr>
          <p:cNvPr id="3" name="Title 2">
            <a:extLst>
              <a:ext uri="{FF2B5EF4-FFF2-40B4-BE49-F238E27FC236}">
                <a16:creationId xmlns:a16="http://schemas.microsoft.com/office/drawing/2014/main" id="{357EF708-DB2F-0903-FAA6-5296FA54672C}"/>
              </a:ext>
            </a:extLst>
          </p:cNvPr>
          <p:cNvSpPr>
            <a:spLocks noGrp="1"/>
          </p:cNvSpPr>
          <p:nvPr>
            <p:ph type="title"/>
          </p:nvPr>
        </p:nvSpPr>
        <p:spPr/>
        <p:txBody>
          <a:bodyPr/>
          <a:lstStyle/>
          <a:p>
            <a:r>
              <a:rPr lang="en-US" dirty="0"/>
              <a:t>Key concepts to explore</a:t>
            </a:r>
          </a:p>
        </p:txBody>
      </p:sp>
      <p:sp>
        <p:nvSpPr>
          <p:cNvPr id="4" name="Title 2">
            <a:extLst>
              <a:ext uri="{FF2B5EF4-FFF2-40B4-BE49-F238E27FC236}">
                <a16:creationId xmlns:a16="http://schemas.microsoft.com/office/drawing/2014/main" id="{C1EE1086-F40D-4824-1185-C75BA11A76BE}"/>
              </a:ext>
            </a:extLst>
          </p:cNvPr>
          <p:cNvSpPr txBox="1">
            <a:spLocks/>
          </p:cNvSpPr>
          <p:nvPr/>
        </p:nvSpPr>
        <p:spPr>
          <a:xfrm>
            <a:off x="6232187" y="1286837"/>
            <a:ext cx="2191813" cy="319067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100"/>
              <a:buFont typeface="Encode Sans Condensed"/>
              <a:buNone/>
              <a:defRPr sz="3500" b="0" i="0" u="none" strike="noStrike" cap="none">
                <a:solidFill>
                  <a:schemeClr val="dk1"/>
                </a:solidFill>
                <a:latin typeface="Encode Sans Condensed"/>
                <a:ea typeface="Encode Sans Condensed"/>
                <a:cs typeface="Encode Sans Condensed"/>
                <a:sym typeface="Encode Sans Condensed"/>
              </a:defRPr>
            </a:lvl1pPr>
            <a:lvl2pPr marR="0" lvl="1" algn="ctr" rtl="0">
              <a:lnSpc>
                <a:spcPct val="100000"/>
              </a:lnSpc>
              <a:spcBef>
                <a:spcPts val="0"/>
              </a:spcBef>
              <a:spcAft>
                <a:spcPts val="0"/>
              </a:spcAft>
              <a:buClr>
                <a:schemeClr val="dk1"/>
              </a:buClr>
              <a:buSzPts val="3100"/>
              <a:buFont typeface="Encode Sans Condensed"/>
              <a:buNone/>
              <a:defRPr sz="3100" b="0" i="0" u="none" strike="noStrike" cap="none">
                <a:solidFill>
                  <a:schemeClr val="dk1"/>
                </a:solidFill>
                <a:latin typeface="Encode Sans Condensed"/>
                <a:ea typeface="Encode Sans Condensed"/>
                <a:cs typeface="Encode Sans Condensed"/>
                <a:sym typeface="Encode Sans Condensed"/>
              </a:defRPr>
            </a:lvl2pPr>
            <a:lvl3pPr marR="0" lvl="2" algn="ctr" rtl="0">
              <a:lnSpc>
                <a:spcPct val="100000"/>
              </a:lnSpc>
              <a:spcBef>
                <a:spcPts val="0"/>
              </a:spcBef>
              <a:spcAft>
                <a:spcPts val="0"/>
              </a:spcAft>
              <a:buClr>
                <a:schemeClr val="dk1"/>
              </a:buClr>
              <a:buSzPts val="3100"/>
              <a:buFont typeface="Encode Sans Condensed"/>
              <a:buNone/>
              <a:defRPr sz="3100" b="0" i="0" u="none" strike="noStrike" cap="none">
                <a:solidFill>
                  <a:schemeClr val="dk1"/>
                </a:solidFill>
                <a:latin typeface="Encode Sans Condensed"/>
                <a:ea typeface="Encode Sans Condensed"/>
                <a:cs typeface="Encode Sans Condensed"/>
                <a:sym typeface="Encode Sans Condensed"/>
              </a:defRPr>
            </a:lvl3pPr>
            <a:lvl4pPr marR="0" lvl="3" algn="ctr" rtl="0">
              <a:lnSpc>
                <a:spcPct val="100000"/>
              </a:lnSpc>
              <a:spcBef>
                <a:spcPts val="0"/>
              </a:spcBef>
              <a:spcAft>
                <a:spcPts val="0"/>
              </a:spcAft>
              <a:buClr>
                <a:schemeClr val="dk1"/>
              </a:buClr>
              <a:buSzPts val="3100"/>
              <a:buFont typeface="Encode Sans Condensed"/>
              <a:buNone/>
              <a:defRPr sz="3100" b="0" i="0" u="none" strike="noStrike" cap="none">
                <a:solidFill>
                  <a:schemeClr val="dk1"/>
                </a:solidFill>
                <a:latin typeface="Encode Sans Condensed"/>
                <a:ea typeface="Encode Sans Condensed"/>
                <a:cs typeface="Encode Sans Condensed"/>
                <a:sym typeface="Encode Sans Condensed"/>
              </a:defRPr>
            </a:lvl4pPr>
            <a:lvl5pPr marR="0" lvl="4" algn="ctr" rtl="0">
              <a:lnSpc>
                <a:spcPct val="100000"/>
              </a:lnSpc>
              <a:spcBef>
                <a:spcPts val="0"/>
              </a:spcBef>
              <a:spcAft>
                <a:spcPts val="0"/>
              </a:spcAft>
              <a:buClr>
                <a:schemeClr val="dk1"/>
              </a:buClr>
              <a:buSzPts val="3100"/>
              <a:buFont typeface="Encode Sans Condensed"/>
              <a:buNone/>
              <a:defRPr sz="3100" b="0" i="0" u="none" strike="noStrike" cap="none">
                <a:solidFill>
                  <a:schemeClr val="dk1"/>
                </a:solidFill>
                <a:latin typeface="Encode Sans Condensed"/>
                <a:ea typeface="Encode Sans Condensed"/>
                <a:cs typeface="Encode Sans Condensed"/>
                <a:sym typeface="Encode Sans Condensed"/>
              </a:defRPr>
            </a:lvl5pPr>
            <a:lvl6pPr marR="0" lvl="5" algn="ctr" rtl="0">
              <a:lnSpc>
                <a:spcPct val="100000"/>
              </a:lnSpc>
              <a:spcBef>
                <a:spcPts val="0"/>
              </a:spcBef>
              <a:spcAft>
                <a:spcPts val="0"/>
              </a:spcAft>
              <a:buClr>
                <a:schemeClr val="dk1"/>
              </a:buClr>
              <a:buSzPts val="3100"/>
              <a:buFont typeface="Encode Sans Condensed"/>
              <a:buNone/>
              <a:defRPr sz="3100" b="0" i="0" u="none" strike="noStrike" cap="none">
                <a:solidFill>
                  <a:schemeClr val="dk1"/>
                </a:solidFill>
                <a:latin typeface="Encode Sans Condensed"/>
                <a:ea typeface="Encode Sans Condensed"/>
                <a:cs typeface="Encode Sans Condensed"/>
                <a:sym typeface="Encode Sans Condensed"/>
              </a:defRPr>
            </a:lvl6pPr>
            <a:lvl7pPr marR="0" lvl="6" algn="ctr" rtl="0">
              <a:lnSpc>
                <a:spcPct val="100000"/>
              </a:lnSpc>
              <a:spcBef>
                <a:spcPts val="0"/>
              </a:spcBef>
              <a:spcAft>
                <a:spcPts val="0"/>
              </a:spcAft>
              <a:buClr>
                <a:schemeClr val="dk1"/>
              </a:buClr>
              <a:buSzPts val="3100"/>
              <a:buFont typeface="Encode Sans Condensed"/>
              <a:buNone/>
              <a:defRPr sz="3100" b="0" i="0" u="none" strike="noStrike" cap="none">
                <a:solidFill>
                  <a:schemeClr val="dk1"/>
                </a:solidFill>
                <a:latin typeface="Encode Sans Condensed"/>
                <a:ea typeface="Encode Sans Condensed"/>
                <a:cs typeface="Encode Sans Condensed"/>
                <a:sym typeface="Encode Sans Condensed"/>
              </a:defRPr>
            </a:lvl7pPr>
            <a:lvl8pPr marR="0" lvl="7" algn="ctr" rtl="0">
              <a:lnSpc>
                <a:spcPct val="100000"/>
              </a:lnSpc>
              <a:spcBef>
                <a:spcPts val="0"/>
              </a:spcBef>
              <a:spcAft>
                <a:spcPts val="0"/>
              </a:spcAft>
              <a:buClr>
                <a:schemeClr val="dk1"/>
              </a:buClr>
              <a:buSzPts val="3100"/>
              <a:buFont typeface="Encode Sans Condensed"/>
              <a:buNone/>
              <a:defRPr sz="3100" b="0" i="0" u="none" strike="noStrike" cap="none">
                <a:solidFill>
                  <a:schemeClr val="dk1"/>
                </a:solidFill>
                <a:latin typeface="Encode Sans Condensed"/>
                <a:ea typeface="Encode Sans Condensed"/>
                <a:cs typeface="Encode Sans Condensed"/>
                <a:sym typeface="Encode Sans Condensed"/>
              </a:defRPr>
            </a:lvl8pPr>
            <a:lvl9pPr marR="0" lvl="8" algn="ctr" rtl="0">
              <a:lnSpc>
                <a:spcPct val="100000"/>
              </a:lnSpc>
              <a:spcBef>
                <a:spcPts val="0"/>
              </a:spcBef>
              <a:spcAft>
                <a:spcPts val="0"/>
              </a:spcAft>
              <a:buClr>
                <a:schemeClr val="dk1"/>
              </a:buClr>
              <a:buSzPts val="3100"/>
              <a:buFont typeface="Encode Sans Condensed"/>
              <a:buNone/>
              <a:defRPr sz="3100" b="0" i="0" u="none" strike="noStrike" cap="none">
                <a:solidFill>
                  <a:schemeClr val="dk1"/>
                </a:solidFill>
                <a:latin typeface="Encode Sans Condensed"/>
                <a:ea typeface="Encode Sans Condensed"/>
                <a:cs typeface="Encode Sans Condensed"/>
                <a:sym typeface="Encode Sans Condensed"/>
              </a:defRPr>
            </a:lvl9pPr>
          </a:lstStyle>
          <a:p>
            <a:endParaRPr lang="en-US" sz="1100" dirty="0"/>
          </a:p>
          <a:p>
            <a:r>
              <a:rPr lang="en-US" sz="1800" dirty="0"/>
              <a:t>There can be lots of different questions…. Some of the questions might seem random or silly, but it is important to validate the sibling’s curiosity and worries, and explore them openly, honestly and factually</a:t>
            </a:r>
          </a:p>
        </p:txBody>
      </p:sp>
    </p:spTree>
    <p:extLst>
      <p:ext uri="{BB962C8B-B14F-4D97-AF65-F5344CB8AC3E}">
        <p14:creationId xmlns:p14="http://schemas.microsoft.com/office/powerpoint/2010/main" val="131114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9779A1-3AAA-2FEE-B44E-09318F3C97C4}"/>
              </a:ext>
            </a:extLst>
          </p:cNvPr>
          <p:cNvSpPr>
            <a:spLocks noGrp="1"/>
          </p:cNvSpPr>
          <p:nvPr>
            <p:ph type="body" idx="1"/>
          </p:nvPr>
        </p:nvSpPr>
        <p:spPr>
          <a:xfrm>
            <a:off x="612996" y="1489333"/>
            <a:ext cx="7704000" cy="371400"/>
          </a:xfrm>
        </p:spPr>
        <p:txBody>
          <a:bodyPr/>
          <a:lstStyle/>
          <a:p>
            <a:r>
              <a:rPr lang="en-US" sz="1600" dirty="0"/>
              <a:t>Encourage sibling(s) to continue to ask questions as they arise and come to you with any new thoughts or concerns</a:t>
            </a:r>
          </a:p>
          <a:p>
            <a:endParaRPr lang="en-US" sz="1600" dirty="0"/>
          </a:p>
          <a:p>
            <a:r>
              <a:rPr lang="en-US" sz="1600" dirty="0"/>
              <a:t>Give them a ‘safe space’ to share their emotions and feelings, and to discuss other people’s perceptions and reactions – positive or negative</a:t>
            </a:r>
          </a:p>
          <a:p>
            <a:endParaRPr lang="en-US" sz="1600" dirty="0"/>
          </a:p>
          <a:p>
            <a:r>
              <a:rPr lang="en-US" sz="1600" dirty="0"/>
              <a:t>It can be useful to arm siblings with handy responses or simple explanations to questions or comments they might come across when you are not with them</a:t>
            </a:r>
          </a:p>
          <a:p>
            <a:endParaRPr lang="en-US" sz="1600" dirty="0"/>
          </a:p>
          <a:p>
            <a:r>
              <a:rPr lang="en-US" sz="1600" dirty="0"/>
              <a:t>Extend this discussion to any other diagnoses your child(ren) may have and the impact of these co-occurring conditions </a:t>
            </a:r>
          </a:p>
          <a:p>
            <a:endParaRPr lang="en-US" sz="1600" dirty="0"/>
          </a:p>
          <a:p>
            <a:endParaRPr lang="en-US" sz="1600" dirty="0"/>
          </a:p>
          <a:p>
            <a:endParaRPr lang="en-US" sz="1600" dirty="0"/>
          </a:p>
        </p:txBody>
      </p:sp>
      <p:sp>
        <p:nvSpPr>
          <p:cNvPr id="3" name="Title 2">
            <a:extLst>
              <a:ext uri="{FF2B5EF4-FFF2-40B4-BE49-F238E27FC236}">
                <a16:creationId xmlns:a16="http://schemas.microsoft.com/office/drawing/2014/main" id="{5553FFF2-5C89-60E1-F7DA-B1FD9633D833}"/>
              </a:ext>
            </a:extLst>
          </p:cNvPr>
          <p:cNvSpPr>
            <a:spLocks noGrp="1"/>
          </p:cNvSpPr>
          <p:nvPr>
            <p:ph type="title"/>
          </p:nvPr>
        </p:nvSpPr>
        <p:spPr/>
        <p:txBody>
          <a:bodyPr/>
          <a:lstStyle/>
          <a:p>
            <a:r>
              <a:rPr lang="en-US" dirty="0"/>
              <a:t>Encourage ongoing discussion</a:t>
            </a:r>
            <a:br>
              <a:rPr lang="en-US" dirty="0"/>
            </a:br>
            <a:endParaRPr lang="en-US" dirty="0"/>
          </a:p>
        </p:txBody>
      </p:sp>
    </p:spTree>
    <p:extLst>
      <p:ext uri="{BB962C8B-B14F-4D97-AF65-F5344CB8AC3E}">
        <p14:creationId xmlns:p14="http://schemas.microsoft.com/office/powerpoint/2010/main" val="333781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80C8BB-F89A-9328-A80C-32611CE14C4D}"/>
              </a:ext>
            </a:extLst>
          </p:cNvPr>
          <p:cNvSpPr>
            <a:spLocks noGrp="1"/>
          </p:cNvSpPr>
          <p:nvPr>
            <p:ph type="body" idx="1"/>
          </p:nvPr>
        </p:nvSpPr>
        <p:spPr>
          <a:xfrm>
            <a:off x="962596" y="2200350"/>
            <a:ext cx="7704000" cy="371400"/>
          </a:xfrm>
        </p:spPr>
        <p:txBody>
          <a:bodyPr/>
          <a:lstStyle/>
          <a:p>
            <a:pPr algn="l">
              <a:lnSpc>
                <a:spcPct val="150000"/>
              </a:lnSpc>
              <a:buFont typeface="Wingdings" pitchFamily="2" charset="2"/>
              <a:buChar char="§"/>
            </a:pPr>
            <a:r>
              <a:rPr lang="en-US" sz="1600" dirty="0"/>
              <a:t>Use their brother/sister’s name to get their attention</a:t>
            </a:r>
          </a:p>
          <a:p>
            <a:pPr algn="l">
              <a:lnSpc>
                <a:spcPct val="150000"/>
              </a:lnSpc>
              <a:buFont typeface="Wingdings" pitchFamily="2" charset="2"/>
              <a:buChar char="§"/>
            </a:pPr>
            <a:r>
              <a:rPr lang="en-US" sz="1600" dirty="0"/>
              <a:t>Speak slowly and clearly and allow processing time</a:t>
            </a:r>
          </a:p>
          <a:p>
            <a:pPr algn="l">
              <a:lnSpc>
                <a:spcPct val="150000"/>
              </a:lnSpc>
              <a:buFont typeface="Wingdings" pitchFamily="2" charset="2"/>
              <a:buChar char="§"/>
            </a:pPr>
            <a:r>
              <a:rPr lang="en-US" sz="1600" dirty="0"/>
              <a:t>Say one thing at a time/break down information into manageable chunks</a:t>
            </a:r>
          </a:p>
          <a:p>
            <a:pPr algn="l">
              <a:lnSpc>
                <a:spcPct val="150000"/>
              </a:lnSpc>
              <a:buFont typeface="Wingdings" pitchFamily="2" charset="2"/>
              <a:buChar char="§"/>
            </a:pPr>
            <a:r>
              <a:rPr lang="en-US" sz="1600" dirty="0"/>
              <a:t>Say what you mean – and mean what you say</a:t>
            </a:r>
          </a:p>
          <a:p>
            <a:pPr algn="l">
              <a:lnSpc>
                <a:spcPct val="150000"/>
              </a:lnSpc>
              <a:buFont typeface="Wingdings" pitchFamily="2" charset="2"/>
              <a:buChar char="§"/>
            </a:pPr>
            <a:r>
              <a:rPr lang="en-US" sz="1600" dirty="0"/>
              <a:t>Use visual supports</a:t>
            </a:r>
          </a:p>
          <a:p>
            <a:pPr algn="l">
              <a:lnSpc>
                <a:spcPct val="150000"/>
              </a:lnSpc>
              <a:buFont typeface="Wingdings" pitchFamily="2" charset="2"/>
              <a:buChar char="§"/>
            </a:pPr>
            <a:endParaRPr lang="en-US" sz="1600" dirty="0"/>
          </a:p>
          <a:p>
            <a:pPr algn="l">
              <a:lnSpc>
                <a:spcPct val="150000"/>
              </a:lnSpc>
              <a:buFont typeface="Wingdings" pitchFamily="2" charset="2"/>
              <a:buChar char="§"/>
            </a:pPr>
            <a:endParaRPr lang="en-US" sz="1600" dirty="0"/>
          </a:p>
          <a:p>
            <a:pPr algn="l">
              <a:lnSpc>
                <a:spcPct val="150000"/>
              </a:lnSpc>
              <a:buFont typeface="Wingdings" pitchFamily="2" charset="2"/>
              <a:buChar char="§"/>
            </a:pPr>
            <a:endParaRPr lang="en-US" sz="1600" dirty="0"/>
          </a:p>
        </p:txBody>
      </p:sp>
      <p:sp>
        <p:nvSpPr>
          <p:cNvPr id="3" name="Title 2">
            <a:extLst>
              <a:ext uri="{FF2B5EF4-FFF2-40B4-BE49-F238E27FC236}">
                <a16:creationId xmlns:a16="http://schemas.microsoft.com/office/drawing/2014/main" id="{6C7F7416-ED2B-62A1-9AB8-61C6EFC3935B}"/>
              </a:ext>
            </a:extLst>
          </p:cNvPr>
          <p:cNvSpPr>
            <a:spLocks noGrp="1"/>
          </p:cNvSpPr>
          <p:nvPr>
            <p:ph type="title"/>
          </p:nvPr>
        </p:nvSpPr>
        <p:spPr/>
        <p:txBody>
          <a:bodyPr/>
          <a:lstStyle/>
          <a:p>
            <a:r>
              <a:rPr lang="en-US" dirty="0"/>
              <a:t>Equip them with strategies for successful communication</a:t>
            </a:r>
          </a:p>
        </p:txBody>
      </p:sp>
    </p:spTree>
    <p:extLst>
      <p:ext uri="{BB962C8B-B14F-4D97-AF65-F5344CB8AC3E}">
        <p14:creationId xmlns:p14="http://schemas.microsoft.com/office/powerpoint/2010/main" val="4181113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ECBF94-AB42-FDB7-4B7B-645B4F916039}"/>
              </a:ext>
            </a:extLst>
          </p:cNvPr>
          <p:cNvSpPr>
            <a:spLocks noGrp="1"/>
          </p:cNvSpPr>
          <p:nvPr>
            <p:ph type="body" idx="1"/>
          </p:nvPr>
        </p:nvSpPr>
        <p:spPr/>
        <p:txBody>
          <a:bodyPr/>
          <a:lstStyle/>
          <a:p>
            <a:pPr algn="l">
              <a:lnSpc>
                <a:spcPct val="150000"/>
              </a:lnSpc>
            </a:pPr>
            <a:r>
              <a:rPr lang="en-US" dirty="0"/>
              <a:t>Set aside special time with sibling(s) </a:t>
            </a:r>
          </a:p>
          <a:p>
            <a:pPr algn="l">
              <a:lnSpc>
                <a:spcPct val="150000"/>
              </a:lnSpc>
            </a:pPr>
            <a:r>
              <a:rPr lang="en-US" dirty="0"/>
              <a:t>Prioritise events and activities that are important to them where possible</a:t>
            </a:r>
          </a:p>
          <a:p>
            <a:pPr algn="l">
              <a:lnSpc>
                <a:spcPct val="150000"/>
              </a:lnSpc>
            </a:pPr>
            <a:r>
              <a:rPr lang="en-US" dirty="0"/>
              <a:t>Respite - as with parents/carers, siblings can benefit from their own time and space apart from their autistic brother/sister to decompress</a:t>
            </a:r>
          </a:p>
          <a:p>
            <a:pPr algn="l">
              <a:lnSpc>
                <a:spcPct val="150000"/>
              </a:lnSpc>
            </a:pPr>
            <a:r>
              <a:rPr lang="en-US" dirty="0"/>
              <a:t>Encourage them to express their emotions and devote special time to this when you can focus on and engage without distraction if possible</a:t>
            </a:r>
          </a:p>
          <a:p>
            <a:pPr algn="l">
              <a:lnSpc>
                <a:spcPct val="150000"/>
              </a:lnSpc>
            </a:pPr>
            <a:r>
              <a:rPr lang="en-US" dirty="0"/>
              <a:t>Relaxation strategies can be helpful for siblings, things like listening to music, mindfulness, ASMR etc.</a:t>
            </a:r>
          </a:p>
          <a:p>
            <a:pPr algn="l">
              <a:lnSpc>
                <a:spcPct val="150000"/>
              </a:lnSpc>
            </a:pPr>
            <a:r>
              <a:rPr lang="en-US" dirty="0"/>
              <a:t>It is important to boost the sibling(s) self esteem whenever possible, and express appreciation for their support and understanding </a:t>
            </a:r>
          </a:p>
          <a:p>
            <a:pPr algn="l">
              <a:lnSpc>
                <a:spcPct val="150000"/>
              </a:lnSpc>
            </a:pPr>
            <a:endParaRPr lang="en-US" dirty="0"/>
          </a:p>
        </p:txBody>
      </p:sp>
      <p:sp>
        <p:nvSpPr>
          <p:cNvPr id="3" name="Title 2">
            <a:extLst>
              <a:ext uri="{FF2B5EF4-FFF2-40B4-BE49-F238E27FC236}">
                <a16:creationId xmlns:a16="http://schemas.microsoft.com/office/drawing/2014/main" id="{A028D933-7501-7E75-5672-916EC72D3ADB}"/>
              </a:ext>
            </a:extLst>
          </p:cNvPr>
          <p:cNvSpPr>
            <a:spLocks noGrp="1"/>
          </p:cNvSpPr>
          <p:nvPr>
            <p:ph type="title"/>
          </p:nvPr>
        </p:nvSpPr>
        <p:spPr/>
        <p:txBody>
          <a:bodyPr/>
          <a:lstStyle/>
          <a:p>
            <a:r>
              <a:rPr lang="en-US" dirty="0"/>
              <a:t>Protected Time and Attention</a:t>
            </a:r>
          </a:p>
        </p:txBody>
      </p:sp>
    </p:spTree>
    <p:extLst>
      <p:ext uri="{BB962C8B-B14F-4D97-AF65-F5344CB8AC3E}">
        <p14:creationId xmlns:p14="http://schemas.microsoft.com/office/powerpoint/2010/main" val="3973962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A43858-B744-0B27-724D-BCA597323631}"/>
              </a:ext>
            </a:extLst>
          </p:cNvPr>
          <p:cNvSpPr>
            <a:spLocks noGrp="1"/>
          </p:cNvSpPr>
          <p:nvPr>
            <p:ph type="body" idx="1"/>
          </p:nvPr>
        </p:nvSpPr>
        <p:spPr>
          <a:xfrm>
            <a:off x="720000" y="1742053"/>
            <a:ext cx="4630213" cy="371400"/>
          </a:xfrm>
        </p:spPr>
        <p:txBody>
          <a:bodyPr/>
          <a:lstStyle/>
          <a:p>
            <a:pPr algn="l">
              <a:lnSpc>
                <a:spcPct val="150000"/>
              </a:lnSpc>
              <a:buFont typeface="Wingdings" pitchFamily="2" charset="2"/>
              <a:buChar char="§"/>
            </a:pPr>
            <a:r>
              <a:rPr lang="en-US" dirty="0"/>
              <a:t>Visual supports/schedules/communication aids, social stories</a:t>
            </a:r>
          </a:p>
          <a:p>
            <a:pPr algn="l">
              <a:lnSpc>
                <a:spcPct val="150000"/>
              </a:lnSpc>
              <a:buFont typeface="Wingdings" pitchFamily="2" charset="2"/>
              <a:buChar char="§"/>
            </a:pPr>
            <a:r>
              <a:rPr lang="en-US" dirty="0"/>
              <a:t>Family rules</a:t>
            </a:r>
          </a:p>
          <a:p>
            <a:pPr algn="l">
              <a:lnSpc>
                <a:spcPct val="150000"/>
              </a:lnSpc>
              <a:buFont typeface="Wingdings" pitchFamily="2" charset="2"/>
              <a:buChar char="§"/>
            </a:pPr>
            <a:r>
              <a:rPr lang="en-US" dirty="0"/>
              <a:t>Clear routines with calendars etc.</a:t>
            </a:r>
          </a:p>
          <a:p>
            <a:pPr algn="l">
              <a:lnSpc>
                <a:spcPct val="150000"/>
              </a:lnSpc>
              <a:buFont typeface="Wingdings" pitchFamily="2" charset="2"/>
              <a:buChar char="§"/>
            </a:pPr>
            <a:r>
              <a:rPr lang="en-US" dirty="0"/>
              <a:t>Practice and promote turn taking</a:t>
            </a:r>
          </a:p>
          <a:p>
            <a:pPr algn="l">
              <a:lnSpc>
                <a:spcPct val="150000"/>
              </a:lnSpc>
              <a:buFont typeface="Wingdings" pitchFamily="2" charset="2"/>
              <a:buChar char="§"/>
            </a:pPr>
            <a:r>
              <a:rPr lang="en-US" dirty="0"/>
              <a:t>Space and time when needed – maybe before or after school, at bedtime etc.</a:t>
            </a:r>
          </a:p>
          <a:p>
            <a:pPr algn="l">
              <a:lnSpc>
                <a:spcPct val="150000"/>
              </a:lnSpc>
              <a:buFont typeface="Wingdings" pitchFamily="2" charset="2"/>
              <a:buChar char="§"/>
            </a:pPr>
            <a:r>
              <a:rPr lang="en-US" dirty="0"/>
              <a:t>Rewards/motivators</a:t>
            </a:r>
          </a:p>
          <a:p>
            <a:pPr algn="l">
              <a:lnSpc>
                <a:spcPct val="150000"/>
              </a:lnSpc>
              <a:buFont typeface="Wingdings" pitchFamily="2" charset="2"/>
              <a:buChar char="§"/>
            </a:pPr>
            <a:endParaRPr lang="en-US" dirty="0"/>
          </a:p>
          <a:p>
            <a:pPr algn="l">
              <a:lnSpc>
                <a:spcPct val="150000"/>
              </a:lnSpc>
              <a:buFont typeface="Wingdings" pitchFamily="2" charset="2"/>
              <a:buChar char="§"/>
            </a:pPr>
            <a:endParaRPr lang="en-US" dirty="0"/>
          </a:p>
        </p:txBody>
      </p:sp>
      <p:sp>
        <p:nvSpPr>
          <p:cNvPr id="3" name="Title 2">
            <a:extLst>
              <a:ext uri="{FF2B5EF4-FFF2-40B4-BE49-F238E27FC236}">
                <a16:creationId xmlns:a16="http://schemas.microsoft.com/office/drawing/2014/main" id="{6083EFF9-C9AD-1A9E-0D1D-AC4339F10212}"/>
              </a:ext>
            </a:extLst>
          </p:cNvPr>
          <p:cNvSpPr>
            <a:spLocks noGrp="1"/>
          </p:cNvSpPr>
          <p:nvPr>
            <p:ph type="title"/>
          </p:nvPr>
        </p:nvSpPr>
        <p:spPr/>
        <p:txBody>
          <a:bodyPr/>
          <a:lstStyle/>
          <a:p>
            <a:r>
              <a:rPr lang="en-US" dirty="0"/>
              <a:t>Helpful Family Strategies</a:t>
            </a:r>
          </a:p>
        </p:txBody>
      </p:sp>
      <p:sp>
        <p:nvSpPr>
          <p:cNvPr id="4" name="TextBox 3">
            <a:extLst>
              <a:ext uri="{FF2B5EF4-FFF2-40B4-BE49-F238E27FC236}">
                <a16:creationId xmlns:a16="http://schemas.microsoft.com/office/drawing/2014/main" id="{820CDA22-DAD1-88FB-1C86-DA3994C5770E}"/>
              </a:ext>
            </a:extLst>
          </p:cNvPr>
          <p:cNvSpPr txBox="1"/>
          <p:nvPr/>
        </p:nvSpPr>
        <p:spPr>
          <a:xfrm>
            <a:off x="5938097" y="1927753"/>
            <a:ext cx="2485903" cy="258532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800" b="1" i="1" dirty="0">
                <a:latin typeface="Leelawadee" panose="020B0502040204020203" pitchFamily="34" charset="-34"/>
                <a:cs typeface="Leelawadee" panose="020B0502040204020203" pitchFamily="34" charset="-34"/>
              </a:rPr>
              <a:t>Consistency is key for many neurodivergent people – so having siblings ‘on the same page’ with household strategies and rules is beneficial</a:t>
            </a:r>
          </a:p>
        </p:txBody>
      </p:sp>
    </p:spTree>
    <p:extLst>
      <p:ext uri="{BB962C8B-B14F-4D97-AF65-F5344CB8AC3E}">
        <p14:creationId xmlns:p14="http://schemas.microsoft.com/office/powerpoint/2010/main" val="3460662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867F1D-DAE0-7048-5211-E0CF1B0B5BE8}"/>
              </a:ext>
            </a:extLst>
          </p:cNvPr>
          <p:cNvSpPr>
            <a:spLocks noGrp="1"/>
          </p:cNvSpPr>
          <p:nvPr>
            <p:ph type="body" idx="1"/>
          </p:nvPr>
        </p:nvSpPr>
        <p:spPr>
          <a:xfrm>
            <a:off x="720000" y="1578668"/>
            <a:ext cx="7704000" cy="371400"/>
          </a:xfrm>
        </p:spPr>
        <p:txBody>
          <a:bodyPr/>
          <a:lstStyle/>
          <a:p>
            <a:pPr algn="l">
              <a:lnSpc>
                <a:spcPct val="150000"/>
              </a:lnSpc>
              <a:buFont typeface="Wingdings" pitchFamily="2" charset="2"/>
              <a:buChar char="§"/>
            </a:pPr>
            <a:r>
              <a:rPr lang="en-US" sz="1600" dirty="0"/>
              <a:t>Dedicated spaces of their own, whether rooms or zones</a:t>
            </a:r>
          </a:p>
          <a:p>
            <a:pPr algn="l">
              <a:lnSpc>
                <a:spcPct val="150000"/>
              </a:lnSpc>
              <a:buFont typeface="Wingdings" pitchFamily="2" charset="2"/>
              <a:buChar char="§"/>
            </a:pPr>
            <a:r>
              <a:rPr lang="en-US" sz="1600" dirty="0"/>
              <a:t>Rewards for being kind and compassionate with each other, or for modelling good behaviour</a:t>
            </a:r>
          </a:p>
          <a:p>
            <a:pPr algn="l">
              <a:lnSpc>
                <a:spcPct val="150000"/>
              </a:lnSpc>
              <a:buFont typeface="Wingdings" pitchFamily="2" charset="2"/>
              <a:buChar char="§"/>
            </a:pPr>
            <a:r>
              <a:rPr lang="en-US" sz="1600" dirty="0"/>
              <a:t>Safely store treasured belongings</a:t>
            </a:r>
          </a:p>
          <a:p>
            <a:pPr algn="l">
              <a:lnSpc>
                <a:spcPct val="150000"/>
              </a:lnSpc>
              <a:buFont typeface="Wingdings" pitchFamily="2" charset="2"/>
              <a:buChar char="§"/>
            </a:pPr>
            <a:r>
              <a:rPr lang="en-US" sz="1600" dirty="0"/>
              <a:t>Dedicated technology items or protected time for each sibling</a:t>
            </a:r>
          </a:p>
          <a:p>
            <a:pPr algn="l">
              <a:lnSpc>
                <a:spcPct val="150000"/>
              </a:lnSpc>
              <a:buFont typeface="Wingdings" pitchFamily="2" charset="2"/>
              <a:buChar char="§"/>
            </a:pPr>
            <a:r>
              <a:rPr lang="en-US" sz="1600" dirty="0"/>
              <a:t>Encourage activities both siblings enjoy</a:t>
            </a:r>
          </a:p>
          <a:p>
            <a:pPr algn="l">
              <a:lnSpc>
                <a:spcPct val="150000"/>
              </a:lnSpc>
              <a:buFont typeface="Wingdings" pitchFamily="2" charset="2"/>
              <a:buChar char="§"/>
            </a:pPr>
            <a:r>
              <a:rPr lang="en-US" sz="1600" dirty="0"/>
              <a:t>Promote games without focus on winning/losing</a:t>
            </a:r>
          </a:p>
          <a:p>
            <a:pPr algn="l">
              <a:lnSpc>
                <a:spcPct val="150000"/>
              </a:lnSpc>
              <a:buFont typeface="Wingdings" pitchFamily="2" charset="2"/>
              <a:buChar char="§"/>
            </a:pPr>
            <a:endParaRPr lang="en-US" sz="1600" dirty="0"/>
          </a:p>
          <a:p>
            <a:pPr algn="l">
              <a:lnSpc>
                <a:spcPct val="150000"/>
              </a:lnSpc>
              <a:buFont typeface="Wingdings" pitchFamily="2" charset="2"/>
              <a:buChar char="§"/>
            </a:pPr>
            <a:endParaRPr lang="en-US" sz="1600" dirty="0"/>
          </a:p>
        </p:txBody>
      </p:sp>
      <p:sp>
        <p:nvSpPr>
          <p:cNvPr id="3" name="Title 2">
            <a:extLst>
              <a:ext uri="{FF2B5EF4-FFF2-40B4-BE49-F238E27FC236}">
                <a16:creationId xmlns:a16="http://schemas.microsoft.com/office/drawing/2014/main" id="{C9BAF9C2-FACD-8984-E1A9-3C4EB3644ECF}"/>
              </a:ext>
            </a:extLst>
          </p:cNvPr>
          <p:cNvSpPr>
            <a:spLocks noGrp="1"/>
          </p:cNvSpPr>
          <p:nvPr>
            <p:ph type="title"/>
          </p:nvPr>
        </p:nvSpPr>
        <p:spPr/>
        <p:txBody>
          <a:bodyPr/>
          <a:lstStyle/>
          <a:p>
            <a:r>
              <a:rPr lang="en-US" dirty="0"/>
              <a:t>Being with each other</a:t>
            </a:r>
          </a:p>
        </p:txBody>
      </p:sp>
    </p:spTree>
    <p:extLst>
      <p:ext uri="{BB962C8B-B14F-4D97-AF65-F5344CB8AC3E}">
        <p14:creationId xmlns:p14="http://schemas.microsoft.com/office/powerpoint/2010/main" val="4246998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566D9F-D294-FC70-5FD6-B1A5C833A9B0}"/>
              </a:ext>
            </a:extLst>
          </p:cNvPr>
          <p:cNvSpPr>
            <a:spLocks noGrp="1"/>
          </p:cNvSpPr>
          <p:nvPr>
            <p:ph type="body" idx="1"/>
          </p:nvPr>
        </p:nvSpPr>
        <p:spPr/>
        <p:txBody>
          <a:bodyPr/>
          <a:lstStyle/>
          <a:p>
            <a:endParaRPr lang="en-US" dirty="0"/>
          </a:p>
          <a:p>
            <a:r>
              <a:rPr lang="en-US" dirty="0"/>
              <a:t>Create opportunities for sibling/s to talk about/express how they are  feeling</a:t>
            </a:r>
          </a:p>
          <a:p>
            <a:endParaRPr lang="en-US" dirty="0"/>
          </a:p>
          <a:p>
            <a:r>
              <a:rPr lang="en-US" dirty="0"/>
              <a:t>Share your feelings with them too</a:t>
            </a:r>
          </a:p>
          <a:p>
            <a:endParaRPr lang="en-US" dirty="0"/>
          </a:p>
          <a:p>
            <a:r>
              <a:rPr lang="en-US" dirty="0"/>
              <a:t>Use books, TV shows, movies or experiences to explore feelings</a:t>
            </a:r>
          </a:p>
          <a:p>
            <a:endParaRPr lang="en-US" dirty="0"/>
          </a:p>
          <a:p>
            <a:r>
              <a:rPr lang="en-US" dirty="0"/>
              <a:t>Make emotional toolkits, where the whole family engages in regular emotional literacy </a:t>
            </a:r>
          </a:p>
          <a:p>
            <a:endParaRPr lang="en-US" dirty="0"/>
          </a:p>
          <a:p>
            <a:r>
              <a:rPr lang="en-US" dirty="0"/>
              <a:t>Focus on positives as well as challenges</a:t>
            </a:r>
          </a:p>
          <a:p>
            <a:endParaRPr lang="en-US" dirty="0"/>
          </a:p>
          <a:p>
            <a:r>
              <a:rPr lang="en-US" dirty="0"/>
              <a:t>Use visuals to help you with this too</a:t>
            </a:r>
          </a:p>
          <a:p>
            <a:endParaRPr lang="en-US" dirty="0"/>
          </a:p>
          <a:p>
            <a:endParaRPr lang="en-US" dirty="0"/>
          </a:p>
        </p:txBody>
      </p:sp>
      <p:sp>
        <p:nvSpPr>
          <p:cNvPr id="3" name="Title 2">
            <a:extLst>
              <a:ext uri="{FF2B5EF4-FFF2-40B4-BE49-F238E27FC236}">
                <a16:creationId xmlns:a16="http://schemas.microsoft.com/office/drawing/2014/main" id="{1F0A511F-C4AF-1780-2F98-F084F47F21A5}"/>
              </a:ext>
            </a:extLst>
          </p:cNvPr>
          <p:cNvSpPr>
            <a:spLocks noGrp="1"/>
          </p:cNvSpPr>
          <p:nvPr>
            <p:ph type="title"/>
          </p:nvPr>
        </p:nvSpPr>
        <p:spPr/>
        <p:txBody>
          <a:bodyPr/>
          <a:lstStyle/>
          <a:p>
            <a:r>
              <a:rPr lang="en-US" dirty="0"/>
              <a:t>Managing/Expressing Emotions</a:t>
            </a:r>
          </a:p>
        </p:txBody>
      </p:sp>
    </p:spTree>
    <p:extLst>
      <p:ext uri="{BB962C8B-B14F-4D97-AF65-F5344CB8AC3E}">
        <p14:creationId xmlns:p14="http://schemas.microsoft.com/office/powerpoint/2010/main" val="4053551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A2FC15-C337-3C09-E398-59DF9DAD9AD7}"/>
              </a:ext>
            </a:extLst>
          </p:cNvPr>
          <p:cNvSpPr>
            <a:spLocks noGrp="1"/>
          </p:cNvSpPr>
          <p:nvPr>
            <p:ph type="body" idx="1"/>
          </p:nvPr>
        </p:nvSpPr>
        <p:spPr>
          <a:xfrm>
            <a:off x="505991" y="1485425"/>
            <a:ext cx="5972630" cy="371400"/>
          </a:xfrm>
        </p:spPr>
        <p:txBody>
          <a:bodyPr/>
          <a:lstStyle/>
          <a:p>
            <a:pPr marL="139700" indent="0" algn="l">
              <a:lnSpc>
                <a:spcPct val="150000"/>
              </a:lnSpc>
              <a:buNone/>
            </a:pPr>
            <a:r>
              <a:rPr lang="en-US" dirty="0"/>
              <a:t>It can be helpful to have a meltdown/shutdown plan:</a:t>
            </a:r>
          </a:p>
          <a:p>
            <a:pPr algn="l">
              <a:lnSpc>
                <a:spcPct val="150000"/>
              </a:lnSpc>
              <a:buFont typeface="Wingdings" pitchFamily="2" charset="2"/>
              <a:buChar char="§"/>
            </a:pPr>
            <a:r>
              <a:rPr lang="en-US" dirty="0"/>
              <a:t>where all family members have clearly defined roles – for a sibling this might be removing themselves to a pre-allocated ‘safe space’ or pairing off with another parent/carer sibling etc.</a:t>
            </a:r>
          </a:p>
          <a:p>
            <a:pPr algn="l">
              <a:lnSpc>
                <a:spcPct val="150000"/>
              </a:lnSpc>
              <a:buFont typeface="Wingdings" pitchFamily="2" charset="2"/>
              <a:buChar char="§"/>
            </a:pPr>
            <a:r>
              <a:rPr lang="en-US" dirty="0"/>
              <a:t>With information about things that can cause anxiety/overload</a:t>
            </a:r>
          </a:p>
          <a:p>
            <a:pPr algn="l">
              <a:lnSpc>
                <a:spcPct val="150000"/>
              </a:lnSpc>
              <a:buFont typeface="Wingdings" pitchFamily="2" charset="2"/>
              <a:buChar char="§"/>
            </a:pPr>
            <a:r>
              <a:rPr lang="en-US" dirty="0"/>
              <a:t>What behaviours they might see/experience and why these might happen</a:t>
            </a:r>
          </a:p>
          <a:p>
            <a:pPr algn="l">
              <a:lnSpc>
                <a:spcPct val="150000"/>
              </a:lnSpc>
              <a:buFont typeface="Wingdings" pitchFamily="2" charset="2"/>
              <a:buChar char="§"/>
            </a:pPr>
            <a:r>
              <a:rPr lang="en-US" dirty="0"/>
              <a:t>Considering that different actions/strategies might be needed in different environments</a:t>
            </a:r>
          </a:p>
          <a:p>
            <a:pPr algn="l">
              <a:lnSpc>
                <a:spcPct val="150000"/>
              </a:lnSpc>
              <a:buFont typeface="Wingdings" pitchFamily="2" charset="2"/>
              <a:buChar char="§"/>
            </a:pPr>
            <a:endParaRPr lang="en-US" dirty="0"/>
          </a:p>
          <a:p>
            <a:pPr algn="l">
              <a:lnSpc>
                <a:spcPct val="150000"/>
              </a:lnSpc>
              <a:buFont typeface="Wingdings" pitchFamily="2" charset="2"/>
              <a:buChar char="§"/>
            </a:pPr>
            <a:endParaRPr lang="en-US" dirty="0"/>
          </a:p>
          <a:p>
            <a:pPr algn="l">
              <a:lnSpc>
                <a:spcPct val="150000"/>
              </a:lnSpc>
              <a:buFont typeface="Wingdings" pitchFamily="2" charset="2"/>
              <a:buChar char="§"/>
            </a:pPr>
            <a:endParaRPr lang="en-US" dirty="0"/>
          </a:p>
          <a:p>
            <a:pPr algn="l">
              <a:lnSpc>
                <a:spcPct val="150000"/>
              </a:lnSpc>
              <a:buFont typeface="Wingdings" pitchFamily="2" charset="2"/>
              <a:buChar char="§"/>
            </a:pPr>
            <a:endParaRPr lang="en-US" dirty="0"/>
          </a:p>
        </p:txBody>
      </p:sp>
      <p:sp>
        <p:nvSpPr>
          <p:cNvPr id="3" name="Title 2">
            <a:extLst>
              <a:ext uri="{FF2B5EF4-FFF2-40B4-BE49-F238E27FC236}">
                <a16:creationId xmlns:a16="http://schemas.microsoft.com/office/drawing/2014/main" id="{A0780EF2-68D7-5519-56E2-96572CDF114C}"/>
              </a:ext>
            </a:extLst>
          </p:cNvPr>
          <p:cNvSpPr>
            <a:spLocks noGrp="1"/>
          </p:cNvSpPr>
          <p:nvPr>
            <p:ph type="title"/>
          </p:nvPr>
        </p:nvSpPr>
        <p:spPr/>
        <p:txBody>
          <a:bodyPr/>
          <a:lstStyle/>
          <a:p>
            <a:r>
              <a:rPr lang="en-US" dirty="0"/>
              <a:t>A Meltdown/Shutdown Plan</a:t>
            </a:r>
          </a:p>
        </p:txBody>
      </p:sp>
      <p:sp>
        <p:nvSpPr>
          <p:cNvPr id="4" name="TextBox 3">
            <a:extLst>
              <a:ext uri="{FF2B5EF4-FFF2-40B4-BE49-F238E27FC236}">
                <a16:creationId xmlns:a16="http://schemas.microsoft.com/office/drawing/2014/main" id="{342A3DD2-8B31-6D80-5126-D62D044012EC}"/>
              </a:ext>
            </a:extLst>
          </p:cNvPr>
          <p:cNvSpPr txBox="1"/>
          <p:nvPr/>
        </p:nvSpPr>
        <p:spPr>
          <a:xfrm>
            <a:off x="6610177" y="1485425"/>
            <a:ext cx="1881763" cy="304698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600" b="1" i="1" dirty="0"/>
              <a:t>Even equipping siblings with simple knowledge around reducing sensory overload, talking, noise etc during meltdown / shutdown can have a big positive impact</a:t>
            </a:r>
          </a:p>
        </p:txBody>
      </p:sp>
    </p:spTree>
    <p:extLst>
      <p:ext uri="{BB962C8B-B14F-4D97-AF65-F5344CB8AC3E}">
        <p14:creationId xmlns:p14="http://schemas.microsoft.com/office/powerpoint/2010/main" val="1194868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62DE74-BAD8-9BE6-3442-642588D6FDAB}"/>
              </a:ext>
            </a:extLst>
          </p:cNvPr>
          <p:cNvSpPr>
            <a:spLocks noGrp="1"/>
          </p:cNvSpPr>
          <p:nvPr>
            <p:ph type="body" idx="1"/>
          </p:nvPr>
        </p:nvSpPr>
        <p:spPr/>
        <p:txBody>
          <a:bodyPr/>
          <a:lstStyle/>
          <a:p>
            <a:pPr algn="l">
              <a:lnSpc>
                <a:spcPct val="150000"/>
              </a:lnSpc>
              <a:buFont typeface="Wingdings" pitchFamily="2" charset="2"/>
              <a:buChar char="§"/>
            </a:pPr>
            <a:r>
              <a:rPr lang="en-GB" sz="1400" dirty="0">
                <a:latin typeface=""/>
                <a:cs typeface="Leelawadee" panose="020B0502040204020203" pitchFamily="34" charset="-34"/>
              </a:rPr>
              <a:t>Siblings can sometimes think/worry about their role in their brother/sister’s future</a:t>
            </a:r>
          </a:p>
          <a:p>
            <a:pPr algn="l">
              <a:lnSpc>
                <a:spcPct val="150000"/>
              </a:lnSpc>
              <a:buFont typeface="Wingdings" pitchFamily="2" charset="2"/>
              <a:buChar char="§"/>
            </a:pPr>
            <a:endParaRPr lang="en-GB" sz="1400" dirty="0">
              <a:latin typeface=""/>
              <a:cs typeface="Leelawadee" panose="020B0502040204020203" pitchFamily="34" charset="-34"/>
            </a:endParaRPr>
          </a:p>
          <a:p>
            <a:pPr algn="l">
              <a:lnSpc>
                <a:spcPct val="150000"/>
              </a:lnSpc>
              <a:buFont typeface="Wingdings" pitchFamily="2" charset="2"/>
              <a:buChar char="§"/>
            </a:pPr>
            <a:r>
              <a:rPr lang="en-GB" sz="1400" dirty="0">
                <a:latin typeface=""/>
                <a:cs typeface="Leelawadee" panose="020B0502040204020203" pitchFamily="34" charset="-34"/>
              </a:rPr>
              <a:t>It is important not to dismiss these feelings/concerns but to validate and explore them</a:t>
            </a:r>
          </a:p>
          <a:p>
            <a:pPr algn="l">
              <a:lnSpc>
                <a:spcPct val="150000"/>
              </a:lnSpc>
              <a:buFont typeface="Wingdings" pitchFamily="2" charset="2"/>
              <a:buChar char="§"/>
            </a:pPr>
            <a:endParaRPr lang="en-GB" sz="1400" dirty="0">
              <a:latin typeface=""/>
              <a:cs typeface="Leelawadee" panose="020B0502040204020203" pitchFamily="34" charset="-34"/>
            </a:endParaRPr>
          </a:p>
          <a:p>
            <a:pPr algn="l">
              <a:lnSpc>
                <a:spcPct val="150000"/>
              </a:lnSpc>
              <a:buFont typeface="Wingdings" pitchFamily="2" charset="2"/>
              <a:buChar char="§"/>
            </a:pPr>
            <a:r>
              <a:rPr lang="en-GB" sz="1400" dirty="0">
                <a:latin typeface=""/>
                <a:cs typeface="Leelawadee" panose="020B0502040204020203" pitchFamily="34" charset="-34"/>
              </a:rPr>
              <a:t>Explain that while it is impossible to know exactly what the future holds you can discuss likely outcomes and plans together</a:t>
            </a:r>
          </a:p>
          <a:p>
            <a:pPr algn="l">
              <a:lnSpc>
                <a:spcPct val="150000"/>
              </a:lnSpc>
              <a:buFont typeface="Wingdings" pitchFamily="2" charset="2"/>
              <a:buChar char="§"/>
            </a:pPr>
            <a:endParaRPr lang="en-GB" sz="1400" dirty="0">
              <a:latin typeface=""/>
              <a:cs typeface="Leelawadee" panose="020B0502040204020203" pitchFamily="34" charset="-34"/>
            </a:endParaRPr>
          </a:p>
          <a:p>
            <a:pPr algn="l">
              <a:lnSpc>
                <a:spcPct val="150000"/>
              </a:lnSpc>
              <a:buFont typeface="Wingdings" pitchFamily="2" charset="2"/>
              <a:buChar char="§"/>
            </a:pPr>
            <a:r>
              <a:rPr lang="en-GB" sz="1400" dirty="0">
                <a:latin typeface=""/>
                <a:cs typeface="Leelawadee" panose="020B0502040204020203" pitchFamily="34" charset="-34"/>
              </a:rPr>
              <a:t>This can be difficult for parents/carers, especially when discussing what might happen when they are no longer around, but it can be vital to make plans as children get older and begin to think about these issues</a:t>
            </a:r>
          </a:p>
        </p:txBody>
      </p:sp>
      <p:sp>
        <p:nvSpPr>
          <p:cNvPr id="3" name="Title 2">
            <a:extLst>
              <a:ext uri="{FF2B5EF4-FFF2-40B4-BE49-F238E27FC236}">
                <a16:creationId xmlns:a16="http://schemas.microsoft.com/office/drawing/2014/main" id="{2DD751E2-8793-C766-C9BF-A2EFAA4673F3}"/>
              </a:ext>
            </a:extLst>
          </p:cNvPr>
          <p:cNvSpPr>
            <a:spLocks noGrp="1"/>
          </p:cNvSpPr>
          <p:nvPr>
            <p:ph type="title"/>
          </p:nvPr>
        </p:nvSpPr>
        <p:spPr/>
        <p:txBody>
          <a:bodyPr/>
          <a:lstStyle/>
          <a:p>
            <a:r>
              <a:rPr lang="en-US" dirty="0"/>
              <a:t>Planning for the Future</a:t>
            </a:r>
          </a:p>
        </p:txBody>
      </p:sp>
    </p:spTree>
    <p:extLst>
      <p:ext uri="{BB962C8B-B14F-4D97-AF65-F5344CB8AC3E}">
        <p14:creationId xmlns:p14="http://schemas.microsoft.com/office/powerpoint/2010/main" val="733115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820205-BF54-6CCA-93EE-059FB4B41681}"/>
              </a:ext>
            </a:extLst>
          </p:cNvPr>
          <p:cNvSpPr>
            <a:spLocks noGrp="1"/>
          </p:cNvSpPr>
          <p:nvPr>
            <p:ph type="body" idx="1"/>
          </p:nvPr>
        </p:nvSpPr>
        <p:spPr/>
        <p:txBody>
          <a:bodyPr/>
          <a:lstStyle/>
          <a:p>
            <a:pPr algn="l">
              <a:lnSpc>
                <a:spcPct val="150000"/>
              </a:lnSpc>
              <a:buFont typeface="Wingdings" pitchFamily="2" charset="2"/>
              <a:buChar char="§"/>
            </a:pPr>
            <a:r>
              <a:rPr lang="en-US" sz="1600" dirty="0"/>
              <a:t>Siblings can feel alone or different to their peers </a:t>
            </a:r>
          </a:p>
          <a:p>
            <a:pPr algn="l">
              <a:lnSpc>
                <a:spcPct val="150000"/>
              </a:lnSpc>
              <a:buFont typeface="Wingdings" pitchFamily="2" charset="2"/>
              <a:buChar char="§"/>
            </a:pPr>
            <a:r>
              <a:rPr lang="en-US" sz="1600" dirty="0"/>
              <a:t>Having networks of others in their situation to connect with can be beneficial</a:t>
            </a:r>
          </a:p>
          <a:p>
            <a:pPr algn="l">
              <a:lnSpc>
                <a:spcPct val="150000"/>
              </a:lnSpc>
              <a:buFont typeface="Wingdings" pitchFamily="2" charset="2"/>
              <a:buChar char="§"/>
            </a:pPr>
            <a:r>
              <a:rPr lang="en-US" sz="1600" dirty="0"/>
              <a:t>They may feel more able to talk openly about their lives, feelings or worries if they feel understood by others experiencing similar situations</a:t>
            </a:r>
          </a:p>
          <a:p>
            <a:pPr algn="l">
              <a:lnSpc>
                <a:spcPct val="150000"/>
              </a:lnSpc>
              <a:buFont typeface="Wingdings" pitchFamily="2" charset="2"/>
              <a:buChar char="§"/>
            </a:pPr>
            <a:r>
              <a:rPr lang="en-US" sz="1600" dirty="0"/>
              <a:t>Local Carer’s centres, NAS branches or social services may have sibling(s) events or support networks</a:t>
            </a:r>
          </a:p>
          <a:p>
            <a:pPr algn="l">
              <a:lnSpc>
                <a:spcPct val="150000"/>
              </a:lnSpc>
              <a:buFont typeface="Wingdings" pitchFamily="2" charset="2"/>
              <a:buChar char="§"/>
            </a:pPr>
            <a:r>
              <a:rPr lang="en-US" sz="1600" dirty="0"/>
              <a:t>There may be online groups for information and support that could be helpful</a:t>
            </a:r>
          </a:p>
          <a:p>
            <a:pPr algn="l">
              <a:lnSpc>
                <a:spcPct val="150000"/>
              </a:lnSpc>
              <a:buFont typeface="Wingdings" pitchFamily="2" charset="2"/>
              <a:buChar char="§"/>
            </a:pPr>
            <a:endParaRPr lang="en-US" sz="1600" dirty="0"/>
          </a:p>
        </p:txBody>
      </p:sp>
      <p:sp>
        <p:nvSpPr>
          <p:cNvPr id="3" name="Title 2">
            <a:extLst>
              <a:ext uri="{FF2B5EF4-FFF2-40B4-BE49-F238E27FC236}">
                <a16:creationId xmlns:a16="http://schemas.microsoft.com/office/drawing/2014/main" id="{8477B135-FABE-C3B1-C2E3-A00C3B4C864F}"/>
              </a:ext>
            </a:extLst>
          </p:cNvPr>
          <p:cNvSpPr>
            <a:spLocks noGrp="1"/>
          </p:cNvSpPr>
          <p:nvPr>
            <p:ph type="title"/>
          </p:nvPr>
        </p:nvSpPr>
        <p:spPr/>
        <p:txBody>
          <a:bodyPr/>
          <a:lstStyle/>
          <a:p>
            <a:r>
              <a:rPr lang="en-US" dirty="0"/>
              <a:t>Look for local/online support</a:t>
            </a:r>
          </a:p>
        </p:txBody>
      </p:sp>
    </p:spTree>
    <p:extLst>
      <p:ext uri="{BB962C8B-B14F-4D97-AF65-F5344CB8AC3E}">
        <p14:creationId xmlns:p14="http://schemas.microsoft.com/office/powerpoint/2010/main" val="1648138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93F7B9-7E28-60F6-0DF1-C35AD392E314}"/>
              </a:ext>
            </a:extLst>
          </p:cNvPr>
          <p:cNvSpPr>
            <a:spLocks noGrp="1"/>
          </p:cNvSpPr>
          <p:nvPr>
            <p:ph type="body" idx="1"/>
          </p:nvPr>
        </p:nvSpPr>
        <p:spPr>
          <a:xfrm>
            <a:off x="0" y="1802109"/>
            <a:ext cx="8864082" cy="2931065"/>
          </a:xfrm>
        </p:spPr>
        <p:txBody>
          <a:bodyPr/>
          <a:lstStyle/>
          <a:p>
            <a:pPr lvl="1">
              <a:lnSpc>
                <a:spcPct val="100000"/>
              </a:lnSpc>
              <a:spcBef>
                <a:spcPts val="1100"/>
              </a:spcBef>
              <a:buFont typeface="Wingdings" pitchFamily="2" charset="2"/>
              <a:buChar char="§"/>
            </a:pPr>
            <a:r>
              <a:rPr lang="en-US" dirty="0"/>
              <a:t>Being able to understand the diagnosis</a:t>
            </a:r>
          </a:p>
          <a:p>
            <a:pPr lvl="1">
              <a:lnSpc>
                <a:spcPct val="100000"/>
              </a:lnSpc>
              <a:spcBef>
                <a:spcPts val="1100"/>
              </a:spcBef>
              <a:buFont typeface="Wingdings" pitchFamily="2" charset="2"/>
              <a:buChar char="§"/>
            </a:pPr>
            <a:r>
              <a:rPr lang="en-US" dirty="0"/>
              <a:t>Feeling different</a:t>
            </a:r>
          </a:p>
          <a:p>
            <a:pPr lvl="1">
              <a:lnSpc>
                <a:spcPct val="100000"/>
              </a:lnSpc>
              <a:spcBef>
                <a:spcPts val="1100"/>
              </a:spcBef>
              <a:buFont typeface="Wingdings" pitchFamily="2" charset="2"/>
              <a:buChar char="§"/>
            </a:pPr>
            <a:r>
              <a:rPr lang="en-US" dirty="0"/>
              <a:t>Family unit being impacted</a:t>
            </a:r>
          </a:p>
          <a:p>
            <a:pPr lvl="1">
              <a:lnSpc>
                <a:spcPct val="100000"/>
              </a:lnSpc>
              <a:spcBef>
                <a:spcPts val="1100"/>
              </a:spcBef>
              <a:buFont typeface="Wingdings" pitchFamily="2" charset="2"/>
              <a:buChar char="§"/>
            </a:pPr>
            <a:r>
              <a:rPr lang="en-US" dirty="0"/>
              <a:t>Potentially adjusting their life to meet siblings needs</a:t>
            </a:r>
          </a:p>
          <a:p>
            <a:pPr lvl="1">
              <a:lnSpc>
                <a:spcPct val="100000"/>
              </a:lnSpc>
              <a:spcBef>
                <a:spcPts val="1100"/>
              </a:spcBef>
              <a:buFont typeface="Wingdings" pitchFamily="2" charset="2"/>
              <a:buChar char="§"/>
            </a:pPr>
            <a:r>
              <a:rPr lang="en-US" dirty="0"/>
              <a:t>Caring roles/responsibilities</a:t>
            </a:r>
          </a:p>
          <a:p>
            <a:pPr lvl="1">
              <a:lnSpc>
                <a:spcPct val="100000"/>
              </a:lnSpc>
              <a:spcBef>
                <a:spcPts val="1100"/>
              </a:spcBef>
              <a:buFont typeface="Wingdings" pitchFamily="2" charset="2"/>
              <a:buChar char="§"/>
            </a:pPr>
            <a:r>
              <a:rPr lang="en-US" dirty="0"/>
              <a:t>Parents may struggle to divide time and energy equally when one or more children have complex/additional needs</a:t>
            </a:r>
          </a:p>
          <a:p>
            <a:pPr lvl="1">
              <a:lnSpc>
                <a:spcPct val="100000"/>
              </a:lnSpc>
              <a:spcBef>
                <a:spcPts val="1100"/>
              </a:spcBef>
              <a:buFont typeface="Wingdings" pitchFamily="2" charset="2"/>
              <a:buChar char="§"/>
            </a:pPr>
            <a:r>
              <a:rPr lang="en-US" dirty="0"/>
              <a:t>Different schools, developmental trajectories, social opportunities etc.</a:t>
            </a:r>
          </a:p>
          <a:p>
            <a:pPr lvl="1">
              <a:lnSpc>
                <a:spcPct val="100000"/>
              </a:lnSpc>
              <a:spcBef>
                <a:spcPts val="1100"/>
              </a:spcBef>
              <a:buFont typeface="Wingdings" pitchFamily="2" charset="2"/>
              <a:buChar char="§"/>
            </a:pPr>
            <a:endParaRPr lang="en-US" dirty="0"/>
          </a:p>
        </p:txBody>
      </p:sp>
      <p:sp>
        <p:nvSpPr>
          <p:cNvPr id="3" name="Title 2">
            <a:extLst>
              <a:ext uri="{FF2B5EF4-FFF2-40B4-BE49-F238E27FC236}">
                <a16:creationId xmlns:a16="http://schemas.microsoft.com/office/drawing/2014/main" id="{0E12025C-367B-037F-F637-7C724644B7A5}"/>
              </a:ext>
            </a:extLst>
          </p:cNvPr>
          <p:cNvSpPr>
            <a:spLocks noGrp="1"/>
          </p:cNvSpPr>
          <p:nvPr>
            <p:ph type="title"/>
          </p:nvPr>
        </p:nvSpPr>
        <p:spPr>
          <a:xfrm>
            <a:off x="629184" y="526563"/>
            <a:ext cx="7605714" cy="581100"/>
          </a:xfrm>
        </p:spPr>
        <p:txBody>
          <a:bodyPr/>
          <a:lstStyle/>
          <a:p>
            <a:r>
              <a:rPr lang="en-US" dirty="0"/>
              <a:t>Having a neurodivergent sibling: considerations</a:t>
            </a:r>
            <a:br>
              <a:rPr lang="en-US" dirty="0"/>
            </a:br>
            <a:endParaRPr lang="en-US" dirty="0"/>
          </a:p>
        </p:txBody>
      </p:sp>
    </p:spTree>
    <p:extLst>
      <p:ext uri="{BB962C8B-B14F-4D97-AF65-F5344CB8AC3E}">
        <p14:creationId xmlns:p14="http://schemas.microsoft.com/office/powerpoint/2010/main" val="4207883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eter&#10;&#10;Description automatically generated">
            <a:extLst>
              <a:ext uri="{FF2B5EF4-FFF2-40B4-BE49-F238E27FC236}">
                <a16:creationId xmlns:a16="http://schemas.microsoft.com/office/drawing/2014/main" id="{5C40FA46-6A6C-4528-9D3B-C7B9EDDDD08C}"/>
              </a:ext>
            </a:extLst>
          </p:cNvPr>
          <p:cNvPicPr>
            <a:picLocks noChangeAspect="1"/>
          </p:cNvPicPr>
          <p:nvPr/>
        </p:nvPicPr>
        <p:blipFill rotWithShape="1">
          <a:blip r:embed="rId2">
            <a:extLst>
              <a:ext uri="{28A0092B-C50C-407E-A947-70E740481C1C}">
                <a14:useLocalDpi xmlns:a14="http://schemas.microsoft.com/office/drawing/2010/main" val="0"/>
              </a:ext>
            </a:extLst>
          </a:blip>
          <a:srcRect t="13315" b="4867"/>
          <a:stretch/>
        </p:blipFill>
        <p:spPr>
          <a:xfrm>
            <a:off x="15" y="7"/>
            <a:ext cx="9143985" cy="5143493"/>
          </a:xfrm>
          <a:prstGeom prst="rect">
            <a:avLst/>
          </a:prstGeom>
        </p:spPr>
      </p:pic>
    </p:spTree>
    <p:extLst>
      <p:ext uri="{BB962C8B-B14F-4D97-AF65-F5344CB8AC3E}">
        <p14:creationId xmlns:p14="http://schemas.microsoft.com/office/powerpoint/2010/main" val="1129100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81;p46">
            <a:extLst>
              <a:ext uri="{FF2B5EF4-FFF2-40B4-BE49-F238E27FC236}">
                <a16:creationId xmlns:a16="http://schemas.microsoft.com/office/drawing/2014/main" id="{B8DEDA0B-9FB9-8884-B828-6F4D82FF377A}"/>
              </a:ext>
            </a:extLst>
          </p:cNvPr>
          <p:cNvSpPr txBox="1">
            <a:spLocks/>
          </p:cNvSpPr>
          <p:nvPr/>
        </p:nvSpPr>
        <p:spPr>
          <a:xfrm>
            <a:off x="1974300" y="606925"/>
            <a:ext cx="5195400" cy="528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2" algn="ctr"/>
            <a:r>
              <a:rPr lang="en-GB" sz="1800" dirty="0">
                <a:latin typeface=""/>
              </a:rPr>
              <a:t>Find us online…..</a:t>
            </a:r>
          </a:p>
        </p:txBody>
      </p:sp>
      <p:sp>
        <p:nvSpPr>
          <p:cNvPr id="3" name="Google Shape;382;p46">
            <a:extLst>
              <a:ext uri="{FF2B5EF4-FFF2-40B4-BE49-F238E27FC236}">
                <a16:creationId xmlns:a16="http://schemas.microsoft.com/office/drawing/2014/main" id="{1BC4C684-1193-5055-FFF7-94A271BC54B2}"/>
              </a:ext>
            </a:extLst>
          </p:cNvPr>
          <p:cNvSpPr txBox="1">
            <a:spLocks/>
          </p:cNvSpPr>
          <p:nvPr/>
        </p:nvSpPr>
        <p:spPr>
          <a:xfrm>
            <a:off x="957900" y="1660548"/>
            <a:ext cx="4172100" cy="2070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n-GB" dirty="0"/>
              <a:t>You can find Autside online at:</a:t>
            </a:r>
          </a:p>
          <a:p>
            <a:pPr>
              <a:buClr>
                <a:schemeClr val="dk1"/>
              </a:buClr>
              <a:buSzPts val="1100"/>
            </a:pPr>
            <a:endParaRPr lang="en-GB" dirty="0"/>
          </a:p>
          <a:p>
            <a:pPr>
              <a:buClr>
                <a:schemeClr val="dk1"/>
              </a:buClr>
              <a:buSzPts val="1100"/>
            </a:pPr>
            <a:r>
              <a:rPr lang="en-GB" dirty="0"/>
              <a:t>Web</a:t>
            </a:r>
          </a:p>
          <a:p>
            <a:pPr>
              <a:buClr>
                <a:schemeClr val="dk1"/>
              </a:buClr>
              <a:buSzPts val="1100"/>
            </a:pPr>
            <a:r>
              <a:rPr lang="en-GB" dirty="0"/>
              <a:t>Facebook</a:t>
            </a:r>
          </a:p>
          <a:p>
            <a:pPr>
              <a:buClr>
                <a:schemeClr val="dk1"/>
              </a:buClr>
              <a:buSzPts val="1100"/>
            </a:pPr>
            <a:r>
              <a:rPr lang="en-GB" dirty="0"/>
              <a:t>Twitter</a:t>
            </a:r>
          </a:p>
          <a:p>
            <a:pPr>
              <a:buClr>
                <a:schemeClr val="dk1"/>
              </a:buClr>
              <a:buSzPts val="1100"/>
            </a:pPr>
            <a:r>
              <a:rPr lang="en-GB" dirty="0"/>
              <a:t>Instagram</a:t>
            </a:r>
          </a:p>
          <a:p>
            <a:pPr>
              <a:buClr>
                <a:schemeClr val="dk1"/>
              </a:buClr>
              <a:buSzPts val="1100"/>
            </a:pPr>
            <a:r>
              <a:rPr lang="en-GB" dirty="0"/>
              <a:t>Youtube</a:t>
            </a:r>
          </a:p>
          <a:p>
            <a:pPr>
              <a:buClr>
                <a:schemeClr val="dk1"/>
              </a:buClr>
              <a:buSzPts val="1100"/>
            </a:pPr>
            <a:endParaRPr lang="en-GB" dirty="0"/>
          </a:p>
          <a:p>
            <a:pPr>
              <a:buClr>
                <a:schemeClr val="dk1"/>
              </a:buClr>
              <a:buSzPts val="1100"/>
            </a:pPr>
            <a:r>
              <a:rPr lang="en-GB" dirty="0"/>
              <a:t>And check out our Autcasts:</a:t>
            </a:r>
          </a:p>
          <a:p>
            <a:pPr>
              <a:buClr>
                <a:schemeClr val="dk1"/>
              </a:buClr>
              <a:buSzPts val="1100"/>
            </a:pPr>
            <a:endParaRPr lang="en-GB" dirty="0"/>
          </a:p>
          <a:p>
            <a:pPr>
              <a:buClr>
                <a:schemeClr val="dk1"/>
              </a:buClr>
              <a:buSzPts val="1100"/>
            </a:pPr>
            <a:r>
              <a:rPr lang="en-GB" dirty="0"/>
              <a:t>Facebook</a:t>
            </a:r>
          </a:p>
          <a:p>
            <a:pPr>
              <a:buClr>
                <a:schemeClr val="dk1"/>
              </a:buClr>
              <a:buSzPts val="1100"/>
            </a:pPr>
            <a:r>
              <a:rPr lang="en-GB" dirty="0"/>
              <a:t>Twitter</a:t>
            </a:r>
          </a:p>
          <a:p>
            <a:pPr>
              <a:buClr>
                <a:schemeClr val="dk1"/>
              </a:buClr>
              <a:buSzPts val="1100"/>
            </a:pPr>
            <a:r>
              <a:rPr lang="en-GB" dirty="0"/>
              <a:t>YouTube</a:t>
            </a:r>
          </a:p>
        </p:txBody>
      </p:sp>
      <p:pic>
        <p:nvPicPr>
          <p:cNvPr id="4" name="Picture 3" descr="A desktop computer sitting on top of a desk&#10;&#10;Description automatically generated">
            <a:extLst>
              <a:ext uri="{FF2B5EF4-FFF2-40B4-BE49-F238E27FC236}">
                <a16:creationId xmlns:a16="http://schemas.microsoft.com/office/drawing/2014/main" id="{4D102F1A-F6A7-1EFF-63F8-CBB739BD99D9}"/>
              </a:ext>
            </a:extLst>
          </p:cNvPr>
          <p:cNvPicPr>
            <a:picLocks noChangeAspect="1"/>
          </p:cNvPicPr>
          <p:nvPr/>
        </p:nvPicPr>
        <p:blipFill>
          <a:blip r:embed="rId2"/>
          <a:stretch>
            <a:fillRect/>
          </a:stretch>
        </p:blipFill>
        <p:spPr>
          <a:xfrm>
            <a:off x="3568515" y="1786160"/>
            <a:ext cx="4913223" cy="2836532"/>
          </a:xfrm>
          <a:prstGeom prst="rect">
            <a:avLst/>
          </a:prstGeom>
        </p:spPr>
      </p:pic>
      <p:pic>
        <p:nvPicPr>
          <p:cNvPr id="5" name="Picture 4">
            <a:extLst>
              <a:ext uri="{FF2B5EF4-FFF2-40B4-BE49-F238E27FC236}">
                <a16:creationId xmlns:a16="http://schemas.microsoft.com/office/drawing/2014/main" id="{36586931-250E-4C00-C6B3-0A4B562479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3273" y="2623208"/>
            <a:ext cx="1083870" cy="960046"/>
          </a:xfrm>
          <a:prstGeom prst="rect">
            <a:avLst/>
          </a:prstGeom>
          <a:ln>
            <a:noFill/>
          </a:ln>
          <a:effectLst>
            <a:softEdge rad="112500"/>
          </a:effectLst>
        </p:spPr>
      </p:pic>
      <p:pic>
        <p:nvPicPr>
          <p:cNvPr id="6" name="Picture 5">
            <a:extLst>
              <a:ext uri="{FF2B5EF4-FFF2-40B4-BE49-F238E27FC236}">
                <a16:creationId xmlns:a16="http://schemas.microsoft.com/office/drawing/2014/main" id="{26DB6A14-363A-3F1F-A96B-4D579835AE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4170" y="3857060"/>
            <a:ext cx="197927" cy="251172"/>
          </a:xfrm>
          <a:prstGeom prst="rect">
            <a:avLst/>
          </a:prstGeom>
          <a:ln w="9525">
            <a:noFill/>
          </a:ln>
        </p:spPr>
      </p:pic>
      <p:pic>
        <p:nvPicPr>
          <p:cNvPr id="7" name="Picture 6">
            <a:extLst>
              <a:ext uri="{FF2B5EF4-FFF2-40B4-BE49-F238E27FC236}">
                <a16:creationId xmlns:a16="http://schemas.microsoft.com/office/drawing/2014/main" id="{F6DD3A4D-2EED-0E78-9C72-379EFCDB4C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6735" y="3488089"/>
            <a:ext cx="810168" cy="665491"/>
          </a:xfrm>
          <a:prstGeom prst="rect">
            <a:avLst/>
          </a:prstGeom>
          <a:ln>
            <a:noFill/>
          </a:ln>
          <a:effectLst>
            <a:softEdge rad="112500"/>
          </a:effectLst>
        </p:spPr>
      </p:pic>
      <p:sp>
        <p:nvSpPr>
          <p:cNvPr id="8" name="Rectangle 7">
            <a:extLst>
              <a:ext uri="{FF2B5EF4-FFF2-40B4-BE49-F238E27FC236}">
                <a16:creationId xmlns:a16="http://schemas.microsoft.com/office/drawing/2014/main" id="{BCD81A27-3F47-5B02-AB83-3493F1EA52C1}"/>
              </a:ext>
            </a:extLst>
          </p:cNvPr>
          <p:cNvSpPr/>
          <p:nvPr/>
        </p:nvSpPr>
        <p:spPr>
          <a:xfrm>
            <a:off x="1217620" y="1222359"/>
            <a:ext cx="6708759" cy="43818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dirty="0" err="1">
                <a:solidFill>
                  <a:schemeClr val="tx1"/>
                </a:solidFill>
                <a:latin typeface="Consolas" panose="020B0609020204030204" pitchFamily="49" charset="0"/>
              </a:rPr>
              <a:t>www.autsideeducation.co.uk</a:t>
            </a:r>
            <a:endParaRPr lang="en-GB" sz="2800" dirty="0">
              <a:solidFill>
                <a:schemeClr val="tx1"/>
              </a:solidFill>
              <a:latin typeface="Consolas" panose="020B0609020204030204" pitchFamily="49" charset="0"/>
            </a:endParaRPr>
          </a:p>
        </p:txBody>
      </p:sp>
    </p:spTree>
    <p:extLst>
      <p:ext uri="{BB962C8B-B14F-4D97-AF65-F5344CB8AC3E}">
        <p14:creationId xmlns:p14="http://schemas.microsoft.com/office/powerpoint/2010/main" val="1064139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E39C49-8260-238A-FB34-FDE6330C2293}"/>
              </a:ext>
            </a:extLst>
          </p:cNvPr>
          <p:cNvSpPr>
            <a:spLocks noGrp="1"/>
          </p:cNvSpPr>
          <p:nvPr>
            <p:ph type="body" idx="1"/>
          </p:nvPr>
        </p:nvSpPr>
        <p:spPr>
          <a:xfrm>
            <a:off x="720000" y="1238200"/>
            <a:ext cx="4068976" cy="3295054"/>
          </a:xfrm>
        </p:spPr>
        <p:txBody>
          <a:bodyPr/>
          <a:lstStyle/>
          <a:p>
            <a:pPr lvl="2"/>
            <a:r>
              <a:rPr lang="en-US" sz="1800" dirty="0"/>
              <a:t>Jealous</a:t>
            </a:r>
          </a:p>
          <a:p>
            <a:pPr lvl="2"/>
            <a:r>
              <a:rPr lang="en-US" sz="1800" dirty="0"/>
              <a:t>Scared</a:t>
            </a:r>
          </a:p>
          <a:p>
            <a:pPr lvl="2"/>
            <a:r>
              <a:rPr lang="en-US" sz="1800" dirty="0"/>
              <a:t>Proud</a:t>
            </a:r>
          </a:p>
          <a:p>
            <a:pPr lvl="2"/>
            <a:r>
              <a:rPr lang="en-US" sz="1800" dirty="0"/>
              <a:t>Angry</a:t>
            </a:r>
          </a:p>
          <a:p>
            <a:pPr lvl="2"/>
            <a:r>
              <a:rPr lang="en-US" sz="1800" dirty="0"/>
              <a:t>Loving</a:t>
            </a:r>
          </a:p>
          <a:p>
            <a:pPr lvl="2"/>
            <a:r>
              <a:rPr lang="en-US" sz="1800" dirty="0"/>
              <a:t>Protective</a:t>
            </a:r>
          </a:p>
          <a:p>
            <a:pPr lvl="2"/>
            <a:r>
              <a:rPr lang="en-US" sz="1800" dirty="0"/>
              <a:t>Guilty</a:t>
            </a:r>
          </a:p>
          <a:p>
            <a:pPr lvl="2"/>
            <a:r>
              <a:rPr lang="en-US" sz="1800" dirty="0"/>
              <a:t>Embarrassed </a:t>
            </a:r>
          </a:p>
          <a:p>
            <a:pPr lvl="2"/>
            <a:r>
              <a:rPr lang="en-US" sz="1800" dirty="0"/>
              <a:t>Lonely</a:t>
            </a:r>
          </a:p>
          <a:p>
            <a:pPr lvl="2"/>
            <a:r>
              <a:rPr lang="en-US" sz="1800" dirty="0"/>
              <a:t>Overwhelmed</a:t>
            </a:r>
          </a:p>
          <a:p>
            <a:pPr lvl="2"/>
            <a:endParaRPr lang="en-US" dirty="0"/>
          </a:p>
        </p:txBody>
      </p:sp>
      <p:sp>
        <p:nvSpPr>
          <p:cNvPr id="3" name="Title 2">
            <a:extLst>
              <a:ext uri="{FF2B5EF4-FFF2-40B4-BE49-F238E27FC236}">
                <a16:creationId xmlns:a16="http://schemas.microsoft.com/office/drawing/2014/main" id="{E545B75E-A9F3-FC93-C34C-62831BD6779D}"/>
              </a:ext>
            </a:extLst>
          </p:cNvPr>
          <p:cNvSpPr>
            <a:spLocks noGrp="1"/>
          </p:cNvSpPr>
          <p:nvPr>
            <p:ph type="title"/>
          </p:nvPr>
        </p:nvSpPr>
        <p:spPr/>
        <p:txBody>
          <a:bodyPr/>
          <a:lstStyle/>
          <a:p>
            <a:r>
              <a:rPr lang="en-US" dirty="0"/>
              <a:t>How might siblings feel?</a:t>
            </a:r>
          </a:p>
        </p:txBody>
      </p:sp>
      <p:pic>
        <p:nvPicPr>
          <p:cNvPr id="4" name="Picture 3" descr="A picture containing room&#10;&#10;Description automatically generated">
            <a:extLst>
              <a:ext uri="{FF2B5EF4-FFF2-40B4-BE49-F238E27FC236}">
                <a16:creationId xmlns:a16="http://schemas.microsoft.com/office/drawing/2014/main" id="{B9066B1F-72E1-F3AB-862F-66163A033D96}"/>
              </a:ext>
            </a:extLst>
          </p:cNvPr>
          <p:cNvPicPr>
            <a:picLocks noChangeAspect="1"/>
          </p:cNvPicPr>
          <p:nvPr/>
        </p:nvPicPr>
        <p:blipFill rotWithShape="1">
          <a:blip r:embed="rId3">
            <a:extLst>
              <a:ext uri="{28A0092B-C50C-407E-A947-70E740481C1C}">
                <a14:useLocalDpi xmlns:a14="http://schemas.microsoft.com/office/drawing/2010/main" val="0"/>
              </a:ext>
            </a:extLst>
          </a:blip>
          <a:srcRect b="13709"/>
          <a:stretch/>
        </p:blipFill>
        <p:spPr>
          <a:xfrm>
            <a:off x="4754566" y="1238200"/>
            <a:ext cx="3669434" cy="3166394"/>
          </a:xfrm>
          <a:prstGeom prst="rect">
            <a:avLst/>
          </a:prstGeom>
        </p:spPr>
      </p:pic>
    </p:spTree>
    <p:extLst>
      <p:ext uri="{BB962C8B-B14F-4D97-AF65-F5344CB8AC3E}">
        <p14:creationId xmlns:p14="http://schemas.microsoft.com/office/powerpoint/2010/main" val="2993234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EB6BFB-1EFC-C9FE-8FD0-E6604050C733}"/>
              </a:ext>
            </a:extLst>
          </p:cNvPr>
          <p:cNvSpPr>
            <a:spLocks noGrp="1"/>
          </p:cNvSpPr>
          <p:nvPr>
            <p:ph type="body" idx="1"/>
          </p:nvPr>
        </p:nvSpPr>
        <p:spPr>
          <a:xfrm>
            <a:off x="720000" y="2059292"/>
            <a:ext cx="7704000" cy="2458463"/>
          </a:xfrm>
        </p:spPr>
        <p:txBody>
          <a:bodyPr/>
          <a:lstStyle/>
          <a:p>
            <a:pPr algn="l">
              <a:lnSpc>
                <a:spcPct val="150000"/>
              </a:lnSpc>
              <a:buFont typeface="Wingdings" pitchFamily="2" charset="2"/>
              <a:buChar char="§"/>
            </a:pPr>
            <a:r>
              <a:rPr lang="en-GB" sz="1700" dirty="0">
                <a:latin typeface=""/>
                <a:cs typeface="Leelawadee" panose="020B0502040204020203" pitchFamily="34" charset="-34"/>
              </a:rPr>
              <a:t>Conflicting sensory needs</a:t>
            </a:r>
          </a:p>
          <a:p>
            <a:pPr algn="l">
              <a:lnSpc>
                <a:spcPct val="150000"/>
              </a:lnSpc>
              <a:buFont typeface="Wingdings" pitchFamily="2" charset="2"/>
              <a:buChar char="§"/>
            </a:pPr>
            <a:r>
              <a:rPr lang="en-GB" sz="1700" dirty="0">
                <a:latin typeface=""/>
                <a:cs typeface="Leelawadee" panose="020B0502040204020203" pitchFamily="34" charset="-34"/>
              </a:rPr>
              <a:t>Needing different adjustments to meet individual needs</a:t>
            </a:r>
          </a:p>
          <a:p>
            <a:pPr algn="l">
              <a:lnSpc>
                <a:spcPct val="150000"/>
              </a:lnSpc>
              <a:buFont typeface="Wingdings" pitchFamily="2" charset="2"/>
              <a:buChar char="§"/>
            </a:pPr>
            <a:r>
              <a:rPr lang="en-GB" sz="1700" dirty="0">
                <a:latin typeface=""/>
                <a:cs typeface="Leelawadee" panose="020B0502040204020203" pitchFamily="34" charset="-34"/>
              </a:rPr>
              <a:t>Being triggered by each other’s needs/behaviours</a:t>
            </a:r>
          </a:p>
          <a:p>
            <a:pPr algn="l">
              <a:lnSpc>
                <a:spcPct val="150000"/>
              </a:lnSpc>
              <a:buFont typeface="Wingdings" pitchFamily="2" charset="2"/>
              <a:buChar char="§"/>
            </a:pPr>
            <a:r>
              <a:rPr lang="en-GB" sz="1700" dirty="0">
                <a:latin typeface=""/>
                <a:cs typeface="Leelawadee" panose="020B0502040204020203" pitchFamily="34" charset="-34"/>
              </a:rPr>
              <a:t>Intense interests can be affected – items may be touched/moved or broken</a:t>
            </a:r>
          </a:p>
          <a:p>
            <a:pPr algn="l">
              <a:lnSpc>
                <a:spcPct val="150000"/>
              </a:lnSpc>
              <a:buFont typeface="Wingdings" pitchFamily="2" charset="2"/>
              <a:buChar char="§"/>
            </a:pPr>
            <a:r>
              <a:rPr lang="en-GB" sz="1700" dirty="0">
                <a:latin typeface=""/>
                <a:cs typeface="Leelawadee" panose="020B0502040204020203" pitchFamily="34" charset="-34"/>
              </a:rPr>
              <a:t>Domino effect when overwhelmed and meltdowns affect the other sibling</a:t>
            </a:r>
          </a:p>
          <a:p>
            <a:pPr algn="l">
              <a:lnSpc>
                <a:spcPct val="150000"/>
              </a:lnSpc>
              <a:buFont typeface="Wingdings" pitchFamily="2" charset="2"/>
              <a:buChar char="§"/>
            </a:pPr>
            <a:endParaRPr lang="en-GB" sz="1700" dirty="0">
              <a:latin typeface=""/>
              <a:cs typeface="Leelawadee" panose="020B0502040204020203" pitchFamily="34" charset="-34"/>
            </a:endParaRPr>
          </a:p>
          <a:p>
            <a:pPr algn="l">
              <a:lnSpc>
                <a:spcPct val="150000"/>
              </a:lnSpc>
              <a:buFont typeface="Wingdings" pitchFamily="2" charset="2"/>
              <a:buChar char="§"/>
            </a:pPr>
            <a:endParaRPr lang="en-GB" sz="1700" dirty="0">
              <a:latin typeface=""/>
              <a:cs typeface="Leelawadee" panose="020B0502040204020203" pitchFamily="34" charset="-34"/>
            </a:endParaRPr>
          </a:p>
        </p:txBody>
      </p:sp>
      <p:sp>
        <p:nvSpPr>
          <p:cNvPr id="3" name="Title 2">
            <a:extLst>
              <a:ext uri="{FF2B5EF4-FFF2-40B4-BE49-F238E27FC236}">
                <a16:creationId xmlns:a16="http://schemas.microsoft.com/office/drawing/2014/main" id="{C608EA6F-4A36-DE56-EA7E-6BD63FE13768}"/>
              </a:ext>
            </a:extLst>
          </p:cNvPr>
          <p:cNvSpPr>
            <a:spLocks noGrp="1"/>
          </p:cNvSpPr>
          <p:nvPr>
            <p:ph type="title"/>
          </p:nvPr>
        </p:nvSpPr>
        <p:spPr/>
        <p:txBody>
          <a:bodyPr/>
          <a:lstStyle/>
          <a:p>
            <a:r>
              <a:rPr lang="en-US" dirty="0"/>
              <a:t>Can this sometimes be complicated where more than one sibling has additional needs?</a:t>
            </a:r>
          </a:p>
        </p:txBody>
      </p:sp>
    </p:spTree>
    <p:extLst>
      <p:ext uri="{BB962C8B-B14F-4D97-AF65-F5344CB8AC3E}">
        <p14:creationId xmlns:p14="http://schemas.microsoft.com/office/powerpoint/2010/main" val="3577830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C8CAAE-5EFD-77E9-810D-E2D1F92E55D2}"/>
              </a:ext>
            </a:extLst>
          </p:cNvPr>
          <p:cNvSpPr>
            <a:spLocks noGrp="1"/>
          </p:cNvSpPr>
          <p:nvPr>
            <p:ph type="body" idx="1"/>
          </p:nvPr>
        </p:nvSpPr>
        <p:spPr>
          <a:xfrm>
            <a:off x="565017" y="1377685"/>
            <a:ext cx="5239098" cy="371400"/>
          </a:xfrm>
        </p:spPr>
        <p:txBody>
          <a:bodyPr/>
          <a:lstStyle/>
          <a:p>
            <a:pPr algn="l" eaLnBrk="1" hangingPunct="1">
              <a:lnSpc>
                <a:spcPct val="150000"/>
              </a:lnSpc>
              <a:buFont typeface="Wingdings" pitchFamily="2" charset="2"/>
              <a:buChar char="§"/>
            </a:pPr>
            <a:r>
              <a:rPr lang="en-GB" altLang="en-US" dirty="0">
                <a:latin typeface=""/>
                <a:cs typeface="Leelawadee" panose="020B0502040204020203" pitchFamily="34" charset="-34"/>
              </a:rPr>
              <a:t>Time</a:t>
            </a:r>
          </a:p>
          <a:p>
            <a:pPr algn="l" eaLnBrk="1" hangingPunct="1">
              <a:lnSpc>
                <a:spcPct val="150000"/>
              </a:lnSpc>
              <a:buFont typeface="Wingdings" pitchFamily="2" charset="2"/>
              <a:buChar char="§"/>
            </a:pPr>
            <a:r>
              <a:rPr lang="en-GB" altLang="en-US" dirty="0">
                <a:latin typeface=""/>
                <a:cs typeface="Leelawadee" panose="020B0502040204020203" pitchFamily="34" charset="-34"/>
              </a:rPr>
              <a:t>Finances</a:t>
            </a:r>
          </a:p>
          <a:p>
            <a:pPr algn="l" eaLnBrk="1" hangingPunct="1">
              <a:lnSpc>
                <a:spcPct val="150000"/>
              </a:lnSpc>
              <a:buFont typeface="Wingdings" pitchFamily="2" charset="2"/>
              <a:buChar char="§"/>
            </a:pPr>
            <a:r>
              <a:rPr lang="en-GB" altLang="en-US" dirty="0">
                <a:latin typeface=""/>
                <a:cs typeface="Leelawadee" panose="020B0502040204020203" pitchFamily="34" charset="-34"/>
              </a:rPr>
              <a:t>Difficult to take holidays/trips or enjoy certain activities</a:t>
            </a:r>
          </a:p>
          <a:p>
            <a:pPr algn="l" eaLnBrk="1" hangingPunct="1">
              <a:lnSpc>
                <a:spcPct val="150000"/>
              </a:lnSpc>
              <a:buFont typeface="Wingdings" pitchFamily="2" charset="2"/>
              <a:buChar char="§"/>
            </a:pPr>
            <a:r>
              <a:rPr lang="en-GB" altLang="en-US" dirty="0">
                <a:latin typeface=""/>
                <a:cs typeface="Leelawadee" panose="020B0502040204020203" pitchFamily="34" charset="-34"/>
              </a:rPr>
              <a:t>Friends</a:t>
            </a:r>
          </a:p>
          <a:p>
            <a:pPr algn="l" eaLnBrk="1" hangingPunct="1">
              <a:lnSpc>
                <a:spcPct val="150000"/>
              </a:lnSpc>
              <a:buFont typeface="Wingdings" pitchFamily="2" charset="2"/>
              <a:buChar char="§"/>
            </a:pPr>
            <a:r>
              <a:rPr lang="en-GB" altLang="en-US" dirty="0">
                <a:latin typeface=""/>
                <a:cs typeface="Leelawadee" panose="020B0502040204020203" pitchFamily="34" charset="-34"/>
              </a:rPr>
              <a:t>School</a:t>
            </a:r>
          </a:p>
          <a:p>
            <a:pPr algn="l" eaLnBrk="1" hangingPunct="1">
              <a:lnSpc>
                <a:spcPct val="150000"/>
              </a:lnSpc>
              <a:buFont typeface="Wingdings" pitchFamily="2" charset="2"/>
              <a:buChar char="§"/>
            </a:pPr>
            <a:r>
              <a:rPr lang="en-GB" altLang="en-US" dirty="0">
                <a:latin typeface=""/>
                <a:cs typeface="Leelawadee" panose="020B0502040204020203" pitchFamily="34" charset="-34"/>
              </a:rPr>
              <a:t>Privacy and belongings</a:t>
            </a:r>
          </a:p>
          <a:p>
            <a:pPr algn="l" eaLnBrk="1" hangingPunct="1">
              <a:lnSpc>
                <a:spcPct val="150000"/>
              </a:lnSpc>
              <a:buFont typeface="Wingdings" pitchFamily="2" charset="2"/>
              <a:buChar char="§"/>
            </a:pPr>
            <a:r>
              <a:rPr lang="en-GB" altLang="en-US" dirty="0">
                <a:latin typeface=""/>
                <a:cs typeface="Leelawadee" panose="020B0502040204020203" pitchFamily="34" charset="-34"/>
              </a:rPr>
              <a:t>Sleep disruption</a:t>
            </a:r>
          </a:p>
          <a:p>
            <a:pPr algn="l" eaLnBrk="1" hangingPunct="1">
              <a:lnSpc>
                <a:spcPct val="150000"/>
              </a:lnSpc>
              <a:buFont typeface="Wingdings" pitchFamily="2" charset="2"/>
              <a:buChar char="§"/>
            </a:pPr>
            <a:r>
              <a:rPr lang="en-GB" altLang="en-US" dirty="0">
                <a:latin typeface=""/>
                <a:cs typeface="Leelawadee" panose="020B0502040204020203" pitchFamily="34" charset="-34"/>
              </a:rPr>
              <a:t>Coping with anxiety, anger, meltdowns/shutdowns </a:t>
            </a:r>
          </a:p>
          <a:p>
            <a:pPr algn="l" eaLnBrk="1" hangingPunct="1">
              <a:lnSpc>
                <a:spcPct val="150000"/>
              </a:lnSpc>
              <a:buFont typeface="Wingdings" pitchFamily="2" charset="2"/>
              <a:buChar char="§"/>
            </a:pPr>
            <a:r>
              <a:rPr lang="en-GB" altLang="en-US" dirty="0">
                <a:latin typeface=""/>
                <a:cs typeface="Leelawadee" panose="020B0502040204020203" pitchFamily="34" charset="-34"/>
              </a:rPr>
              <a:t>Worries about parents and/or the future</a:t>
            </a:r>
          </a:p>
          <a:p>
            <a:pPr algn="l">
              <a:lnSpc>
                <a:spcPct val="150000"/>
              </a:lnSpc>
              <a:buFont typeface="Wingdings" pitchFamily="2" charset="2"/>
              <a:buChar char="§"/>
            </a:pPr>
            <a:endParaRPr lang="en-US" dirty="0">
              <a:latin typeface=""/>
            </a:endParaRPr>
          </a:p>
          <a:p>
            <a:pPr marL="139700" indent="0" algn="l">
              <a:lnSpc>
                <a:spcPct val="150000"/>
              </a:lnSpc>
              <a:buNone/>
            </a:pPr>
            <a:endParaRPr lang="en-US" dirty="0">
              <a:latin typeface=""/>
            </a:endParaRPr>
          </a:p>
        </p:txBody>
      </p:sp>
      <p:sp>
        <p:nvSpPr>
          <p:cNvPr id="3" name="Title 2">
            <a:extLst>
              <a:ext uri="{FF2B5EF4-FFF2-40B4-BE49-F238E27FC236}">
                <a16:creationId xmlns:a16="http://schemas.microsoft.com/office/drawing/2014/main" id="{5BB076DF-DE87-5BDD-13AC-D95F5C1E0DD4}"/>
              </a:ext>
            </a:extLst>
          </p:cNvPr>
          <p:cNvSpPr>
            <a:spLocks noGrp="1"/>
          </p:cNvSpPr>
          <p:nvPr>
            <p:ph type="title"/>
          </p:nvPr>
        </p:nvSpPr>
        <p:spPr/>
        <p:txBody>
          <a:bodyPr/>
          <a:lstStyle/>
          <a:p>
            <a:r>
              <a:rPr lang="en-US" dirty="0"/>
              <a:t>Impact for siblings </a:t>
            </a:r>
          </a:p>
        </p:txBody>
      </p:sp>
      <p:sp>
        <p:nvSpPr>
          <p:cNvPr id="5" name="TextBox 4">
            <a:extLst>
              <a:ext uri="{FF2B5EF4-FFF2-40B4-BE49-F238E27FC236}">
                <a16:creationId xmlns:a16="http://schemas.microsoft.com/office/drawing/2014/main" id="{6ED8CF9B-7817-FBE6-3539-17CB7987C062}"/>
              </a:ext>
            </a:extLst>
          </p:cNvPr>
          <p:cNvSpPr txBox="1"/>
          <p:nvPr/>
        </p:nvSpPr>
        <p:spPr>
          <a:xfrm>
            <a:off x="5664629" y="1563385"/>
            <a:ext cx="2820693" cy="28931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t>There are positive impacts too:</a:t>
            </a:r>
          </a:p>
          <a:p>
            <a:endParaRPr lang="en-US" dirty="0"/>
          </a:p>
          <a:p>
            <a:pPr marL="285750" indent="-285750">
              <a:buFont typeface="Arial" panose="020B0604020202020204" pitchFamily="34" charset="0"/>
              <a:buChar char="•"/>
            </a:pPr>
            <a:r>
              <a:rPr lang="en-US" dirty="0"/>
              <a:t>Positive attributes such as empathy, compassion, kindness and patience</a:t>
            </a:r>
          </a:p>
          <a:p>
            <a:pPr marL="285750" indent="-285750">
              <a:buFont typeface="Arial" panose="020B0604020202020204" pitchFamily="34" charset="0"/>
              <a:buChar char="•"/>
            </a:pPr>
            <a:r>
              <a:rPr lang="en-US" dirty="0"/>
              <a:t>May be protective of their sibling and of others with disabilities  </a:t>
            </a:r>
          </a:p>
          <a:p>
            <a:pPr marL="285750" indent="-285750">
              <a:buFont typeface="Arial" panose="020B0604020202020204" pitchFamily="34" charset="0"/>
              <a:buChar char="•"/>
            </a:pPr>
            <a:r>
              <a:rPr lang="en-US" dirty="0"/>
              <a:t>May be mature and independent</a:t>
            </a:r>
          </a:p>
          <a:p>
            <a:pPr marL="285750" indent="-285750">
              <a:buFont typeface="Arial" panose="020B0604020202020204" pitchFamily="34" charset="0"/>
              <a:buChar char="•"/>
            </a:pPr>
            <a:r>
              <a:rPr lang="en-US" dirty="0"/>
              <a:t>Understanding of difference</a:t>
            </a:r>
          </a:p>
          <a:p>
            <a:pPr marL="285750" indent="-285750">
              <a:buFont typeface="Arial" panose="020B0604020202020204" pitchFamily="34" charset="0"/>
              <a:buChar char="•"/>
            </a:pPr>
            <a:r>
              <a:rPr lang="en-US" dirty="0"/>
              <a:t>Can lead to positive career choices</a:t>
            </a:r>
          </a:p>
        </p:txBody>
      </p:sp>
    </p:spTree>
    <p:extLst>
      <p:ext uri="{BB962C8B-B14F-4D97-AF65-F5344CB8AC3E}">
        <p14:creationId xmlns:p14="http://schemas.microsoft.com/office/powerpoint/2010/main" val="3686101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3A28FA-55F6-0462-CAC7-25719CDD2AF5}"/>
              </a:ext>
            </a:extLst>
          </p:cNvPr>
          <p:cNvSpPr>
            <a:spLocks noGrp="1"/>
          </p:cNvSpPr>
          <p:nvPr>
            <p:ph type="body" idx="1"/>
          </p:nvPr>
        </p:nvSpPr>
        <p:spPr>
          <a:xfrm>
            <a:off x="2928026" y="1345205"/>
            <a:ext cx="5495974" cy="371400"/>
          </a:xfrm>
        </p:spPr>
        <p:txBody>
          <a:bodyPr/>
          <a:lstStyle/>
          <a:p>
            <a:pPr>
              <a:buFont typeface="Wingdings" pitchFamily="2" charset="2"/>
              <a:buChar char="§"/>
            </a:pPr>
            <a:r>
              <a:rPr lang="en-US" dirty="0"/>
              <a:t>It is vital that we teach siblings about additional needs in an honest, factual way, relevant to their family member and age/developmentally appropriate</a:t>
            </a:r>
          </a:p>
          <a:p>
            <a:pPr>
              <a:buFont typeface="Wingdings" pitchFamily="2" charset="2"/>
              <a:buChar char="§"/>
            </a:pPr>
            <a:endParaRPr lang="en-US" dirty="0"/>
          </a:p>
          <a:p>
            <a:pPr>
              <a:buFont typeface="Wingdings" pitchFamily="2" charset="2"/>
              <a:buChar char="§"/>
            </a:pPr>
            <a:r>
              <a:rPr lang="en-US" dirty="0"/>
              <a:t>Whilst acknowledging neurodivergence can sometimes bring challenges we should also highlight the positives, reinforcing that everyone has different strengths and challenges, likes and dislikes</a:t>
            </a:r>
          </a:p>
          <a:p>
            <a:pPr>
              <a:buFont typeface="Wingdings" pitchFamily="2" charset="2"/>
              <a:buChar char="§"/>
            </a:pPr>
            <a:endParaRPr lang="en-US" dirty="0"/>
          </a:p>
          <a:p>
            <a:pPr>
              <a:buFont typeface="Wingdings" pitchFamily="2" charset="2"/>
              <a:buChar char="§"/>
            </a:pPr>
            <a:r>
              <a:rPr lang="en-US" dirty="0"/>
              <a:t>As parents/Carers we should be open to questions and able to validate concerns – if timing of these questions isn’t ideal we can ‘pop a pin in it’ as long as we ensure we come back to the topic at a better time</a:t>
            </a:r>
          </a:p>
          <a:p>
            <a:pPr>
              <a:buFont typeface="Wingdings" pitchFamily="2" charset="2"/>
              <a:buChar char="§"/>
            </a:pPr>
            <a:endParaRPr lang="en-US" dirty="0"/>
          </a:p>
        </p:txBody>
      </p:sp>
      <p:sp>
        <p:nvSpPr>
          <p:cNvPr id="3" name="Title 2">
            <a:extLst>
              <a:ext uri="{FF2B5EF4-FFF2-40B4-BE49-F238E27FC236}">
                <a16:creationId xmlns:a16="http://schemas.microsoft.com/office/drawing/2014/main" id="{1346439A-D2FB-9272-D007-50018846F487}"/>
              </a:ext>
            </a:extLst>
          </p:cNvPr>
          <p:cNvSpPr>
            <a:spLocks noGrp="1"/>
          </p:cNvSpPr>
          <p:nvPr>
            <p:ph type="title"/>
          </p:nvPr>
        </p:nvSpPr>
        <p:spPr/>
        <p:txBody>
          <a:bodyPr/>
          <a:lstStyle/>
          <a:p>
            <a:r>
              <a:rPr lang="en-US" dirty="0"/>
              <a:t>Explaining Additional Needs</a:t>
            </a:r>
          </a:p>
        </p:txBody>
      </p:sp>
      <p:pic>
        <p:nvPicPr>
          <p:cNvPr id="4" name="Picture 3" descr="A group of people looking at each other&#10;&#10;Description automatically generated">
            <a:extLst>
              <a:ext uri="{FF2B5EF4-FFF2-40B4-BE49-F238E27FC236}">
                <a16:creationId xmlns:a16="http://schemas.microsoft.com/office/drawing/2014/main" id="{07F22BE2-478C-464F-388C-682DCB664A33}"/>
              </a:ext>
            </a:extLst>
          </p:cNvPr>
          <p:cNvPicPr>
            <a:picLocks noChangeAspect="1"/>
          </p:cNvPicPr>
          <p:nvPr/>
        </p:nvPicPr>
        <p:blipFill rotWithShape="1">
          <a:blip r:embed="rId3">
            <a:extLst>
              <a:ext uri="{28A0092B-C50C-407E-A947-70E740481C1C}">
                <a14:useLocalDpi xmlns:a14="http://schemas.microsoft.com/office/drawing/2010/main" val="0"/>
              </a:ext>
            </a:extLst>
          </a:blip>
          <a:srcRect l="15948" r="17445" b="-3"/>
          <a:stretch/>
        </p:blipFill>
        <p:spPr>
          <a:xfrm>
            <a:off x="620977" y="1238200"/>
            <a:ext cx="2104148" cy="3159176"/>
          </a:xfrm>
          <a:prstGeom prst="rect">
            <a:avLst/>
          </a:prstGeom>
        </p:spPr>
      </p:pic>
    </p:spTree>
    <p:extLst>
      <p:ext uri="{BB962C8B-B14F-4D97-AF65-F5344CB8AC3E}">
        <p14:creationId xmlns:p14="http://schemas.microsoft.com/office/powerpoint/2010/main" val="1064123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3A28FA-55F6-0462-CAC7-25719CDD2AF5}"/>
              </a:ext>
            </a:extLst>
          </p:cNvPr>
          <p:cNvSpPr>
            <a:spLocks noGrp="1"/>
          </p:cNvSpPr>
          <p:nvPr>
            <p:ph type="body" idx="1"/>
          </p:nvPr>
        </p:nvSpPr>
        <p:spPr>
          <a:xfrm>
            <a:off x="499435" y="1423900"/>
            <a:ext cx="4532936" cy="371400"/>
          </a:xfrm>
        </p:spPr>
        <p:txBody>
          <a:bodyPr/>
          <a:lstStyle/>
          <a:p>
            <a:r>
              <a:rPr lang="en-US" dirty="0"/>
              <a:t>We may not always have all the answers – and that’s ok! Be honest about that and explain you don’t know, if possible you can find out or learn more together</a:t>
            </a:r>
          </a:p>
          <a:p>
            <a:endParaRPr lang="en-US" dirty="0"/>
          </a:p>
          <a:p>
            <a:r>
              <a:rPr lang="en-US" dirty="0"/>
              <a:t>Everyone can experience different reactions to diagnosis – sometimes it is an emotional rollercoaster for family members including parents, siblings and the person with additional needs</a:t>
            </a:r>
          </a:p>
          <a:p>
            <a:endParaRPr lang="en-US" dirty="0"/>
          </a:p>
          <a:p>
            <a:r>
              <a:rPr lang="en-US" dirty="0"/>
              <a:t>Prepare yourself beforehand – think about what questions might arise and what is important for them to know at this stage</a:t>
            </a:r>
          </a:p>
          <a:p>
            <a:endParaRPr lang="en-US" dirty="0"/>
          </a:p>
        </p:txBody>
      </p:sp>
      <p:sp>
        <p:nvSpPr>
          <p:cNvPr id="3" name="Title 2">
            <a:extLst>
              <a:ext uri="{FF2B5EF4-FFF2-40B4-BE49-F238E27FC236}">
                <a16:creationId xmlns:a16="http://schemas.microsoft.com/office/drawing/2014/main" id="{1346439A-D2FB-9272-D007-50018846F487}"/>
              </a:ext>
            </a:extLst>
          </p:cNvPr>
          <p:cNvSpPr>
            <a:spLocks noGrp="1"/>
          </p:cNvSpPr>
          <p:nvPr>
            <p:ph type="title"/>
          </p:nvPr>
        </p:nvSpPr>
        <p:spPr/>
        <p:txBody>
          <a:bodyPr/>
          <a:lstStyle/>
          <a:p>
            <a:r>
              <a:rPr lang="en-US" dirty="0"/>
              <a:t>Explaining Additional Needs</a:t>
            </a:r>
          </a:p>
        </p:txBody>
      </p:sp>
      <p:sp>
        <p:nvSpPr>
          <p:cNvPr id="5" name="TextBox 4">
            <a:extLst>
              <a:ext uri="{FF2B5EF4-FFF2-40B4-BE49-F238E27FC236}">
                <a16:creationId xmlns:a16="http://schemas.microsoft.com/office/drawing/2014/main" id="{D6CCEEB9-57B0-4F2C-2391-5658B7826F7A}"/>
              </a:ext>
            </a:extLst>
          </p:cNvPr>
          <p:cNvSpPr txBox="1"/>
          <p:nvPr/>
        </p:nvSpPr>
        <p:spPr>
          <a:xfrm>
            <a:off x="5295020" y="1423900"/>
            <a:ext cx="3128980" cy="31700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dirty="0">
                <a:latin typeface=""/>
                <a:ea typeface="BM JUA OTF" panose="02020603020101020101" pitchFamily="18" charset="-127"/>
                <a:cs typeface="PHOSPHATE INLINE" panose="02000506050000020004" pitchFamily="2" charset="77"/>
              </a:rPr>
              <a:t>This doesn’t have to a big one-off conversation!</a:t>
            </a:r>
          </a:p>
          <a:p>
            <a:endParaRPr lang="en-GB" sz="2000" b="1" dirty="0">
              <a:latin typeface=""/>
              <a:ea typeface="BM JUA OTF" panose="02020603020101020101" pitchFamily="18" charset="-127"/>
              <a:cs typeface="PHOSPHATE INLINE" panose="02000506050000020004" pitchFamily="2" charset="77"/>
            </a:endParaRPr>
          </a:p>
          <a:p>
            <a:r>
              <a:rPr lang="en-GB" sz="2000" b="1" dirty="0">
                <a:latin typeface=""/>
                <a:ea typeface="BM JUA OTF" panose="02020603020101020101" pitchFamily="18" charset="-127"/>
                <a:cs typeface="PHOSPHATE INLINE" panose="02000506050000020004" pitchFamily="2" charset="77"/>
              </a:rPr>
              <a:t>Drip feeding information over time is helpful, and being open throughout children’s lives will normalise the conversations…</a:t>
            </a:r>
          </a:p>
        </p:txBody>
      </p:sp>
    </p:spTree>
    <p:extLst>
      <p:ext uri="{BB962C8B-B14F-4D97-AF65-F5344CB8AC3E}">
        <p14:creationId xmlns:p14="http://schemas.microsoft.com/office/powerpoint/2010/main" val="3114015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8F3BE2-C78C-1975-2EC7-5C2BE2CBEA42}"/>
              </a:ext>
            </a:extLst>
          </p:cNvPr>
          <p:cNvSpPr>
            <a:spLocks noGrp="1"/>
          </p:cNvSpPr>
          <p:nvPr>
            <p:ph type="body" idx="1"/>
          </p:nvPr>
        </p:nvSpPr>
        <p:spPr>
          <a:xfrm>
            <a:off x="720000" y="1238200"/>
            <a:ext cx="3647719" cy="371400"/>
          </a:xfrm>
        </p:spPr>
        <p:txBody>
          <a:bodyPr/>
          <a:lstStyle/>
          <a:p>
            <a:pPr marL="139700" indent="0" algn="l">
              <a:buNone/>
            </a:pPr>
            <a:r>
              <a:rPr lang="en-US" sz="1600" dirty="0"/>
              <a:t>There are lots of resources out there that can help you explain and to help siblings understand including:</a:t>
            </a:r>
          </a:p>
          <a:p>
            <a:pPr algn="l"/>
            <a:endParaRPr lang="en-US" sz="1600" dirty="0"/>
          </a:p>
          <a:p>
            <a:pPr algn="l"/>
            <a:r>
              <a:rPr lang="en-US" sz="1600" dirty="0"/>
              <a:t>Books</a:t>
            </a:r>
          </a:p>
          <a:p>
            <a:pPr algn="l"/>
            <a:r>
              <a:rPr lang="en-US" sz="1600" dirty="0"/>
              <a:t>Leaflets</a:t>
            </a:r>
          </a:p>
          <a:p>
            <a:pPr algn="l"/>
            <a:r>
              <a:rPr lang="en-US" sz="1600" dirty="0"/>
              <a:t>DVDs</a:t>
            </a:r>
          </a:p>
          <a:p>
            <a:pPr algn="l"/>
            <a:r>
              <a:rPr lang="en-US" sz="1600" dirty="0"/>
              <a:t>Media representation</a:t>
            </a:r>
          </a:p>
          <a:p>
            <a:pPr algn="l"/>
            <a:r>
              <a:rPr lang="en-US" sz="1600" dirty="0"/>
              <a:t>Internet</a:t>
            </a:r>
          </a:p>
          <a:p>
            <a:pPr algn="l"/>
            <a:r>
              <a:rPr lang="en-US" sz="1600" dirty="0"/>
              <a:t>Advocates/others </a:t>
            </a:r>
          </a:p>
          <a:p>
            <a:pPr algn="l"/>
            <a:r>
              <a:rPr lang="en-US" sz="1600" dirty="0"/>
              <a:t>Professional support</a:t>
            </a:r>
          </a:p>
          <a:p>
            <a:pPr algn="l"/>
            <a:r>
              <a:rPr lang="en-US" sz="1600" dirty="0"/>
              <a:t>Other parent/carers advice</a:t>
            </a:r>
          </a:p>
          <a:p>
            <a:pPr algn="l"/>
            <a:endParaRPr lang="en-US" sz="1600" dirty="0"/>
          </a:p>
        </p:txBody>
      </p:sp>
      <p:sp>
        <p:nvSpPr>
          <p:cNvPr id="3" name="Title 2">
            <a:extLst>
              <a:ext uri="{FF2B5EF4-FFF2-40B4-BE49-F238E27FC236}">
                <a16:creationId xmlns:a16="http://schemas.microsoft.com/office/drawing/2014/main" id="{34470985-2C84-2683-2FD2-D86AFD4085BB}"/>
              </a:ext>
            </a:extLst>
          </p:cNvPr>
          <p:cNvSpPr>
            <a:spLocks noGrp="1"/>
          </p:cNvSpPr>
          <p:nvPr>
            <p:ph type="title"/>
          </p:nvPr>
        </p:nvSpPr>
        <p:spPr/>
        <p:txBody>
          <a:bodyPr/>
          <a:lstStyle/>
          <a:p>
            <a:r>
              <a:rPr lang="en-US" dirty="0"/>
              <a:t>Use Resources to help you!</a:t>
            </a:r>
          </a:p>
        </p:txBody>
      </p:sp>
      <p:pic>
        <p:nvPicPr>
          <p:cNvPr id="4" name="Picture 7" descr="_56599446_autism">
            <a:extLst>
              <a:ext uri="{FF2B5EF4-FFF2-40B4-BE49-F238E27FC236}">
                <a16:creationId xmlns:a16="http://schemas.microsoft.com/office/drawing/2014/main" id="{BCC3379C-C549-29BE-0C21-49D6102410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6874" y="3019518"/>
            <a:ext cx="2211056" cy="1625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Amazing Things Project">
            <a:extLst>
              <a:ext uri="{FF2B5EF4-FFF2-40B4-BE49-F238E27FC236}">
                <a16:creationId xmlns:a16="http://schemas.microsoft.com/office/drawing/2014/main" id="{A3B0B10A-28C6-7642-9741-CEFB3C48DF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7927" y="1463048"/>
            <a:ext cx="30289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218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1916A3-6425-DB70-5E88-5C8BE3CF90F8}"/>
              </a:ext>
            </a:extLst>
          </p:cNvPr>
          <p:cNvSpPr>
            <a:spLocks noGrp="1"/>
          </p:cNvSpPr>
          <p:nvPr>
            <p:ph type="body" idx="1"/>
          </p:nvPr>
        </p:nvSpPr>
        <p:spPr>
          <a:xfrm>
            <a:off x="619898" y="1497811"/>
            <a:ext cx="3706085" cy="3285765"/>
          </a:xfrm>
        </p:spPr>
        <p:txBody>
          <a:bodyPr/>
          <a:lstStyle/>
          <a:p>
            <a:pPr marL="514350" indent="-285750" algn="l" defTabSz="914400">
              <a:lnSpc>
                <a:spcPct val="90000"/>
              </a:lnSpc>
              <a:spcAft>
                <a:spcPts val="600"/>
              </a:spcAft>
              <a:buFont typeface="Wingdings" pitchFamily="2" charset="2"/>
              <a:buChar char="§"/>
              <a:defRPr/>
            </a:pPr>
            <a:r>
              <a:rPr lang="en-US" altLang="en-US" sz="1600" dirty="0">
                <a:latin typeface=""/>
                <a:cs typeface="Leelawadee" panose="020B0502040204020203" pitchFamily="34" charset="-34"/>
              </a:rPr>
              <a:t>Even when you do not completely agree with the representation of characters and their lives on screen – they can be valuable discussion jumping off points – what do we relate to, what do we think they could have done better etc.?</a:t>
            </a:r>
          </a:p>
          <a:p>
            <a:pPr marL="514350" indent="-285750" algn="l" defTabSz="914400">
              <a:lnSpc>
                <a:spcPct val="90000"/>
              </a:lnSpc>
              <a:spcAft>
                <a:spcPts val="600"/>
              </a:spcAft>
              <a:buFont typeface="Wingdings" pitchFamily="2" charset="2"/>
              <a:buChar char="§"/>
              <a:defRPr/>
            </a:pPr>
            <a:endParaRPr lang="en-US" altLang="en-US" sz="1600" dirty="0">
              <a:latin typeface=""/>
              <a:cs typeface="Leelawadee" panose="020B0502040204020203" pitchFamily="34" charset="-34"/>
            </a:endParaRPr>
          </a:p>
          <a:p>
            <a:pPr marL="514350" indent="-285750" algn="l" defTabSz="914400">
              <a:lnSpc>
                <a:spcPct val="90000"/>
              </a:lnSpc>
              <a:spcAft>
                <a:spcPts val="600"/>
              </a:spcAft>
              <a:buFont typeface="Wingdings" pitchFamily="2" charset="2"/>
              <a:buChar char="§"/>
              <a:defRPr/>
            </a:pPr>
            <a:r>
              <a:rPr lang="en-US" altLang="en-US" sz="1600" dirty="0">
                <a:latin typeface=""/>
                <a:cs typeface="Leelawadee" panose="020B0502040204020203" pitchFamily="34" charset="-34"/>
              </a:rPr>
              <a:t>The resources you use will depend on your child’s age, level of understanding and personal views.</a:t>
            </a:r>
          </a:p>
          <a:p>
            <a:pPr algn="l">
              <a:buFont typeface="Wingdings" pitchFamily="2" charset="2"/>
              <a:buChar char="§"/>
            </a:pPr>
            <a:endParaRPr lang="en-US" sz="1600" dirty="0">
              <a:latin typeface=""/>
            </a:endParaRPr>
          </a:p>
        </p:txBody>
      </p:sp>
      <p:sp>
        <p:nvSpPr>
          <p:cNvPr id="3" name="Title 2">
            <a:extLst>
              <a:ext uri="{FF2B5EF4-FFF2-40B4-BE49-F238E27FC236}">
                <a16:creationId xmlns:a16="http://schemas.microsoft.com/office/drawing/2014/main" id="{A1CCC43B-372A-40A7-BA33-03E714D0098B}"/>
              </a:ext>
            </a:extLst>
          </p:cNvPr>
          <p:cNvSpPr>
            <a:spLocks noGrp="1"/>
          </p:cNvSpPr>
          <p:nvPr>
            <p:ph type="title"/>
          </p:nvPr>
        </p:nvSpPr>
        <p:spPr/>
        <p:txBody>
          <a:bodyPr/>
          <a:lstStyle/>
          <a:p>
            <a:r>
              <a:rPr lang="en-US" dirty="0"/>
              <a:t>Use Resources to help you!</a:t>
            </a:r>
          </a:p>
        </p:txBody>
      </p:sp>
      <p:pic>
        <p:nvPicPr>
          <p:cNvPr id="4" name="Picture 6" descr="The A Word Season 2: Sundance Renews Autism Drama Series - Variety">
            <a:extLst>
              <a:ext uri="{FF2B5EF4-FFF2-40B4-BE49-F238E27FC236}">
                <a16:creationId xmlns:a16="http://schemas.microsoft.com/office/drawing/2014/main" id="{DB031804-8922-5CC2-B06D-B936229FDA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310" r="18042" b="3"/>
          <a:stretch/>
        </p:blipFill>
        <p:spPr bwMode="auto">
          <a:xfrm>
            <a:off x="5123744" y="1238200"/>
            <a:ext cx="1748821" cy="1902494"/>
          </a:xfrm>
          <a:custGeom>
            <a:avLst/>
            <a:gdLst/>
            <a:ahLst/>
            <a:cxnLst/>
            <a:rect l="l" t="t" r="r" b="b"/>
            <a:pathLst>
              <a:path w="2989398" h="2740475">
                <a:moveTo>
                  <a:pt x="618429" y="0"/>
                </a:moveTo>
                <a:lnTo>
                  <a:pt x="2989398" y="0"/>
                </a:lnTo>
                <a:lnTo>
                  <a:pt x="2989398" y="151959"/>
                </a:lnTo>
                <a:lnTo>
                  <a:pt x="2989398" y="1370238"/>
                </a:lnTo>
                <a:lnTo>
                  <a:pt x="2989398" y="2740475"/>
                </a:lnTo>
                <a:lnTo>
                  <a:pt x="0" y="2740475"/>
                </a:lnTo>
                <a:lnTo>
                  <a:pt x="0" y="151949"/>
                </a:lnTo>
                <a:lnTo>
                  <a:pt x="11940" y="92810"/>
                </a:lnTo>
                <a:cubicBezTo>
                  <a:pt x="27319" y="56449"/>
                  <a:pt x="56447" y="27321"/>
                  <a:pt x="92808" y="11942"/>
                </a:cubicBezTo>
                <a:lnTo>
                  <a:pt x="151947" y="2"/>
                </a:lnTo>
                <a:lnTo>
                  <a:pt x="618429" y="2"/>
                </a:lnTo>
                <a:close/>
              </a:path>
            </a:pathLst>
          </a:custGeom>
          <a:noFill/>
          <a:extLst>
            <a:ext uri="{909E8E84-426E-40DD-AFC4-6F175D3DCCD1}">
              <a14:hiddenFill xmlns:a14="http://schemas.microsoft.com/office/drawing/2010/main">
                <a:solidFill>
                  <a:srgbClr val="FFFFFF"/>
                </a:solidFill>
              </a14:hiddenFill>
            </a:ext>
          </a:extLst>
        </p:spPr>
      </p:pic>
      <p:pic>
        <p:nvPicPr>
          <p:cNvPr id="5" name="Picture 6" descr="Children's show Pablo to show life through eyes of those on autism spectrum  - Evening Express">
            <a:extLst>
              <a:ext uri="{FF2B5EF4-FFF2-40B4-BE49-F238E27FC236}">
                <a16:creationId xmlns:a16="http://schemas.microsoft.com/office/drawing/2014/main" id="{C1E15FC9-A0DD-E335-C3E3-810E92C041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5861" b="4"/>
          <a:stretch/>
        </p:blipFill>
        <p:spPr bwMode="auto">
          <a:xfrm>
            <a:off x="6933629" y="1246744"/>
            <a:ext cx="1368242" cy="1036891"/>
          </a:xfrm>
          <a:custGeom>
            <a:avLst/>
            <a:gdLst/>
            <a:ahLst/>
            <a:cxnLst/>
            <a:rect l="l" t="t" r="r" b="b"/>
            <a:pathLst>
              <a:path w="2047851" h="1551917">
                <a:moveTo>
                  <a:pt x="0" y="0"/>
                </a:moveTo>
                <a:lnTo>
                  <a:pt x="96279" y="0"/>
                </a:lnTo>
                <a:lnTo>
                  <a:pt x="1306797" y="0"/>
                </a:lnTo>
                <a:lnTo>
                  <a:pt x="1951573" y="0"/>
                </a:lnTo>
                <a:cubicBezTo>
                  <a:pt x="2004746" y="0"/>
                  <a:pt x="2047851" y="51153"/>
                  <a:pt x="2047851" y="114253"/>
                </a:cubicBezTo>
                <a:lnTo>
                  <a:pt x="2047851" y="1551917"/>
                </a:lnTo>
                <a:lnTo>
                  <a:pt x="1306797" y="1551917"/>
                </a:lnTo>
                <a:lnTo>
                  <a:pt x="0" y="1551917"/>
                </a:lnTo>
                <a:lnTo>
                  <a:pt x="0" y="114253"/>
                </a:lnTo>
                <a:close/>
              </a:path>
            </a:pathLst>
          </a:custGeom>
          <a:noFill/>
          <a:extLst>
            <a:ext uri="{909E8E84-426E-40DD-AFC4-6F175D3DCCD1}">
              <a14:hiddenFill xmlns:a14="http://schemas.microsoft.com/office/drawing/2010/main">
                <a:solidFill>
                  <a:srgbClr val="FFFFFF"/>
                </a:solidFill>
              </a14:hiddenFill>
            </a:ext>
          </a:extLst>
        </p:spPr>
      </p:pic>
      <p:pic>
        <p:nvPicPr>
          <p:cNvPr id="6" name="Picture 2" descr="Sesame Street's Autistic Muppet, Julia, Was a Huge Success — Why Some of  Her Creators Are Now Cutting Ties | by Fast Company | Fast Company | Medium">
            <a:extLst>
              <a:ext uri="{FF2B5EF4-FFF2-40B4-BE49-F238E27FC236}">
                <a16:creationId xmlns:a16="http://schemas.microsoft.com/office/drawing/2014/main" id="{58877A64-7026-B3BC-7378-AA7B18BE9F8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58" r="-3" b="-3"/>
          <a:stretch/>
        </p:blipFill>
        <p:spPr bwMode="auto">
          <a:xfrm>
            <a:off x="4871432" y="3241160"/>
            <a:ext cx="2001133" cy="1369415"/>
          </a:xfrm>
          <a:custGeom>
            <a:avLst/>
            <a:gdLst/>
            <a:ahLst/>
            <a:cxnLst/>
            <a:rect l="l" t="t" r="r" b="b"/>
            <a:pathLst>
              <a:path w="2466491" h="1687869">
                <a:moveTo>
                  <a:pt x="0" y="0"/>
                </a:moveTo>
                <a:lnTo>
                  <a:pt x="2466491" y="0"/>
                </a:lnTo>
                <a:lnTo>
                  <a:pt x="2466491" y="1687869"/>
                </a:lnTo>
                <a:lnTo>
                  <a:pt x="108845" y="1687869"/>
                </a:lnTo>
                <a:cubicBezTo>
                  <a:pt x="63759" y="1687869"/>
                  <a:pt x="25075" y="1661798"/>
                  <a:pt x="8550" y="1624643"/>
                </a:cubicBezTo>
                <a:lnTo>
                  <a:pt x="0" y="1584362"/>
                </a:lnTo>
                <a:close/>
              </a:path>
            </a:pathLst>
          </a:custGeom>
          <a:noFill/>
          <a:extLst>
            <a:ext uri="{909E8E84-426E-40DD-AFC4-6F175D3DCCD1}">
              <a14:hiddenFill xmlns:a14="http://schemas.microsoft.com/office/drawing/2010/main">
                <a:solidFill>
                  <a:srgbClr val="FFFFFF"/>
                </a:solidFill>
              </a14:hiddenFill>
            </a:ext>
          </a:extLst>
        </p:spPr>
      </p:pic>
      <p:pic>
        <p:nvPicPr>
          <p:cNvPr id="7" name="Picture 4" descr="Atypical | Netflix Official Site">
            <a:extLst>
              <a:ext uri="{FF2B5EF4-FFF2-40B4-BE49-F238E27FC236}">
                <a16:creationId xmlns:a16="http://schemas.microsoft.com/office/drawing/2014/main" id="{29BDAFDC-573F-DCE2-3B69-E23FFF59F9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037" r="34372" b="1"/>
          <a:stretch/>
        </p:blipFill>
        <p:spPr bwMode="auto">
          <a:xfrm>
            <a:off x="6933629" y="2416354"/>
            <a:ext cx="1590473" cy="2194221"/>
          </a:xfrm>
          <a:custGeom>
            <a:avLst/>
            <a:gdLst/>
            <a:ahLst/>
            <a:cxnLst/>
            <a:rect l="l" t="t" r="r" b="b"/>
            <a:pathLst>
              <a:path w="2488644" h="2893217">
                <a:moveTo>
                  <a:pt x="6640" y="0"/>
                </a:moveTo>
                <a:lnTo>
                  <a:pt x="2488644" y="0"/>
                </a:lnTo>
                <a:lnTo>
                  <a:pt x="2488644" y="1478584"/>
                </a:lnTo>
                <a:lnTo>
                  <a:pt x="2488644" y="1829101"/>
                </a:lnTo>
                <a:lnTo>
                  <a:pt x="2488644" y="2727776"/>
                </a:lnTo>
                <a:cubicBezTo>
                  <a:pt x="2488644" y="2819147"/>
                  <a:pt x="2414574" y="2893217"/>
                  <a:pt x="2323203" y="2893217"/>
                </a:cubicBezTo>
                <a:lnTo>
                  <a:pt x="896176" y="2893217"/>
                </a:lnTo>
                <a:lnTo>
                  <a:pt x="172081" y="2893217"/>
                </a:lnTo>
                <a:lnTo>
                  <a:pt x="0" y="2893217"/>
                </a:lnTo>
                <a:lnTo>
                  <a:pt x="0" y="140978"/>
                </a:lnTo>
                <a:lnTo>
                  <a:pt x="6640" y="14097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559236"/>
      </p:ext>
    </p:extLst>
  </p:cSld>
  <p:clrMapOvr>
    <a:masterClrMapping/>
  </p:clrMapOvr>
</p:sld>
</file>

<file path=ppt/theme/theme1.xml><?xml version="1.0" encoding="utf-8"?>
<a:theme xmlns:a="http://schemas.openxmlformats.org/drawingml/2006/main" name="Pastel Marble Academy by Slidesgo">
  <a:themeElements>
    <a:clrScheme name="Simple Light">
      <a:dk1>
        <a:srgbClr val="303030"/>
      </a:dk1>
      <a:lt1>
        <a:srgbClr val="FFFFFF"/>
      </a:lt1>
      <a:dk2>
        <a:srgbClr val="E9DCAC"/>
      </a:dk2>
      <a:lt2>
        <a:srgbClr val="B3DFDF"/>
      </a:lt2>
      <a:accent1>
        <a:srgbClr val="F7E1D0"/>
      </a:accent1>
      <a:accent2>
        <a:srgbClr val="F1BED3"/>
      </a:accent2>
      <a:accent3>
        <a:srgbClr val="D1C6EB"/>
      </a:accent3>
      <a:accent4>
        <a:srgbClr val="FFFFFF"/>
      </a:accent4>
      <a:accent5>
        <a:srgbClr val="FFFFFF"/>
      </a:accent5>
      <a:accent6>
        <a:srgbClr val="FFFFFF"/>
      </a:accent6>
      <a:hlink>
        <a:srgbClr val="3030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1427</Words>
  <Application>Microsoft Macintosh PowerPoint</Application>
  <PresentationFormat>On-screen Show (16:9)</PresentationFormat>
  <Paragraphs>173</Paragraphs>
  <Slides>21</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Encode Sans Condensed SemiBold</vt:lpstr>
      <vt:lpstr>Raleway</vt:lpstr>
      <vt:lpstr>Wingdings</vt:lpstr>
      <vt:lpstr>Leelawadee</vt:lpstr>
      <vt:lpstr>Encode Sans Condensed</vt:lpstr>
      <vt:lpstr>Arial</vt:lpstr>
      <vt:lpstr>Consolas</vt:lpstr>
      <vt:lpstr>Pastel Marble Academy by Slidesgo</vt:lpstr>
      <vt:lpstr>Supporting Siblings</vt:lpstr>
      <vt:lpstr>Having a neurodivergent sibling: considerations </vt:lpstr>
      <vt:lpstr>How might siblings feel?</vt:lpstr>
      <vt:lpstr>Can this sometimes be complicated where more than one sibling has additional needs?</vt:lpstr>
      <vt:lpstr>Impact for siblings </vt:lpstr>
      <vt:lpstr>Explaining Additional Needs</vt:lpstr>
      <vt:lpstr>Explaining Additional Needs</vt:lpstr>
      <vt:lpstr>Use Resources to help you!</vt:lpstr>
      <vt:lpstr>Use Resources to help you!</vt:lpstr>
      <vt:lpstr>Key concepts to explore</vt:lpstr>
      <vt:lpstr>Encourage ongoing discussion </vt:lpstr>
      <vt:lpstr>Equip them with strategies for successful communication</vt:lpstr>
      <vt:lpstr>Protected Time and Attention</vt:lpstr>
      <vt:lpstr>Helpful Family Strategies</vt:lpstr>
      <vt:lpstr>Being with each other</vt:lpstr>
      <vt:lpstr>Managing/Expressing Emotions</vt:lpstr>
      <vt:lpstr>A Meltdown/Shutdown Plan</vt:lpstr>
      <vt:lpstr>Planning for the Future</vt:lpstr>
      <vt:lpstr>Look for local/online support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Siblings</dc:title>
  <cp:lastModifiedBy>Emma Durman</cp:lastModifiedBy>
  <cp:revision>2</cp:revision>
  <dcterms:modified xsi:type="dcterms:W3CDTF">2024-05-03T00:27:46Z</dcterms:modified>
</cp:coreProperties>
</file>