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305" r:id="rId6"/>
    <p:sldId id="261" r:id="rId7"/>
    <p:sldId id="264" r:id="rId8"/>
    <p:sldId id="265" r:id="rId9"/>
    <p:sldId id="262" r:id="rId10"/>
    <p:sldId id="263" r:id="rId11"/>
    <p:sldId id="259" r:id="rId12"/>
    <p:sldId id="266" r:id="rId13"/>
    <p:sldId id="271" r:id="rId14"/>
    <p:sldId id="307" r:id="rId15"/>
    <p:sldId id="306" r:id="rId16"/>
    <p:sldId id="308" r:id="rId17"/>
    <p:sldId id="309" r:id="rId18"/>
    <p:sldId id="279" r:id="rId19"/>
    <p:sldId id="272" r:id="rId20"/>
    <p:sldId id="270" r:id="rId21"/>
    <p:sldId id="300" r:id="rId22"/>
    <p:sldId id="301" r:id="rId23"/>
    <p:sldId id="302" r:id="rId24"/>
    <p:sldId id="310" r:id="rId25"/>
    <p:sldId id="311" r:id="rId26"/>
    <p:sldId id="303" r:id="rId27"/>
    <p:sldId id="267" r:id="rId28"/>
    <p:sldId id="312" r:id="rId29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Helvetica Neue" panose="020B0604020202020204" charset="0"/>
      <p:regular r:id="rId35"/>
      <p:bold r:id="rId36"/>
      <p:italic r:id="rId37"/>
      <p:boldItalic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F81"/>
    <a:srgbClr val="A5D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/>
    <p:restoredTop sz="94599"/>
  </p:normalViewPr>
  <p:slideViewPr>
    <p:cSldViewPr snapToGrid="0"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8b89c532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8b89c532a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409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914986af7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2914986af7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15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chrome-extension://</a:t>
            </a:r>
            <a:r>
              <a:rPr lang="en-US" dirty="0" err="1"/>
              <a:t>efaidnbmnnnibpcajpcglclefindmkaj</a:t>
            </a:r>
            <a:r>
              <a:rPr lang="en-US" dirty="0"/>
              <a:t>/https://</a:t>
            </a:r>
            <a:r>
              <a:rPr lang="en-US" dirty="0" err="1"/>
              <a:t>www.estyn.gov.wales</a:t>
            </a:r>
            <a:r>
              <a:rPr lang="en-US" dirty="0"/>
              <a:t>/system/files/2023-09/The%20new%20additional%20learning%20needs%20system_0.pdf</a:t>
            </a:r>
          </a:p>
          <a:p>
            <a:r>
              <a:rPr lang="en-US" dirty="0"/>
              <a:t>chrome-extension://</a:t>
            </a:r>
            <a:r>
              <a:rPr lang="en-US" dirty="0" err="1"/>
              <a:t>efaidnbmnnnibpcajpcglclefindmkaj</a:t>
            </a:r>
            <a:r>
              <a:rPr lang="en-US" dirty="0"/>
              <a:t>/https://</a:t>
            </a:r>
            <a:r>
              <a:rPr lang="en-US" dirty="0" err="1"/>
              <a:t>business.senedd.wales</a:t>
            </a:r>
            <a:r>
              <a:rPr lang="en-US" dirty="0"/>
              <a:t>/documents/s145577/Research%20brief.pdf</a:t>
            </a:r>
          </a:p>
          <a:p>
            <a:r>
              <a:rPr lang="en-US" dirty="0"/>
              <a:t>https://</a:t>
            </a:r>
            <a:r>
              <a:rPr lang="en-US" dirty="0" err="1"/>
              <a:t>www.gov.wales</a:t>
            </a:r>
            <a:r>
              <a:rPr lang="en-US" dirty="0"/>
              <a:t>/progress-schools-and-local-authorities-supporting-pupils-additional-learning-needs-html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26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chrome-extension://</a:t>
            </a:r>
            <a:r>
              <a:rPr lang="en-US" dirty="0" err="1"/>
              <a:t>efaidnbmnnnibpcajpcglclefindmkaj</a:t>
            </a:r>
            <a:r>
              <a:rPr lang="en-US" dirty="0"/>
              <a:t>/https://</a:t>
            </a:r>
            <a:r>
              <a:rPr lang="en-US" dirty="0" err="1"/>
              <a:t>hwb.gov.wales</a:t>
            </a:r>
            <a:r>
              <a:rPr lang="en-US" dirty="0"/>
              <a:t>/</a:t>
            </a:r>
            <a:r>
              <a:rPr lang="en-US" dirty="0" err="1"/>
              <a:t>api</a:t>
            </a:r>
            <a:r>
              <a:rPr lang="en-US" dirty="0"/>
              <a:t>/storage/19bc948b-8a3f-41e0-944a-7bf2cadf7d18/professional-standards-for-teaching-and-leadership-interactive-pdf-for-pc.pdf</a:t>
            </a:r>
          </a:p>
        </p:txBody>
      </p:sp>
    </p:spTree>
    <p:extLst>
      <p:ext uri="{BB962C8B-B14F-4D97-AF65-F5344CB8AC3E}">
        <p14:creationId xmlns:p14="http://schemas.microsoft.com/office/powerpoint/2010/main" val="404836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976b1cdf7_0_90:notes"/>
          <p:cNvSpPr txBox="1">
            <a:spLocks noGrp="1"/>
          </p:cNvSpPr>
          <p:nvPr>
            <p:ph type="body" idx="1"/>
          </p:nvPr>
        </p:nvSpPr>
        <p:spPr>
          <a:xfrm>
            <a:off x="914401" y="4342628"/>
            <a:ext cx="5029200" cy="4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we are going to look at 9 common types of differentiation these will be things you do day to day, but as I say, I want you to be relational and tactful in your approach.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and I’m going to provide  a worked example of how you might adapt these for my learner in min who is a 6 year old girl called Sophie</a:t>
            </a:r>
            <a:endParaRPr dirty="0"/>
          </a:p>
        </p:txBody>
      </p:sp>
      <p:sp>
        <p:nvSpPr>
          <p:cNvPr id="252" name="Google Shape;252;gd976b1cdf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900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Mention Dr</a:t>
            </a:r>
            <a:r>
              <a:rPr lang="en-GB" baseline="0" dirty="0"/>
              <a:t> Dan </a:t>
            </a:r>
            <a:r>
              <a:rPr lang="en-GB" baseline="0" dirty="0" err="1"/>
              <a:t>Siegal</a:t>
            </a:r>
            <a:r>
              <a:rPr lang="en-GB" baseline="0" dirty="0"/>
              <a:t> and sympathetic and parasympathetic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A24A7-04BC-4648-A872-B2528CC96CB8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www.snapcymru.org</a:t>
            </a:r>
            <a:r>
              <a:rPr lang="en-US" dirty="0"/>
              <a:t>/get-support/</a:t>
            </a:r>
            <a:r>
              <a:rPr lang="en-US" dirty="0" err="1"/>
              <a:t>idps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62398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8b89c532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8b89c532a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836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8b89c532a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28b89c532a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8b89c532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28b89c532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8b89c532a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8b89c532a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8b89c532a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8b89c532a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8b89c532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8b89c532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8b89c532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8b89c532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180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8b89c532a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8b89c532a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605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8b89c532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8b89c532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8b89c532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8b89c532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23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367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E828-9F9D-6D42-AB43-A3611035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8946-4284-AF4A-A0C1-60CC08F32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00EC2-CC1C-A047-A354-4639F9B5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1ACB-7247-664B-A928-0A1FCA8B1AF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BB2EC-30ED-004D-B994-7B1DF6CD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2D715-4117-4B4F-BF75-3F19B6EB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B3A8-C6A0-7742-83F2-3BFF6ABBB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2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michaeltyler.co.uk/coming-soon-tour-de-wale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4218&amp;picture=stopwatch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jpg"/><Relationship Id="rId3" Type="http://schemas.openxmlformats.org/officeDocument/2006/relationships/image" Target="../media/image22.png"/><Relationship Id="rId7" Type="http://schemas.openxmlformats.org/officeDocument/2006/relationships/image" Target="../media/image24.jpg"/><Relationship Id="rId12" Type="http://schemas.openxmlformats.org/officeDocument/2006/relationships/image" Target="../media/image27.jpg"/><Relationship Id="rId17" Type="http://schemas.openxmlformats.org/officeDocument/2006/relationships/image" Target="../media/image30.jpg"/><Relationship Id="rId2" Type="http://schemas.openxmlformats.org/officeDocument/2006/relationships/image" Target="../media/image3.png"/><Relationship Id="rId16" Type="http://schemas.openxmlformats.org/officeDocument/2006/relationships/hyperlink" Target="http://www.bing.com/images/search?q=movement+images+clip+art&amp;view=detailv2&amp;&amp;id=47FF671FA0A255AEAEB407E6912EAE33684820DD&amp;selectedIndex=8&amp;ccid=zrw+Kv25&amp;simid=608015689318662816&amp;thid=OIP.Mcebc3e2afdb9b67a2145611a5bdb9029o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bing.com/images/search?q=tongue+images+clip+art&amp;view=detailv2&amp;&amp;id=99AD23086E980E861E8F5C00DCCDCBC3D2ED89A4&amp;selectedIndex=7&amp;ccid=t0ZSTj4W&amp;simid=607998943234952058&amp;thid=OIP.Mb746524e3e1698685bcb0a12395c4033H0" TargetMode="External"/><Relationship Id="rId11" Type="http://schemas.openxmlformats.org/officeDocument/2006/relationships/hyperlink" Target="http://www.bing.com/images/search?q=eye+images+clip+art&amp;view=detailv2&amp;&amp;id=7974E543A33D99F6D48C4C6BC9711182CAF4B14F&amp;selectedIndex=0&amp;ccid=P6JefRz8&amp;simid=608026216292485033&amp;thid=OIP.M3fa25e7d1cfc0177006580aeb5d34fc0H0" TargetMode="External"/><Relationship Id="rId5" Type="http://schemas.openxmlformats.org/officeDocument/2006/relationships/image" Target="../media/image23.jpg"/><Relationship Id="rId15" Type="http://schemas.openxmlformats.org/officeDocument/2006/relationships/image" Target="../media/image29.jpg"/><Relationship Id="rId10" Type="http://schemas.openxmlformats.org/officeDocument/2006/relationships/image" Target="../media/image26.jpg"/><Relationship Id="rId4" Type="http://schemas.openxmlformats.org/officeDocument/2006/relationships/hyperlink" Target="http://www.bing.com/images/search?q=hand+images+clip+art&amp;view=detailv2&amp;&amp;id=236F35BE8A1511CCEE02E768272D5A96D41EE4C8&amp;selectedIndex=14&amp;ccid=7kviaZ3l&amp;simid=607993007607057904&amp;thid=OIP.Mee4be2699de5e8af9c3f2c4d9c0d22f9H0" TargetMode="External"/><Relationship Id="rId9" Type="http://schemas.openxmlformats.org/officeDocument/2006/relationships/hyperlink" Target="http://www.bing.com/images/search?q=nose+images+clip+art&amp;view=detailv2&amp;&amp;id=5B64062175F9F434A38439575A895611D103ED8C&amp;selectedIndex=14&amp;ccid=fjq0w12w&amp;simid=608043151355808052&amp;thid=OIP.M7e3ab4c35db0035de0592f2e3d149227H0" TargetMode="External"/><Relationship Id="rId14" Type="http://schemas.openxmlformats.org/officeDocument/2006/relationships/hyperlink" Target="http://www.bing.com/images/search?q=body+images+clip+art&amp;view=detailv2&amp;&amp;id=19D87EFF155334F5910E40F1522DBDE78CD224F8&amp;selectedIndex=3&amp;ccid=nvcmQZ5J&amp;simid=608017029360584086&amp;thid=OIP.M9ef726419e49d5c3c5ced5400e7558e1o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elusive-foolproof-theory-of-the-origin-of-language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sa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campusontario.pressbooks.pub/studystrategizesucceed/chapter/explore-the-planning-monitoring-evaluation-cycle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title page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931975" y="3186350"/>
            <a:ext cx="2583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56" name="Google Shape;56;p13"/>
          <p:cNvSpPr txBox="1"/>
          <p:nvPr/>
        </p:nvSpPr>
        <p:spPr>
          <a:xfrm>
            <a:off x="3373800" y="2797175"/>
            <a:ext cx="23964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Catrina Lowri</a:t>
            </a:r>
            <a:endParaRPr sz="31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62000" y="1740875"/>
            <a:ext cx="5792350" cy="194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GB" sz="4700" dirty="0">
                <a:solidFill>
                  <a:srgbClr val="415F81"/>
                </a:solidFill>
              </a:rPr>
              <a:t> </a:t>
            </a:r>
            <a:r>
              <a:rPr lang="en-GB" sz="4000" dirty="0">
                <a:solidFill>
                  <a:srgbClr val="415F81"/>
                </a:solidFill>
              </a:rPr>
              <a:t>What support can your neurodivergent child expect in school? </a:t>
            </a:r>
            <a:endParaRPr sz="4000" dirty="0">
              <a:solidFill>
                <a:srgbClr val="415F8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315725" y="4094775"/>
            <a:ext cx="315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15F81"/>
                </a:solidFill>
              </a:rPr>
              <a:t>By Catrina Lowri</a:t>
            </a:r>
            <a:endParaRPr sz="4100">
              <a:solidFill>
                <a:srgbClr val="415F81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850" y="1664675"/>
            <a:ext cx="1728700" cy="17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02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23725" y="483575"/>
            <a:ext cx="4238400" cy="64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</a:rPr>
              <a:t>The Fruit Salad Approach</a:t>
            </a:r>
            <a:endParaRPr sz="2600" b="1">
              <a:solidFill>
                <a:schemeClr val="lt1"/>
              </a:solidFill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500" y="1703488"/>
            <a:ext cx="1978275" cy="19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5854" y="0"/>
            <a:ext cx="451814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83700" y="2250275"/>
            <a:ext cx="31917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415F81"/>
                </a:solidFill>
              </a:rPr>
              <a:t>Your ‘child in mind’</a:t>
            </a:r>
            <a:endParaRPr sz="2500" dirty="0">
              <a:solidFill>
                <a:srgbClr val="415F81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6" descr="A picture containing person, outdoor, smiling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489" b="2489"/>
          <a:stretch/>
        </p:blipFill>
        <p:spPr>
          <a:xfrm>
            <a:off x="3490915" y="0"/>
            <a:ext cx="5653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173" y="437398"/>
            <a:ext cx="1479275" cy="147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63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 descr="A person with blonde hai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4750" b="1251"/>
          <a:stretch/>
        </p:blipFill>
        <p:spPr>
          <a:xfrm>
            <a:off x="3985166" y="0"/>
            <a:ext cx="515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>
            <a:off x="545850" y="1159950"/>
            <a:ext cx="2823600" cy="2823600"/>
          </a:xfrm>
          <a:prstGeom prst="ellipse">
            <a:avLst/>
          </a:prstGeom>
          <a:solidFill>
            <a:srgbClr val="415F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" sz="3000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Ages and stages</a:t>
            </a:r>
            <a:endParaRPr sz="400">
              <a:solidFill>
                <a:srgbClr val="FEFFFF"/>
              </a:solidFill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169800" y="713800"/>
            <a:ext cx="3773075" cy="40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1223450" y="582575"/>
            <a:ext cx="5143500" cy="39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 descr="A person with blonde hai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4750" b="1251"/>
          <a:stretch/>
        </p:blipFill>
        <p:spPr>
          <a:xfrm>
            <a:off x="3985175" y="0"/>
            <a:ext cx="5143500" cy="51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A0E7A78-AEDF-7B5C-52F0-02BD2801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</p:spPr>
        <p:txBody>
          <a:bodyPr/>
          <a:lstStyle/>
          <a:p>
            <a:r>
              <a:rPr lang="en-US" dirty="0">
                <a:solidFill>
                  <a:srgbClr val="A5D3D2"/>
                </a:solidFill>
              </a:rPr>
              <a:t>Intersectionality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FE901E4-2E2A-834A-338F-4ABA6CC85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</p:spPr>
        <p:txBody>
          <a:bodyPr/>
          <a:lstStyle/>
          <a:p>
            <a:r>
              <a:rPr lang="en-US" dirty="0">
                <a:solidFill>
                  <a:srgbClr val="A5D3D2"/>
                </a:solidFill>
              </a:rPr>
              <a:t>And neurodivergence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B342477-C725-787B-3726-FA86A0C25AC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2" descr="Identity beyond Disability. Intersectional Approaches to Disability | by  Diversity &amp; Ability | DnA's Blog | Medium">
            <a:extLst>
              <a:ext uri="{FF2B5EF4-FFF2-40B4-BE49-F238E27FC236}">
                <a16:creationId xmlns:a16="http://schemas.microsoft.com/office/drawing/2014/main" id="{8D6E8A7A-FED2-79CD-B52D-F8CFABB5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218" y="685612"/>
            <a:ext cx="3733563" cy="3733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40;p21">
            <a:extLst>
              <a:ext uri="{FF2B5EF4-FFF2-40B4-BE49-F238E27FC236}">
                <a16:creationId xmlns:a16="http://schemas.microsoft.com/office/drawing/2014/main" id="{150E068F-6E5A-EB18-AF4F-055CD0A42D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875" y="454100"/>
            <a:ext cx="1302450" cy="130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46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BF66-DF71-0277-38AB-79913E91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15F81"/>
                </a:solidFill>
              </a:rPr>
              <a:t>The offer in Welsh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8484B-8270-9133-F635-CA586146C3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15F81"/>
                </a:solidFill>
              </a:rPr>
              <a:t>What is Universal Provision?</a:t>
            </a:r>
          </a:p>
          <a:p>
            <a:r>
              <a:rPr lang="en-US" dirty="0">
                <a:solidFill>
                  <a:srgbClr val="415F81"/>
                </a:solidFill>
              </a:rPr>
              <a:t>What are Individual Development Plans</a:t>
            </a:r>
            <a:r>
              <a:rPr lang="en-US" dirty="0"/>
              <a:t>?</a:t>
            </a:r>
          </a:p>
        </p:txBody>
      </p:sp>
      <p:pic>
        <p:nvPicPr>
          <p:cNvPr id="6" name="Picture 5" descr="A red dragon on a green and white background&#10;&#10;Description automatically generated">
            <a:extLst>
              <a:ext uri="{FF2B5EF4-FFF2-40B4-BE49-F238E27FC236}">
                <a16:creationId xmlns:a16="http://schemas.microsoft.com/office/drawing/2014/main" id="{4ABA4D39-5E46-AAB1-5B33-3370D336E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91744" y="1311964"/>
            <a:ext cx="4391826" cy="2390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C887C2-F70D-83BA-B0E6-1623EEEFF459}"/>
              </a:ext>
            </a:extLst>
          </p:cNvPr>
          <p:cNvSpPr txBox="1"/>
          <p:nvPr/>
        </p:nvSpPr>
        <p:spPr>
          <a:xfrm>
            <a:off x="5038370" y="3807343"/>
            <a:ext cx="404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michaeltyler.co.uk/coming-soon-tour-de-wal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119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8901-047C-F6A6-4349-BDDABA46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F2D09-0073-74F7-F0FB-0742968F5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59BDB-E500-B246-6494-A0A1B33E10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8C84A-CE9B-6A3C-1584-CBC67EDA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20200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90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EAF1-C6D7-A8FF-D84A-151F5F98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15F81"/>
                </a:solidFill>
              </a:rPr>
              <a:t>Teaching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C634F-529E-7B08-A5D4-417F10C51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15F81"/>
                </a:solidFill>
              </a:rPr>
              <a:t>Professional standards in teaching and leadership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A7A0E-78AD-F3BB-8C2D-CACC7C7D300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rgbClr val="415F81"/>
                </a:solidFill>
              </a:rPr>
              <a:t>5 Standards; pedagogy, leadership, professional learning, innovation, collaboration</a:t>
            </a:r>
          </a:p>
          <a:p>
            <a:pPr marL="114300" indent="0">
              <a:buNone/>
            </a:pPr>
            <a:endParaRPr lang="en-US" dirty="0">
              <a:solidFill>
                <a:srgbClr val="415F81"/>
              </a:solidFill>
            </a:endParaRPr>
          </a:p>
          <a:p>
            <a:r>
              <a:rPr lang="en-US" dirty="0">
                <a:solidFill>
                  <a:srgbClr val="415F81"/>
                </a:solidFill>
              </a:rPr>
              <a:t>Overarching values and dispositions</a:t>
            </a:r>
          </a:p>
          <a:p>
            <a:endParaRPr lang="en-US" dirty="0"/>
          </a:p>
        </p:txBody>
      </p:sp>
      <p:pic>
        <p:nvPicPr>
          <p:cNvPr id="5" name="Google Shape;140;p21">
            <a:extLst>
              <a:ext uri="{FF2B5EF4-FFF2-40B4-BE49-F238E27FC236}">
                <a16:creationId xmlns:a16="http://schemas.microsoft.com/office/drawing/2014/main" id="{70689930-76CB-0B9B-05D1-680FC3660A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550" y="3841050"/>
            <a:ext cx="1302450" cy="130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64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BE44A0-94F1-71D7-F078-04F0E95E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5D3D2"/>
                </a:solidFill>
              </a:rPr>
              <a:t>The Pedagogy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66D541-7E4C-6168-C2F5-1A9F02BAA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6FFBF5-8130-A4F0-80B3-DC6C2991E5A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A5D3D2"/>
                </a:solidFill>
              </a:rPr>
              <a:t>What assessment?</a:t>
            </a:r>
          </a:p>
          <a:p>
            <a:r>
              <a:rPr lang="en-US" sz="1800" dirty="0">
                <a:solidFill>
                  <a:srgbClr val="A5D3D2"/>
                </a:solidFill>
              </a:rPr>
              <a:t>Which colleagues ?</a:t>
            </a:r>
          </a:p>
          <a:p>
            <a:r>
              <a:rPr lang="en-US" sz="1800" dirty="0">
                <a:solidFill>
                  <a:srgbClr val="A5D3D2"/>
                </a:solidFill>
              </a:rPr>
              <a:t>Which other agencies ?</a:t>
            </a:r>
            <a:r>
              <a:rPr lang="en-US" dirty="0"/>
              <a:t>?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B38D006-6151-ABEB-252E-11FCF925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114755"/>
            <a:ext cx="4663071" cy="3491840"/>
          </a:xfrm>
          <a:prstGeom prst="rect">
            <a:avLst/>
          </a:prstGeom>
        </p:spPr>
      </p:pic>
      <p:pic>
        <p:nvPicPr>
          <p:cNvPr id="11" name="Google Shape;140;p21">
            <a:extLst>
              <a:ext uri="{FF2B5EF4-FFF2-40B4-BE49-F238E27FC236}">
                <a16:creationId xmlns:a16="http://schemas.microsoft.com/office/drawing/2014/main" id="{918FE2AA-9CCE-BD5A-10D1-648CC6C656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550" y="3841050"/>
            <a:ext cx="1302450" cy="130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33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628650" y="218318"/>
            <a:ext cx="7886699" cy="699516"/>
          </a:xfrm>
          <a:prstGeom prst="rect">
            <a:avLst/>
          </a:prstGeo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pPr>
              <a:buClr>
                <a:srgbClr val="1ECAF8"/>
              </a:buClr>
              <a:buSzPts val="5000"/>
            </a:pPr>
            <a:r>
              <a:rPr lang="en-US" sz="4050" kern="1200" dirty="0">
                <a:solidFill>
                  <a:srgbClr val="415F81"/>
                </a:solidFill>
                <a:latin typeface="+mj-lt"/>
                <a:ea typeface="+mj-ea"/>
                <a:cs typeface="+mj-cs"/>
                <a:sym typeface="Constantia"/>
              </a:rPr>
              <a:t>Differentiation strategies</a:t>
            </a:r>
            <a:endParaRPr lang="en-US" sz="4050" kern="1200" dirty="0">
              <a:solidFill>
                <a:srgbClr val="415F8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spcFirstLastPara="1" vert="horz" wrap="square" lIns="68580" tIns="34290" rIns="68580" bIns="34290" rtlCol="0" anchor="ctr" anchorCtr="0">
            <a:normAutofit lnSpcReduction="10000"/>
          </a:bodyPr>
          <a:lstStyle/>
          <a:p>
            <a:pPr>
              <a:spcAft>
                <a:spcPts val="450"/>
              </a:spcAft>
            </a:pPr>
            <a:fld id="{00000000-1234-1234-1234-123412341234}" type="slidenum">
              <a:rPr lang="en-US"/>
              <a:pPr>
                <a:spcAft>
                  <a:spcPts val="450"/>
                </a:spcAft>
              </a:pPr>
              <a:t>18</a:t>
            </a:fld>
            <a:endParaRPr lang="en-US"/>
          </a:p>
        </p:txBody>
      </p:sp>
      <p:graphicFrame>
        <p:nvGraphicFramePr>
          <p:cNvPr id="255" name="Google Shape;255;p37"/>
          <p:cNvGraphicFramePr/>
          <p:nvPr>
            <p:extLst>
              <p:ext uri="{D42A27DB-BD31-4B8C-83A1-F6EECF244321}">
                <p14:modId xmlns:p14="http://schemas.microsoft.com/office/powerpoint/2010/main" val="2922705605"/>
              </p:ext>
            </p:extLst>
          </p:nvPr>
        </p:nvGraphicFramePr>
        <p:xfrm>
          <a:off x="0" y="917834"/>
          <a:ext cx="9143999" cy="41962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6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1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6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" sz="1400" u="sng" strike="noStrike" cap="none" dirty="0">
                          <a:solidFill>
                            <a:srgbClr val="415F81"/>
                          </a:solidFill>
                        </a:rPr>
                        <a:t>Strategy</a:t>
                      </a:r>
                      <a:endParaRPr sz="1400" u="none" strike="noStrike" cap="none" dirty="0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" sz="1400" u="sng" strike="noStrike" cap="none" dirty="0">
                          <a:solidFill>
                            <a:srgbClr val="415F81"/>
                          </a:solidFill>
                        </a:rPr>
                        <a:t>Description</a:t>
                      </a:r>
                      <a:endParaRPr sz="1400" u="none" strike="noStrike" cap="none" dirty="0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" sz="1400" b="1" u="none" strike="noStrike" cap="none">
                          <a:solidFill>
                            <a:srgbClr val="415F81"/>
                          </a:solidFill>
                        </a:rPr>
                        <a:t>Adjust rate</a:t>
                      </a:r>
                      <a:endParaRPr sz="1400" b="1" u="none" strike="noStrike" cap="none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" sz="1100" u="none" strike="noStrike" cap="none">
                          <a:solidFill>
                            <a:srgbClr val="415F81"/>
                          </a:solidFill>
                        </a:rPr>
                        <a:t>More time to process, to complete a task, to demonstrate knowledge</a:t>
                      </a:r>
                      <a:endParaRPr sz="1100" u="none" strike="noStrike" cap="none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" sz="1400" b="1" u="none" strike="noStrike" cap="none">
                          <a:solidFill>
                            <a:srgbClr val="415F81"/>
                          </a:solidFill>
                        </a:rPr>
                        <a:t>Adjust volume</a:t>
                      </a:r>
                      <a:endParaRPr sz="1400" b="1" u="none" strike="noStrike" cap="none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" sz="1100" u="none" strike="noStrike" cap="none">
                          <a:solidFill>
                            <a:srgbClr val="415F81"/>
                          </a:solidFill>
                        </a:rPr>
                        <a:t>Change amount of material to process or produce</a:t>
                      </a:r>
                      <a:endParaRPr sz="1100" u="none" strike="noStrike" cap="none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" sz="1400" b="1" u="none" strike="noStrike" cap="none">
                          <a:solidFill>
                            <a:srgbClr val="415F81"/>
                          </a:solidFill>
                        </a:rPr>
                        <a:t>Adjust complexity</a:t>
                      </a:r>
                      <a:endParaRPr sz="1400" b="1" u="none" strike="noStrike" cap="none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" sz="1100" u="none" strike="noStrike" cap="none">
                          <a:solidFill>
                            <a:srgbClr val="415F81"/>
                          </a:solidFill>
                        </a:rPr>
                        <a:t>Change number of details or complicated ideas to create or interpret</a:t>
                      </a:r>
                      <a:endParaRPr sz="1100" u="none" strike="noStrike" cap="none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" sz="1400" b="1" u="none" strike="noStrike" cap="none">
                          <a:solidFill>
                            <a:srgbClr val="415F81"/>
                          </a:solidFill>
                        </a:rPr>
                        <a:t>Staging of tasks</a:t>
                      </a:r>
                      <a:endParaRPr sz="1400" b="1" u="none" strike="noStrike" cap="none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" sz="1100" u="none" strike="noStrike" cap="none">
                          <a:solidFill>
                            <a:srgbClr val="415F81"/>
                          </a:solidFill>
                        </a:rPr>
                        <a:t>Tasks completed in logical steps or increments instead of all at once</a:t>
                      </a:r>
                      <a:endParaRPr sz="1100" u="none" strike="noStrike" cap="none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4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" sz="1400" b="1" u="none" strike="noStrike" cap="none" dirty="0" err="1">
                          <a:solidFill>
                            <a:srgbClr val="415F81"/>
                          </a:solidFill>
                        </a:rPr>
                        <a:t>Prioritisation</a:t>
                      </a:r>
                      <a:endParaRPr sz="1400" b="1" u="none" strike="noStrike" cap="none" dirty="0">
                        <a:solidFill>
                          <a:srgbClr val="415F81"/>
                        </a:solidFill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" sz="1100">
                          <a:solidFill>
                            <a:srgbClr val="415F81"/>
                          </a:solidFill>
                        </a:rPr>
                        <a:t>Certain task components are stressed or de-emphasised during a complex activity or task</a:t>
                      </a:r>
                      <a:endParaRPr sz="1100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4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" sz="1400" b="1">
                          <a:solidFill>
                            <a:srgbClr val="415F81"/>
                          </a:solidFill>
                        </a:rPr>
                        <a:t>Change presentation format</a:t>
                      </a:r>
                      <a:endParaRPr sz="1400" b="1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" sz="1100" dirty="0">
                          <a:solidFill>
                            <a:srgbClr val="415F81"/>
                          </a:solidFill>
                        </a:rPr>
                        <a:t>Information is presented in a way that pupil can process more effectively, e.g. more visual medium</a:t>
                      </a:r>
                      <a:endParaRPr sz="1100" dirty="0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7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415F81"/>
                          </a:solidFill>
                        </a:rPr>
                        <a:t>Change production format</a:t>
                      </a:r>
                      <a:endParaRPr sz="1400" b="1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" sz="1100" dirty="0">
                          <a:solidFill>
                            <a:srgbClr val="415F81"/>
                          </a:solidFill>
                        </a:rPr>
                        <a:t>Pupil is allowed to demonstrate competency using a different medium</a:t>
                      </a:r>
                      <a:endParaRPr sz="1100" dirty="0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7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" sz="1400" b="1">
                          <a:solidFill>
                            <a:srgbClr val="415F81"/>
                          </a:solidFill>
                        </a:rPr>
                        <a:t>Change evaluation system</a:t>
                      </a:r>
                      <a:endParaRPr sz="1400" b="1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" sz="1100" dirty="0">
                          <a:solidFill>
                            <a:srgbClr val="415F81"/>
                          </a:solidFill>
                        </a:rPr>
                        <a:t>Performance is assessed differently for the pupil</a:t>
                      </a:r>
                      <a:endParaRPr sz="1100" dirty="0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>
                    <a:solidFill>
                      <a:srgbClr val="A5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r>
                        <a:rPr lang="en" sz="1400" b="1" dirty="0">
                          <a:solidFill>
                            <a:srgbClr val="415F81"/>
                          </a:solidFill>
                        </a:rPr>
                        <a:t>Use of support or aids</a:t>
                      </a:r>
                      <a:endParaRPr sz="1400" b="1" dirty="0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" sz="1100" dirty="0">
                          <a:solidFill>
                            <a:srgbClr val="415F81"/>
                          </a:solidFill>
                        </a:rPr>
                        <a:t>Specific tools are used to facilitate learning or output e.g. laptop</a:t>
                      </a:r>
                      <a:endParaRPr sz="1100" dirty="0">
                        <a:solidFill>
                          <a:srgbClr val="415F81"/>
                        </a:solidFill>
                      </a:endParaRPr>
                    </a:p>
                  </a:txBody>
                  <a:tcPr marL="84635" marR="84635" marT="31744" marB="3174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Google Shape;87;p16">
            <a:extLst>
              <a:ext uri="{FF2B5EF4-FFF2-40B4-BE49-F238E27FC236}">
                <a16:creationId xmlns:a16="http://schemas.microsoft.com/office/drawing/2014/main" id="{E3032BA7-8702-FE45-BA50-548E87DB83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0462" y="3650866"/>
            <a:ext cx="1479275" cy="147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31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8C27BD-D928-DF77-D63A-57C8B8E87A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415F8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Processing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F992F7-C23D-6EC1-CF5A-CA173A167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0E20F6-CA8D-148F-262B-4F51A115FE1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rgbClr val="415F8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Processing Time</a:t>
            </a:r>
          </a:p>
          <a:p>
            <a:r>
              <a:rPr lang="en-US" dirty="0">
                <a:solidFill>
                  <a:srgbClr val="FFFFFF"/>
                </a:solidFill>
              </a:rPr>
              <a:t>Did you know the average NT person takes 6 seconds to process and instructions?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ND people may take several minutes to process the same information.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Try leaving  longer  between each instruction to give more processing time</a:t>
            </a:r>
            <a:endParaRPr lang="en-US" dirty="0"/>
          </a:p>
        </p:txBody>
      </p:sp>
      <p:pic>
        <p:nvPicPr>
          <p:cNvPr id="8" name="Picture 7" descr="A picture containing watch, indoor, time&#10;&#10;Description automatically generated">
            <a:extLst>
              <a:ext uri="{FF2B5EF4-FFF2-40B4-BE49-F238E27FC236}">
                <a16:creationId xmlns:a16="http://schemas.microsoft.com/office/drawing/2014/main" id="{54D4B4B7-0723-2377-ADBB-ACDA28D5E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89" r="5501" b="-2"/>
          <a:stretch/>
        </p:blipFill>
        <p:spPr>
          <a:xfrm>
            <a:off x="460660" y="1143026"/>
            <a:ext cx="3701979" cy="3119365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9" name="Google Shape;140;p21">
            <a:extLst>
              <a:ext uri="{FF2B5EF4-FFF2-40B4-BE49-F238E27FC236}">
                <a16:creationId xmlns:a16="http://schemas.microsoft.com/office/drawing/2014/main" id="{C66BD9C2-32F2-2E74-A976-A466228679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550" y="3859611"/>
            <a:ext cx="1302450" cy="130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32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87050" y="4027100"/>
            <a:ext cx="5109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415F81"/>
                </a:solidFill>
              </a:rPr>
              <a:t>A </a:t>
            </a:r>
            <a:r>
              <a:rPr lang="en" sz="2500" dirty="0" err="1">
                <a:solidFill>
                  <a:srgbClr val="415F81"/>
                </a:solidFill>
              </a:rPr>
              <a:t>Neuroteachers</a:t>
            </a:r>
            <a:r>
              <a:rPr lang="en" sz="2500" dirty="0">
                <a:solidFill>
                  <a:srgbClr val="415F81"/>
                </a:solidFill>
              </a:rPr>
              <a:t> Perspective</a:t>
            </a:r>
            <a:endParaRPr sz="2500" dirty="0">
              <a:solidFill>
                <a:srgbClr val="415F8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354600" y="1033300"/>
            <a:ext cx="6739500" cy="24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2900" b="1" dirty="0">
              <a:solidFill>
                <a:srgbClr val="415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415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Catrina Lowri; experienced SENCO, qualified SEND teacher and founder of </a:t>
            </a:r>
            <a:r>
              <a:rPr lang="en" sz="1700" dirty="0" err="1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Neuroteachers</a:t>
            </a:r>
            <a:r>
              <a:rPr lang="en" sz="1700" dirty="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. I </a:t>
            </a:r>
            <a:r>
              <a:rPr lang="en" sz="170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am neurodivergent myself; dyslexic and bipolar.</a:t>
            </a:r>
            <a:endParaRPr sz="2600" dirty="0">
              <a:solidFill>
                <a:srgbClr val="415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2900" b="1" dirty="0">
              <a:solidFill>
                <a:srgbClr val="415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We will begin with introduction to Neurodiversity. Discuss how this affects </a:t>
            </a:r>
            <a:r>
              <a:rPr lang="en" sz="1700" dirty="0" err="1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en" sz="1700" dirty="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 in the classroom and how the educators can support this.</a:t>
            </a:r>
            <a:endParaRPr sz="2600" dirty="0">
              <a:solidFill>
                <a:srgbClr val="415F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7;p14">
            <a:extLst>
              <a:ext uri="{FF2B5EF4-FFF2-40B4-BE49-F238E27FC236}">
                <a16:creationId xmlns:a16="http://schemas.microsoft.com/office/drawing/2014/main" id="{7FB1871B-0602-2C44-BBC5-F1326A01958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ED139F-654A-634D-EDA2-5821C5176D96}"/>
              </a:ext>
            </a:extLst>
          </p:cNvPr>
          <p:cNvSpPr txBox="1"/>
          <p:nvPr/>
        </p:nvSpPr>
        <p:spPr>
          <a:xfrm>
            <a:off x="226337" y="4119327"/>
            <a:ext cx="404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Sensory Differences</a:t>
            </a:r>
          </a:p>
        </p:txBody>
      </p:sp>
      <p:pic>
        <p:nvPicPr>
          <p:cNvPr id="5" name="Google Shape;127;p17">
            <a:extLst>
              <a:ext uri="{FF2B5EF4-FFF2-40B4-BE49-F238E27FC236}">
                <a16:creationId xmlns:a16="http://schemas.microsoft.com/office/drawing/2014/main" id="{562B5C92-55A0-E7E5-E4AC-996858A3C6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6780" y="1493639"/>
            <a:ext cx="2298205" cy="184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9;p17" descr="http://tse1.mm.bing.net/th?&amp;id=OIP.Mee4be2699de5e8af9c3f2c4d9c0d22f9H0&amp;w=291&amp;h=299&amp;c=0&amp;pid=1.9&amp;rs=0&amp;p=0&amp;r=0">
            <a:hlinkClick r:id="rId4"/>
            <a:extLst>
              <a:ext uri="{FF2B5EF4-FFF2-40B4-BE49-F238E27FC236}">
                <a16:creationId xmlns:a16="http://schemas.microsoft.com/office/drawing/2014/main" id="{1A9D054F-9C7B-596F-E51C-68341E047C2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4186" y="1975533"/>
            <a:ext cx="925600" cy="95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8;p17" descr="http://tse1.mm.bing.net/th?&amp;id=OIP.Mb746524e3e1698685bcb0a12395c4033H0&amp;w=243&amp;h=243&amp;c=0&amp;pid=1.9&amp;rs=0&amp;p=0&amp;r=0">
            <a:hlinkClick r:id="rId6"/>
            <a:extLst>
              <a:ext uri="{FF2B5EF4-FFF2-40B4-BE49-F238E27FC236}">
                <a16:creationId xmlns:a16="http://schemas.microsoft.com/office/drawing/2014/main" id="{E089C085-7883-A0FC-7F20-40CDBC6C115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70793" y="3275135"/>
            <a:ext cx="844192" cy="844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6;p17" descr="Image result for ear images clip art">
            <a:extLst>
              <a:ext uri="{FF2B5EF4-FFF2-40B4-BE49-F238E27FC236}">
                <a16:creationId xmlns:a16="http://schemas.microsoft.com/office/drawing/2014/main" id="{D252E557-2712-8E27-6CBD-16D458D6F18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2829" y="2413836"/>
            <a:ext cx="1095499" cy="1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7;p17" descr="http://tse1.mm.bing.net/th?&amp;id=OIP.M7e3ab4c35db0035de0592f2e3d149227H0&amp;w=157&amp;h=244&amp;c=0&amp;pid=1.9&amp;rs=0&amp;p=0&amp;r=0">
            <a:hlinkClick r:id="rId9"/>
            <a:extLst>
              <a:ext uri="{FF2B5EF4-FFF2-40B4-BE49-F238E27FC236}">
                <a16:creationId xmlns:a16="http://schemas.microsoft.com/office/drawing/2014/main" id="{34106FCB-A44F-6351-EC86-CAEA323F913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72829" y="864641"/>
            <a:ext cx="633452" cy="116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5;p17" descr="http://tse1.mm.bing.net/th?&amp;id=OIP.M3fa25e7d1cfc0177006580aeb5d34fc0H0&amp;w=300&amp;h=236&amp;c=0&amp;pid=1.9&amp;rs=0&amp;p=0&amp;r=0">
            <a:hlinkClick r:id="rId11"/>
            <a:extLst>
              <a:ext uri="{FF2B5EF4-FFF2-40B4-BE49-F238E27FC236}">
                <a16:creationId xmlns:a16="http://schemas.microsoft.com/office/drawing/2014/main" id="{85C5BC0E-D8BE-B1EC-F17C-3B9E2FAEEF2C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20136" y="708346"/>
            <a:ext cx="891492" cy="70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3;p17" descr="Proprioception and Kinesthesia | Golf Loopy - Play Your Golf Like ...">
            <a:extLst>
              <a:ext uri="{FF2B5EF4-FFF2-40B4-BE49-F238E27FC236}">
                <a16:creationId xmlns:a16="http://schemas.microsoft.com/office/drawing/2014/main" id="{EAE8174D-9ED9-5A22-2B7D-17E02753F903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55579" y="884143"/>
            <a:ext cx="1361686" cy="65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0;p17" descr="http://tse1.mm.bing.net/th?&amp;id=OIP.M9ef726419e49d5c3c5ced5400e7558e1o0&amp;w=243&amp;h=243&amp;c=0&amp;pid=1.9&amp;rs=0&amp;p=0&amp;r=0">
            <a:hlinkClick r:id="rId14"/>
            <a:extLst>
              <a:ext uri="{FF2B5EF4-FFF2-40B4-BE49-F238E27FC236}">
                <a16:creationId xmlns:a16="http://schemas.microsoft.com/office/drawing/2014/main" id="{AF97BB92-3C2D-01E8-0B5C-2BC61125368B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72468" y="708346"/>
            <a:ext cx="994008" cy="99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1;p17" descr="http://tse1.mm.bing.net/th?&amp;id=OIP.Mcebc3e2afdb9b67a2145611a5bdb9029o0&amp;w=246&amp;h=299&amp;c=0&amp;pid=1.9&amp;rs=0&amp;p=0&amp;r=0">
            <a:hlinkClick r:id="rId16"/>
            <a:extLst>
              <a:ext uri="{FF2B5EF4-FFF2-40B4-BE49-F238E27FC236}">
                <a16:creationId xmlns:a16="http://schemas.microsoft.com/office/drawing/2014/main" id="{6F51A34B-E35B-AF24-3C6D-30CF2EB75202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460978" y="2728478"/>
            <a:ext cx="844192" cy="951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50A55E-F246-1DD9-90F2-652564ACF1B3}"/>
              </a:ext>
            </a:extLst>
          </p:cNvPr>
          <p:cNvCxnSpPr>
            <a:cxnSpLocks/>
          </p:cNvCxnSpPr>
          <p:nvPr/>
        </p:nvCxnSpPr>
        <p:spPr>
          <a:xfrm flipV="1">
            <a:off x="5092889" y="1702354"/>
            <a:ext cx="314225" cy="273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60683A-86F4-3F53-2421-1DD60E0B7703}"/>
              </a:ext>
            </a:extLst>
          </p:cNvPr>
          <p:cNvCxnSpPr/>
          <p:nvPr/>
        </p:nvCxnSpPr>
        <p:spPr>
          <a:xfrm flipV="1">
            <a:off x="5317445" y="1907332"/>
            <a:ext cx="1055384" cy="50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C0E113-F3AC-401C-C8D9-8D4A7414418E}"/>
              </a:ext>
            </a:extLst>
          </p:cNvPr>
          <p:cNvCxnSpPr>
            <a:endCxn id="8" idx="1"/>
          </p:cNvCxnSpPr>
          <p:nvPr/>
        </p:nvCxnSpPr>
        <p:spPr>
          <a:xfrm>
            <a:off x="5317445" y="2829697"/>
            <a:ext cx="1055384" cy="131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906D15-8BBA-F2BD-C7E3-E5CA81A760E9}"/>
              </a:ext>
            </a:extLst>
          </p:cNvPr>
          <p:cNvCxnSpPr/>
          <p:nvPr/>
        </p:nvCxnSpPr>
        <p:spPr>
          <a:xfrm>
            <a:off x="4811628" y="3076832"/>
            <a:ext cx="281261" cy="257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21065A-84EC-310C-1C7C-FF44F25F0D0D}"/>
              </a:ext>
            </a:extLst>
          </p:cNvPr>
          <p:cNvCxnSpPr/>
          <p:nvPr/>
        </p:nvCxnSpPr>
        <p:spPr>
          <a:xfrm flipH="1">
            <a:off x="3305170" y="2829697"/>
            <a:ext cx="463641" cy="247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D42B84-D264-E5F5-6B58-C38957D5377D}"/>
              </a:ext>
            </a:extLst>
          </p:cNvPr>
          <p:cNvCxnSpPr/>
          <p:nvPr/>
        </p:nvCxnSpPr>
        <p:spPr>
          <a:xfrm flipH="1">
            <a:off x="2456139" y="2410700"/>
            <a:ext cx="928610" cy="40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922E57-C484-1B09-B212-C157453F6C22}"/>
              </a:ext>
            </a:extLst>
          </p:cNvPr>
          <p:cNvCxnSpPr/>
          <p:nvPr/>
        </p:nvCxnSpPr>
        <p:spPr>
          <a:xfrm flipH="1" flipV="1">
            <a:off x="2874300" y="1446034"/>
            <a:ext cx="699672" cy="476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00F256-C0FD-4760-9795-14FD26E5F194}"/>
              </a:ext>
            </a:extLst>
          </p:cNvPr>
          <p:cNvCxnSpPr/>
          <p:nvPr/>
        </p:nvCxnSpPr>
        <p:spPr>
          <a:xfrm flipV="1">
            <a:off x="4365882" y="1446034"/>
            <a:ext cx="0" cy="238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6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555773"/>
            <a:ext cx="2064266" cy="2031956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ctr"/>
            <a:r>
              <a:rPr lang="en-US" sz="195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window of tolerance</a:t>
            </a:r>
          </a:p>
        </p:txBody>
      </p:sp>
      <p:pic>
        <p:nvPicPr>
          <p:cNvPr id="2050" name="Picture 2" descr="C:\Users\Peter McGuffin\Downloads\Catrina's work folders\business research\training resources\Window of toleran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32485" y="178515"/>
            <a:ext cx="5025628" cy="4611370"/>
          </a:xfrm>
          <a:prstGeom prst="rect">
            <a:avLst/>
          </a:prstGeom>
          <a:noFill/>
        </p:spPr>
      </p:pic>
      <p:pic>
        <p:nvPicPr>
          <p:cNvPr id="3" name="Google Shape;140;p21">
            <a:extLst>
              <a:ext uri="{FF2B5EF4-FFF2-40B4-BE49-F238E27FC236}">
                <a16:creationId xmlns:a16="http://schemas.microsoft.com/office/drawing/2014/main" id="{C7AC8902-28B3-C30B-7EDF-C0F64449BC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550" y="3859611"/>
            <a:ext cx="1302450" cy="130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815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297B10-27FA-CC2A-75F6-263882FD67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415F8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5D3D2"/>
                </a:solidFill>
              </a:rPr>
              <a:t>Executive Function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6A8F8-1FE9-C831-A28B-3448D5BE1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415F81"/>
          </a:solidFill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A5D3D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Organisational skills</a:t>
            </a:r>
            <a:endParaRPr lang="en-GB" sz="1800" b="0" i="0" u="none" strike="noStrike" dirty="0">
              <a:solidFill>
                <a:srgbClr val="A5D3D2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A5D3D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Impulse control</a:t>
            </a:r>
            <a:endParaRPr lang="en-GB" sz="1800" b="0" i="0" u="none" strike="noStrike" dirty="0">
              <a:solidFill>
                <a:srgbClr val="A5D3D2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A5D3D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Initiation</a:t>
            </a:r>
            <a:endParaRPr lang="en-GB" sz="1800" b="0" i="0" u="none" strike="noStrike" dirty="0">
              <a:solidFill>
                <a:srgbClr val="A5D3D2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A5D3D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Control</a:t>
            </a:r>
            <a:endParaRPr lang="en-GB" sz="1800" b="0" i="0" u="none" strike="noStrike" dirty="0">
              <a:solidFill>
                <a:srgbClr val="A5D3D2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A5D3D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Flexible thinking</a:t>
            </a:r>
            <a:endParaRPr lang="en-GB" sz="1800" b="0" i="0" u="none" strike="noStrike" dirty="0">
              <a:solidFill>
                <a:srgbClr val="A5D3D2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A5D3D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and prioritising</a:t>
            </a:r>
            <a:endParaRPr lang="en-GB" sz="1800" b="0" i="0" u="none" strike="noStrike" dirty="0">
              <a:solidFill>
                <a:srgbClr val="A5D3D2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A5D3D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Self-motivation</a:t>
            </a:r>
            <a:endParaRPr lang="en-GB" sz="1800" b="0" i="0" u="none" strike="noStrike" dirty="0">
              <a:solidFill>
                <a:srgbClr val="A5D3D2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A5D3D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memory</a:t>
            </a:r>
            <a:endParaRPr lang="en-GB" sz="1800" b="0" i="0" u="none" strike="noStrike" dirty="0">
              <a:solidFill>
                <a:srgbClr val="A5D3D2"/>
              </a:solidFill>
              <a:effectLst/>
              <a:latin typeface="Arial" panose="020B0604020202020204" pitchFamily="34" charset="0"/>
            </a:endParaRP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AE3E98-6CA9-BB4E-CC25-80A87BF200A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Google Shape;140;p21">
            <a:extLst>
              <a:ext uri="{FF2B5EF4-FFF2-40B4-BE49-F238E27FC236}">
                <a16:creationId xmlns:a16="http://schemas.microsoft.com/office/drawing/2014/main" id="{25170BFC-1C3D-9559-9984-95E66D7419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67415" y="1152475"/>
            <a:ext cx="3744099" cy="3416400"/>
          </a:xfrm>
          <a:prstGeom prst="rect">
            <a:avLst/>
          </a:prstGeom>
          <a:solidFill>
            <a:srgbClr val="415F8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50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EC7D-8B17-6ECF-2795-2376D141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15F81"/>
                </a:solidFill>
              </a:rPr>
              <a:t>Social communication and Interaction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C02E1-685E-7A35-9318-DC29187E5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FA209-DCFD-5BF6-1860-96BC17C70BA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28600" indent="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None/>
            </a:pPr>
            <a:r>
              <a:rPr lang="en-US" sz="2400" b="1" dirty="0">
                <a:solidFill>
                  <a:srgbClr val="415F81"/>
                </a:solidFill>
              </a:rPr>
              <a:t>*Strategies to support some of the building blocks for social communication</a:t>
            </a:r>
          </a:p>
          <a:p>
            <a:pPr marL="228600" indent="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None/>
            </a:pPr>
            <a:r>
              <a:rPr lang="en-US" sz="2400" b="1" dirty="0">
                <a:solidFill>
                  <a:srgbClr val="415F81"/>
                </a:solidFill>
              </a:rPr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15F81"/>
                </a:solidFill>
              </a:rPr>
              <a:t>Joint Attention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15F81"/>
                </a:solidFill>
              </a:rPr>
              <a:t>Language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15F81"/>
                </a:solidFill>
              </a:rPr>
              <a:t>Perspective</a:t>
            </a:r>
          </a:p>
          <a:p>
            <a:endParaRPr lang="en-US" dirty="0"/>
          </a:p>
        </p:txBody>
      </p:sp>
      <p:pic>
        <p:nvPicPr>
          <p:cNvPr id="6" name="Picture 5" descr="A picture containing text, different, bunch, line&#10;&#10;Description automatically generated">
            <a:extLst>
              <a:ext uri="{FF2B5EF4-FFF2-40B4-BE49-F238E27FC236}">
                <a16:creationId xmlns:a16="http://schemas.microsoft.com/office/drawing/2014/main" id="{91499098-12BF-9EFE-789C-767A29CD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568" r="9569" b="2"/>
          <a:stretch/>
        </p:blipFill>
        <p:spPr>
          <a:xfrm>
            <a:off x="311701" y="1380705"/>
            <a:ext cx="4668072" cy="2993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C7D03D-9111-8EF5-2449-B3D7357B754F}"/>
              </a:ext>
            </a:extLst>
          </p:cNvPr>
          <p:cNvSpPr txBox="1"/>
          <p:nvPr/>
        </p:nvSpPr>
        <p:spPr>
          <a:xfrm>
            <a:off x="4272390" y="4850790"/>
            <a:ext cx="1694593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rewminate.com/the-elusive-foolproof-theory-of-the-origin-of-languag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8" name="Google Shape;140;p21">
            <a:extLst>
              <a:ext uri="{FF2B5EF4-FFF2-40B4-BE49-F238E27FC236}">
                <a16:creationId xmlns:a16="http://schemas.microsoft.com/office/drawing/2014/main" id="{EE63ADE6-8948-663E-CD36-AA6E3EC1CC1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1550" y="3859611"/>
            <a:ext cx="1302450" cy="130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80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F473-E79F-2A01-D0D3-A91CB87AF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415F81"/>
                </a:solidFill>
              </a:rPr>
              <a:t>Individual Development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C847B-16B4-AF44-4088-C4BA70FD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4165050" cy="34164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15F81"/>
                </a:solidFill>
              </a:rPr>
              <a:t>What is an IDP?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15F81"/>
                </a:solidFill>
              </a:rPr>
              <a:t>Who can ask for an IDP?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15F81"/>
                </a:solidFill>
              </a:rPr>
              <a:t>Who is responsible for for the IDP?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15F81"/>
                </a:solidFill>
              </a:rPr>
              <a:t>What is included in an IDP?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15F81"/>
                </a:solidFill>
              </a:rPr>
              <a:t>How often will they be reviewed</a:t>
            </a:r>
          </a:p>
        </p:txBody>
      </p:sp>
      <p:pic>
        <p:nvPicPr>
          <p:cNvPr id="6" name="Picture 5" descr="A diagram of a diagram of a process&#10;&#10;Description automatically generated">
            <a:extLst>
              <a:ext uri="{FF2B5EF4-FFF2-40B4-BE49-F238E27FC236}">
                <a16:creationId xmlns:a16="http://schemas.microsoft.com/office/drawing/2014/main" id="{BEF0FDF2-1ECA-7487-5483-DD2ED1E25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" b="4067"/>
          <a:stretch/>
        </p:blipFill>
        <p:spPr>
          <a:xfrm>
            <a:off x="4667250" y="1152475"/>
            <a:ext cx="416505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7F3579-BB81-7142-4A83-2E36DFAE792E}"/>
              </a:ext>
            </a:extLst>
          </p:cNvPr>
          <p:cNvSpPr txBox="1"/>
          <p:nvPr/>
        </p:nvSpPr>
        <p:spPr>
          <a:xfrm>
            <a:off x="6267175" y="4368820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4" tooltip="https://ecampusontario.pressbooks.pub/studystrategizesucceed/chapter/explore-the-planning-monitoring-evaluation-cyc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759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DF4E-FAFD-0D02-08EF-1697E53AEA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415F8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5D3D2"/>
                </a:solidFill>
              </a:rPr>
              <a:t>Working in co-production with your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C31BA-2100-B2D2-A425-F42BBC35B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 fontAlgn="ctr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A5D3D2"/>
                </a:solidFill>
                <a:effectLst/>
                <a:latin typeface="Google Sans"/>
              </a:rPr>
              <a:t>Recognizing value: Ensure that all contributions are valued and that people are recognized as assets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A5D3D2"/>
                </a:solidFill>
                <a:effectLst/>
                <a:latin typeface="Google Sans"/>
              </a:rPr>
              <a:t> </a:t>
            </a:r>
          </a:p>
          <a:p>
            <a:pPr algn="ctr" fontAlgn="ctr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A5D3D2"/>
                </a:solidFill>
                <a:effectLst/>
                <a:latin typeface="Google Sans"/>
              </a:rPr>
              <a:t>Building relationships: Develop reciprocal relationships and encourage peer support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A5D3D2"/>
                </a:solidFill>
                <a:effectLst/>
                <a:latin typeface="Google Sans"/>
              </a:rPr>
              <a:t> </a:t>
            </a:r>
          </a:p>
          <a:p>
            <a:pPr algn="ctr" fontAlgn="ctr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A5D3D2"/>
                </a:solidFill>
                <a:effectLst/>
                <a:latin typeface="Google Sans"/>
              </a:rPr>
              <a:t>Recording discussions: Record discussions that take place during and after activities to gain insight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A5D3D2"/>
                </a:solidFill>
                <a:effectLst/>
                <a:latin typeface="Google Sans"/>
              </a:rPr>
              <a:t> </a:t>
            </a:r>
          </a:p>
          <a:p>
            <a:pPr algn="ctr" fontAlgn="ctr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A5D3D2"/>
                </a:solidFill>
                <a:effectLst/>
                <a:latin typeface="Google Sans"/>
              </a:rPr>
              <a:t>Providing opportunities: Offer a range of activities, such as art, interviews, and short films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A5D3D2"/>
                </a:solidFill>
                <a:effectLst/>
                <a:latin typeface="Google Sans"/>
              </a:rPr>
              <a:t> </a:t>
            </a:r>
          </a:p>
          <a:p>
            <a:pPr algn="ctr" fontAlgn="ctr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A5D3D2"/>
                </a:solidFill>
                <a:effectLst/>
                <a:latin typeface="Google Sans"/>
              </a:rPr>
              <a:t>Training professionals: Train professionals to be empowered to take on a co-production role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A5D3D2"/>
                </a:solidFill>
                <a:effectLst/>
                <a:latin typeface="Google Sans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A5D3D2"/>
                </a:solidFill>
                <a:effectLst/>
                <a:latin typeface="Google Sans"/>
              </a:rPr>
              <a:t>Celebrating contributions: Record and celebrate young people's contribution</a:t>
            </a:r>
          </a:p>
          <a:p>
            <a:endParaRPr lang="en-US" dirty="0"/>
          </a:p>
        </p:txBody>
      </p:sp>
      <p:pic>
        <p:nvPicPr>
          <p:cNvPr id="4" name="Google Shape;140;p21">
            <a:extLst>
              <a:ext uri="{FF2B5EF4-FFF2-40B4-BE49-F238E27FC236}">
                <a16:creationId xmlns:a16="http://schemas.microsoft.com/office/drawing/2014/main" id="{11E8ED40-BE81-4B0E-7B93-C00AE529BE2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41550" y="3859611"/>
            <a:ext cx="1302450" cy="130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587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0" y="2250275"/>
            <a:ext cx="3375400" cy="16173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500" dirty="0">
                <a:solidFill>
                  <a:srgbClr val="415F81"/>
                </a:solidFill>
              </a:rPr>
            </a:br>
            <a:br>
              <a:rPr lang="en-GB" sz="2500" dirty="0">
                <a:solidFill>
                  <a:srgbClr val="415F81"/>
                </a:solidFill>
              </a:rPr>
            </a:br>
            <a:r>
              <a:rPr lang="en-GB" sz="2500" dirty="0">
                <a:solidFill>
                  <a:srgbClr val="415F81"/>
                </a:solidFill>
              </a:rPr>
              <a:t>Making a plan for your child</a:t>
            </a:r>
            <a:endParaRPr sz="2500" dirty="0">
              <a:solidFill>
                <a:srgbClr val="415F81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6" descr="A picture containing person, outdoor, smiling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489" b="2489"/>
          <a:stretch/>
        </p:blipFill>
        <p:spPr>
          <a:xfrm>
            <a:off x="3490915" y="0"/>
            <a:ext cx="5653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173" y="437398"/>
            <a:ext cx="1479275" cy="147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692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4" y="892625"/>
            <a:ext cx="860213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1198605" y="892625"/>
            <a:ext cx="7403527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415F81"/>
                </a:solidFill>
              </a:rPr>
              <a:t> Questions?</a:t>
            </a:r>
            <a:endParaRPr sz="9600" dirty="0">
              <a:solidFill>
                <a:srgbClr val="415F8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6FD7C5-C123-31FF-A2E5-BDE69245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6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4832350" y="4064275"/>
            <a:ext cx="4111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What we will cover today</a:t>
            </a:r>
            <a:endParaRPr sz="3800">
              <a:solidFill>
                <a:srgbClr val="415F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39036" y="907000"/>
            <a:ext cx="7607664" cy="409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415F8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415F8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will include:</a:t>
            </a:r>
          </a:p>
          <a:p>
            <a:pPr algn="l"/>
            <a:br>
              <a:rPr lang="en-GB" sz="1600" b="0" i="0" u="sng" dirty="0">
                <a:solidFill>
                  <a:srgbClr val="415F81"/>
                </a:solidFill>
                <a:effectLst/>
                <a:latin typeface="Segoe UI" panose="020B0502040204020203" pitchFamily="34" charset="0"/>
              </a:rPr>
            </a:br>
            <a:r>
              <a:rPr lang="en-GB" sz="1600" b="0" i="0" u="sng" dirty="0">
                <a:solidFill>
                  <a:srgbClr val="415F81"/>
                </a:solidFill>
                <a:effectLst/>
                <a:latin typeface="Segoe UI" panose="020B0502040204020203" pitchFamily="34" charset="0"/>
              </a:rPr>
              <a:t>About the session</a:t>
            </a:r>
            <a:endParaRPr lang="en-GB" sz="1600" b="0" i="0" dirty="0">
              <a:solidFill>
                <a:srgbClr val="415F81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GB" sz="1600" b="0" i="0" dirty="0">
                <a:solidFill>
                  <a:srgbClr val="415F81"/>
                </a:solidFill>
                <a:effectLst/>
                <a:latin typeface="Segoe UI" panose="020B0502040204020203" pitchFamily="34" charset="0"/>
              </a:rPr>
              <a:t>-What is neurodiversity?</a:t>
            </a:r>
          </a:p>
          <a:p>
            <a:pPr algn="l"/>
            <a:r>
              <a:rPr lang="en-GB" sz="1600" b="0" i="0" dirty="0">
                <a:solidFill>
                  <a:srgbClr val="415F81"/>
                </a:solidFill>
                <a:effectLst/>
                <a:latin typeface="Segoe UI" panose="020B0502040204020203" pitchFamily="34" charset="0"/>
              </a:rPr>
              <a:t>-Neurodivergent conditions</a:t>
            </a:r>
          </a:p>
          <a:p>
            <a:pPr algn="l"/>
            <a:r>
              <a:rPr lang="en-GB" sz="1600" b="0" i="0" dirty="0">
                <a:solidFill>
                  <a:srgbClr val="415F81"/>
                </a:solidFill>
                <a:effectLst/>
                <a:latin typeface="Segoe UI" panose="020B0502040204020203" pitchFamily="34" charset="0"/>
              </a:rPr>
              <a:t>-Your 'child in mind'</a:t>
            </a:r>
          </a:p>
          <a:p>
            <a:pPr algn="l"/>
            <a:r>
              <a:rPr lang="en-GB" sz="1600" b="0" i="0" dirty="0">
                <a:solidFill>
                  <a:srgbClr val="415F81"/>
                </a:solidFill>
                <a:effectLst/>
                <a:latin typeface="Segoe UI" panose="020B0502040204020203" pitchFamily="34" charset="0"/>
              </a:rPr>
              <a:t>-The offer in Welsh schools</a:t>
            </a:r>
          </a:p>
          <a:p>
            <a:pPr algn="l"/>
            <a:r>
              <a:rPr lang="en-GB" sz="1600" b="0" i="0" dirty="0">
                <a:solidFill>
                  <a:srgbClr val="415F81"/>
                </a:solidFill>
                <a:effectLst/>
                <a:latin typeface="Segoe UI" panose="020B0502040204020203" pitchFamily="34" charset="0"/>
              </a:rPr>
              <a:t>-The teaching standards</a:t>
            </a:r>
          </a:p>
          <a:p>
            <a:pPr algn="l"/>
            <a:r>
              <a:rPr lang="en-GB" sz="1600" b="0" i="0" dirty="0">
                <a:solidFill>
                  <a:srgbClr val="415F81"/>
                </a:solidFill>
                <a:effectLst/>
                <a:latin typeface="Segoe UI" panose="020B0502040204020203" pitchFamily="34" charset="0"/>
              </a:rPr>
              <a:t>-Universal support and individual needs</a:t>
            </a:r>
          </a:p>
          <a:p>
            <a:pPr algn="l"/>
            <a:r>
              <a:rPr lang="en-GB" sz="1600" b="0" i="0" dirty="0">
                <a:solidFill>
                  <a:srgbClr val="415F81"/>
                </a:solidFill>
                <a:effectLst/>
                <a:latin typeface="Segoe UI" panose="020B0502040204020203" pitchFamily="34" charset="0"/>
              </a:rPr>
              <a:t>-Working in co-production with your school</a:t>
            </a:r>
          </a:p>
          <a:p>
            <a:pPr algn="l"/>
            <a:r>
              <a:rPr lang="en-GB" sz="1600" b="0" i="0" dirty="0">
                <a:solidFill>
                  <a:srgbClr val="415F81"/>
                </a:solidFill>
                <a:effectLst/>
                <a:latin typeface="Segoe UI" panose="020B0502040204020203" pitchFamily="34" charset="0"/>
              </a:rPr>
              <a:t>-Making a plan for your child</a:t>
            </a:r>
          </a:p>
          <a:p>
            <a:pPr algn="l"/>
            <a:r>
              <a:rPr lang="en-GB" sz="1600" b="0" i="0" dirty="0">
                <a:solidFill>
                  <a:srgbClr val="415F81"/>
                </a:solidFill>
                <a:effectLst/>
                <a:latin typeface="Segoe UI" panose="020B0502040204020203" pitchFamily="34" charset="0"/>
              </a:rPr>
              <a:t>-Your questions answered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15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15F8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15F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0" y="1308825"/>
            <a:ext cx="5373000" cy="3834600"/>
          </a:xfrm>
          <a:prstGeom prst="rect">
            <a:avLst/>
          </a:prstGeom>
          <a:solidFill>
            <a:srgbClr val="415F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3000" y="0"/>
            <a:ext cx="3771000" cy="25140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373050" y="310000"/>
            <a:ext cx="4626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415F81"/>
                </a:solidFill>
              </a:rPr>
              <a:t>What is Neurodiversity?</a:t>
            </a:r>
            <a:endParaRPr sz="3300">
              <a:solidFill>
                <a:srgbClr val="415F81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150" y="1331475"/>
            <a:ext cx="4867948" cy="19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150" y="3212325"/>
            <a:ext cx="4867948" cy="1925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723300" y="2169925"/>
            <a:ext cx="661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457200" y="1618825"/>
            <a:ext cx="43419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The term neurodiversity comes from the words ‘neurology’ and ‘diversity’ and refers to the variety of different minds and brains across the human genome.</a:t>
            </a:r>
            <a:endParaRPr>
              <a:solidFill>
                <a:srgbClr val="415F8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It is a social construct rather than a diagnosis.</a:t>
            </a:r>
            <a:endParaRPr>
              <a:solidFill>
                <a:srgbClr val="415F81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528125" y="3737350"/>
            <a:ext cx="42249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n" sz="150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Neurodivergence originally referred to only autism and ADHD but has been expanded to include all types of neuro difference that are not neurotypical. </a:t>
            </a:r>
            <a:endParaRPr>
              <a:solidFill>
                <a:srgbClr val="415F81"/>
              </a:solidFill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8925" y="2698050"/>
            <a:ext cx="3399250" cy="226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5752000" y="3134325"/>
            <a:ext cx="3099900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n-GB" sz="1200" dirty="0">
                <a:solidFill>
                  <a:srgbClr val="415F81"/>
                </a:solidFill>
              </a:rPr>
              <a:t>The term first came into popular usage in the late 1990s in various online forums for autistic and ADHD adults</a:t>
            </a:r>
            <a:r>
              <a:rPr lang="en-GB" sz="1200" dirty="0"/>
              <a:t>. </a:t>
            </a: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7;p14">
            <a:extLst>
              <a:ext uri="{FF2B5EF4-FFF2-40B4-BE49-F238E27FC236}">
                <a16:creationId xmlns:a16="http://schemas.microsoft.com/office/drawing/2014/main" id="{9F27A78C-37D7-E3B4-F630-F922DF5D47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9E2D9-A481-874E-F2AE-1AD15C0A4D51}"/>
              </a:ext>
            </a:extLst>
          </p:cNvPr>
          <p:cNvSpPr txBox="1"/>
          <p:nvPr/>
        </p:nvSpPr>
        <p:spPr>
          <a:xfrm>
            <a:off x="228600" y="4027714"/>
            <a:ext cx="4082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15F81"/>
                </a:solidFill>
              </a:rPr>
              <a:t>What is meant by Neurotypical?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C41A3-18AE-7BEC-2910-1F8C70374769}"/>
              </a:ext>
            </a:extLst>
          </p:cNvPr>
          <p:cNvSpPr txBox="1"/>
          <p:nvPr/>
        </p:nvSpPr>
        <p:spPr>
          <a:xfrm>
            <a:off x="1066800" y="808009"/>
            <a:ext cx="236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415F81"/>
                </a:solidFill>
              </a:rPr>
              <a:t>People minds and brains that develop as a typical rate and in a typical way are called ‘neurotypical’.</a:t>
            </a:r>
          </a:p>
          <a:p>
            <a:endParaRPr lang="en-US" dirty="0">
              <a:solidFill>
                <a:srgbClr val="415F81"/>
              </a:solidFill>
            </a:endParaRPr>
          </a:p>
          <a:p>
            <a:r>
              <a:rPr lang="en-US" dirty="0">
                <a:solidFill>
                  <a:srgbClr val="415F81"/>
                </a:solidFill>
              </a:rPr>
              <a:t>This description was first used as a tongue in cheek phrase devised by neurodivergent people to show that they were proud that their brains developed along different line.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B30C2D-4593-C2BE-EF58-5632D03FBBB9}"/>
              </a:ext>
            </a:extLst>
          </p:cNvPr>
          <p:cNvSpPr txBox="1"/>
          <p:nvPr/>
        </p:nvSpPr>
        <p:spPr>
          <a:xfrm>
            <a:off x="3995928" y="808009"/>
            <a:ext cx="35570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15F81"/>
                </a:solidFill>
              </a:rPr>
              <a:t>For example; typically children develop single word speech at between 10- 18 months. Public health practitioners call this age spread a ‘ normal range’ </a:t>
            </a:r>
            <a:r>
              <a:rPr lang="en-US" dirty="0" err="1">
                <a:solidFill>
                  <a:srgbClr val="415F81"/>
                </a:solidFill>
              </a:rPr>
              <a:t>ie</a:t>
            </a:r>
            <a:r>
              <a:rPr lang="en-US" dirty="0">
                <a:solidFill>
                  <a:srgbClr val="415F81"/>
                </a:solidFill>
              </a:rPr>
              <a:t> it is statistically average.</a:t>
            </a:r>
          </a:p>
          <a:p>
            <a:endParaRPr lang="en-US" dirty="0">
              <a:solidFill>
                <a:srgbClr val="415F81"/>
              </a:solidFill>
            </a:endParaRPr>
          </a:p>
          <a:p>
            <a:r>
              <a:rPr lang="en-US" dirty="0">
                <a:solidFill>
                  <a:srgbClr val="415F81"/>
                </a:solidFill>
              </a:rPr>
              <a:t>We would expect neurotypical infants to develop speech within this range.</a:t>
            </a:r>
          </a:p>
          <a:p>
            <a:endParaRPr lang="en-US" dirty="0">
              <a:solidFill>
                <a:srgbClr val="415F81"/>
              </a:solidFill>
            </a:endParaRPr>
          </a:p>
          <a:p>
            <a:r>
              <a:rPr lang="en-US" dirty="0">
                <a:solidFill>
                  <a:srgbClr val="415F81"/>
                </a:solidFill>
              </a:rPr>
              <a:t>If a child develops single word speech before 10 months or after 18 months in medical terms they may be considered a-typical. </a:t>
            </a:r>
          </a:p>
        </p:txBody>
      </p:sp>
    </p:spTree>
    <p:extLst>
      <p:ext uri="{BB962C8B-B14F-4D97-AF65-F5344CB8AC3E}">
        <p14:creationId xmlns:p14="http://schemas.microsoft.com/office/powerpoint/2010/main" val="346095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7141800" y="2116525"/>
            <a:ext cx="200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5018625" y="938963"/>
            <a:ext cx="3301500" cy="3301500"/>
          </a:xfrm>
          <a:prstGeom prst="ellipse">
            <a:avLst/>
          </a:prstGeom>
          <a:solidFill>
            <a:srgbClr val="415F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5412825" y="2275475"/>
            <a:ext cx="2513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Neurodivergence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3725"/>
            <a:ext cx="7777274" cy="421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8300"/>
            <a:ext cx="4260301" cy="15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461600" y="500300"/>
            <a:ext cx="38466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15F81"/>
                </a:solidFill>
              </a:rPr>
              <a:t>This includes</a:t>
            </a:r>
            <a:endParaRPr b="1">
              <a:solidFill>
                <a:srgbClr val="415F8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" sz="180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*All hereditary conditions which cause a difference in neurology</a:t>
            </a: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184675"/>
            <a:ext cx="4260301" cy="15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579000"/>
            <a:ext cx="4260301" cy="15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373700" y="2773975"/>
            <a:ext cx="4022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" sz="180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*All hereditary mental health conditions</a:t>
            </a:r>
            <a:endParaRPr>
              <a:solidFill>
                <a:srgbClr val="415F81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46000" y="3988700"/>
            <a:ext cx="37917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" sz="180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*All acquired neurological difference such as those caused by injury</a:t>
            </a:r>
            <a:endParaRPr>
              <a:solidFill>
                <a:srgbClr val="415F81"/>
              </a:solidFill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6925" y="300800"/>
            <a:ext cx="5143500" cy="38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D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762500" y="526350"/>
            <a:ext cx="4002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4000" dirty="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How divergent is Neurodivergent?</a:t>
            </a:r>
            <a:endParaRPr sz="4000" dirty="0">
              <a:solidFill>
                <a:srgbClr val="415F81"/>
              </a:solidFill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750" y="477175"/>
            <a:ext cx="1302450" cy="13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50" y="477175"/>
            <a:ext cx="4189151" cy="4189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30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F8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217714" y="501625"/>
            <a:ext cx="8088086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Calibri"/>
              <a:buNone/>
            </a:pPr>
            <a:r>
              <a:rPr lang="en" sz="3950" b="1" dirty="0">
                <a:solidFill>
                  <a:srgbClr val="A5D3D2"/>
                </a:solidFill>
                <a:latin typeface="Calibri"/>
                <a:ea typeface="Calibri"/>
                <a:cs typeface="Calibri"/>
                <a:sym typeface="Calibri"/>
              </a:rPr>
              <a:t>How divergent is Neurodivergent?</a:t>
            </a:r>
            <a:endParaRPr sz="2325" b="1" dirty="0">
              <a:solidFill>
                <a:srgbClr val="A5D3D2"/>
              </a:solidFill>
            </a:endParaRPr>
          </a:p>
        </p:txBody>
      </p:sp>
      <p:pic>
        <p:nvPicPr>
          <p:cNvPr id="147" name="Google Shape;147;p22" descr="Exploring Temple Grandin's Brain | Discover Magaz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337" y="2070750"/>
            <a:ext cx="3169475" cy="21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 descr="Autism rocks - This is Temple Grandin's Brain scan. It amazes me and shows  how much more of the brain is being used compared to the NT brain. Just  thought some o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7287" y="2070738"/>
            <a:ext cx="2988317" cy="21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1312113" y="1490550"/>
            <a:ext cx="24039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A5D3D2"/>
                </a:solidFill>
                <a:latin typeface="Calibri"/>
                <a:ea typeface="Calibri"/>
                <a:cs typeface="Calibri"/>
                <a:sym typeface="Calibri"/>
              </a:rPr>
              <a:t>View from above</a:t>
            </a:r>
            <a:endParaRPr dirty="0">
              <a:solidFill>
                <a:srgbClr val="A5D3D2"/>
              </a:solidFill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5742425" y="1490550"/>
            <a:ext cx="20358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A5D3D2"/>
                </a:solidFill>
                <a:latin typeface="Calibri"/>
                <a:ea typeface="Calibri"/>
                <a:cs typeface="Calibri"/>
                <a:sym typeface="Calibri"/>
              </a:rPr>
              <a:t>Speech </a:t>
            </a:r>
            <a:r>
              <a:rPr lang="en" sz="2400" b="1" dirty="0" err="1">
                <a:solidFill>
                  <a:srgbClr val="A5D3D2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endParaRPr dirty="0">
              <a:solidFill>
                <a:srgbClr val="A5D3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9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4074"/>
              <a:buFont typeface="Calibri"/>
              <a:buNone/>
            </a:pPr>
            <a:r>
              <a:rPr lang="en" sz="360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Co-occurring Neurodivergent Conditions</a:t>
            </a: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nditions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262425"/>
            <a:ext cx="932267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337" y="4869150"/>
            <a:ext cx="932267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2025" y="-289650"/>
            <a:ext cx="9710250" cy="6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9325" y="4841925"/>
            <a:ext cx="9710250" cy="6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 descr="rainbow wheel with smaller circles on the edges labelleling the range of ND experienc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0024" y="540412"/>
            <a:ext cx="4452274" cy="40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311700" y="2185525"/>
            <a:ext cx="33960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15F81"/>
                </a:solidFill>
                <a:latin typeface="Calibri"/>
                <a:ea typeface="Calibri"/>
                <a:cs typeface="Calibri"/>
                <a:sym typeface="Calibri"/>
              </a:rPr>
              <a:t>These include  common conditions such as Autism, ADHD, Dyspraxia (DCD), Dyslexia, Dyscalculia and Developmental Language Disorder (DLD)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1057</Words>
  <Application>Microsoft Office PowerPoint</Application>
  <PresentationFormat>On-screen Show (16:9)</PresentationFormat>
  <Paragraphs>144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Times New Roman</vt:lpstr>
      <vt:lpstr>Helvetica Neue</vt:lpstr>
      <vt:lpstr>Calibri</vt:lpstr>
      <vt:lpstr>Google Sans</vt:lpstr>
      <vt:lpstr>Constantia</vt:lpstr>
      <vt:lpstr>Segoe UI</vt:lpstr>
      <vt:lpstr>Simple Light</vt:lpstr>
      <vt:lpstr>This is a title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divergent is Neurodivergent?</vt:lpstr>
      <vt:lpstr>PowerPoint Presentation</vt:lpstr>
      <vt:lpstr>Co-occurring Neurodivergent Conditionsnditions</vt:lpstr>
      <vt:lpstr>The Fruit Salad Approach</vt:lpstr>
      <vt:lpstr>Your ‘child in mind’</vt:lpstr>
      <vt:lpstr>PowerPoint Presentation</vt:lpstr>
      <vt:lpstr>Intersectionality</vt:lpstr>
      <vt:lpstr>The offer in Welsh Schools</vt:lpstr>
      <vt:lpstr>PowerPoint Presentation</vt:lpstr>
      <vt:lpstr>Teaching Standards</vt:lpstr>
      <vt:lpstr>The Pedagogy</vt:lpstr>
      <vt:lpstr>Differentiation strategies</vt:lpstr>
      <vt:lpstr>Processing</vt:lpstr>
      <vt:lpstr>PowerPoint Presentation</vt:lpstr>
      <vt:lpstr>The window of tolerance</vt:lpstr>
      <vt:lpstr>Executive Function</vt:lpstr>
      <vt:lpstr>Social communication and Interaction</vt:lpstr>
      <vt:lpstr>Individual Development Plans</vt:lpstr>
      <vt:lpstr>Working in co-production with your school</vt:lpstr>
      <vt:lpstr>  Making a plan for your child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page</dc:title>
  <dc:creator>Ieuan Rees</dc:creator>
  <cp:lastModifiedBy>Ieuan Rees</cp:lastModifiedBy>
  <cp:revision>11</cp:revision>
  <dcterms:modified xsi:type="dcterms:W3CDTF">2024-09-12T14:44:19Z</dcterms:modified>
</cp:coreProperties>
</file>