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93" r:id="rId5"/>
    <p:sldMasterId id="2147483695" r:id="rId6"/>
  </p:sldMasterIdLst>
  <p:notesMasterIdLst>
    <p:notesMasterId r:id="rId82"/>
  </p:notesMasterIdLst>
  <p:sldIdLst>
    <p:sldId id="383" r:id="rId7"/>
    <p:sldId id="395" r:id="rId8"/>
    <p:sldId id="394" r:id="rId9"/>
    <p:sldId id="505" r:id="rId10"/>
    <p:sldId id="384" r:id="rId11"/>
    <p:sldId id="385" r:id="rId12"/>
    <p:sldId id="499" r:id="rId13"/>
    <p:sldId id="398" r:id="rId14"/>
    <p:sldId id="399" r:id="rId15"/>
    <p:sldId id="403" r:id="rId16"/>
    <p:sldId id="404" r:id="rId17"/>
    <p:sldId id="405" r:id="rId18"/>
    <p:sldId id="406" r:id="rId19"/>
    <p:sldId id="407" r:id="rId20"/>
    <p:sldId id="408" r:id="rId21"/>
    <p:sldId id="409" r:id="rId22"/>
    <p:sldId id="411" r:id="rId23"/>
    <p:sldId id="491" r:id="rId24"/>
    <p:sldId id="420" r:id="rId25"/>
    <p:sldId id="500" r:id="rId26"/>
    <p:sldId id="455" r:id="rId27"/>
    <p:sldId id="494" r:id="rId28"/>
    <p:sldId id="436" r:id="rId29"/>
    <p:sldId id="415" r:id="rId30"/>
    <p:sldId id="427" r:id="rId31"/>
    <p:sldId id="506" r:id="rId32"/>
    <p:sldId id="503" r:id="rId33"/>
    <p:sldId id="432" r:id="rId34"/>
    <p:sldId id="421" r:id="rId35"/>
    <p:sldId id="419" r:id="rId36"/>
    <p:sldId id="438" r:id="rId37"/>
    <p:sldId id="439" r:id="rId38"/>
    <p:sldId id="501" r:id="rId39"/>
    <p:sldId id="441" r:id="rId40"/>
    <p:sldId id="434" r:id="rId41"/>
    <p:sldId id="444" r:id="rId42"/>
    <p:sldId id="445" r:id="rId43"/>
    <p:sldId id="446" r:id="rId44"/>
    <p:sldId id="447" r:id="rId45"/>
    <p:sldId id="448" r:id="rId46"/>
    <p:sldId id="449" r:id="rId47"/>
    <p:sldId id="450" r:id="rId48"/>
    <p:sldId id="452" r:id="rId49"/>
    <p:sldId id="454" r:id="rId50"/>
    <p:sldId id="456" r:id="rId51"/>
    <p:sldId id="457" r:id="rId52"/>
    <p:sldId id="458" r:id="rId53"/>
    <p:sldId id="459" r:id="rId54"/>
    <p:sldId id="461" r:id="rId55"/>
    <p:sldId id="462" r:id="rId56"/>
    <p:sldId id="463" r:id="rId57"/>
    <p:sldId id="465" r:id="rId58"/>
    <p:sldId id="400" r:id="rId59"/>
    <p:sldId id="466" r:id="rId60"/>
    <p:sldId id="467" r:id="rId61"/>
    <p:sldId id="474" r:id="rId62"/>
    <p:sldId id="475" r:id="rId63"/>
    <p:sldId id="476" r:id="rId64"/>
    <p:sldId id="477" r:id="rId65"/>
    <p:sldId id="493" r:id="rId66"/>
    <p:sldId id="478" r:id="rId67"/>
    <p:sldId id="479" r:id="rId68"/>
    <p:sldId id="480" r:id="rId69"/>
    <p:sldId id="481" r:id="rId70"/>
    <p:sldId id="482" r:id="rId71"/>
    <p:sldId id="490" r:id="rId72"/>
    <p:sldId id="492" r:id="rId73"/>
    <p:sldId id="489" r:id="rId74"/>
    <p:sldId id="483" r:id="rId75"/>
    <p:sldId id="484" r:id="rId76"/>
    <p:sldId id="488" r:id="rId77"/>
    <p:sldId id="485" r:id="rId78"/>
    <p:sldId id="486" r:id="rId79"/>
    <p:sldId id="507" r:id="rId80"/>
    <p:sldId id="487" r:id="rId8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707"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Open Sans"/>
      </a:defRPr>
    </a:lvl1pPr>
    <a:lvl2pPr marL="0" marR="0" indent="0" algn="l" defTabSz="1828707"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Open Sans"/>
      </a:defRPr>
    </a:lvl2pPr>
    <a:lvl3pPr marL="0" marR="0" indent="0" algn="l" defTabSz="1828707"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Open Sans"/>
      </a:defRPr>
    </a:lvl3pPr>
    <a:lvl4pPr marL="0" marR="0" indent="0" algn="l" defTabSz="1828707"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Open Sans"/>
      </a:defRPr>
    </a:lvl4pPr>
    <a:lvl5pPr marL="0" marR="0" indent="0" algn="l" defTabSz="1828707"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Open Sans"/>
      </a:defRPr>
    </a:lvl5pPr>
    <a:lvl6pPr marL="0" marR="0" indent="0" algn="l" defTabSz="1828707"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Open Sans"/>
      </a:defRPr>
    </a:lvl6pPr>
    <a:lvl7pPr marL="0" marR="0" indent="0" algn="l" defTabSz="1828707"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Open Sans"/>
      </a:defRPr>
    </a:lvl7pPr>
    <a:lvl8pPr marL="0" marR="0" indent="0" algn="l" defTabSz="1828707"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Open Sans"/>
      </a:defRPr>
    </a:lvl8pPr>
    <a:lvl9pPr marL="0" marR="0" indent="0" algn="l" defTabSz="1828707"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Open San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D6F0327-BC7C-1E9B-235B-2CE732AA5871}" name="Nathalie Shek" initials="NS" userId="S::nathalie@helpingkidsshine.co.uk::1c1acdae-f1ba-430a-83bd-0c5c681b512d" providerId="AD"/>
  <p188:author id="{1E8F9CB2-7233-8CA3-A78D-BCE066486342}" name="Bryher Hill" initials="BH" userId="S::bryher@helpingkidsshine.co.uk::0f3f099b-8b2e-4ba7-8e4c-9ffbb112dbee" providerId="AD"/>
  <p188:author id="{51A2C2FA-0BCE-1E63-7571-0644F008AC7C}" name="Cath Tuck" initials="" userId="S::cath@helpingkidsshine.co.uk::22429262-9c75-41a7-b5bf-4df1c28c504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54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7FE213-450C-4BEF-94A0-32CF07EA9002}" v="3" dt="2025-03-19T10:34:51.371"/>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8E89AE"/>
        </a:fontRef>
        <a:srgbClr val="8E89A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FFFFFF"/>
          </a:solidFill>
        </a:fill>
      </a:tcStyle>
    </a:band2H>
    <a:firstCol>
      <a:tcTxStyle b="on" i="off">
        <a:fontRef idx="minor">
          <a:srgbClr val="8E89AE"/>
        </a:fontRef>
        <a:srgbClr val="8E89AE"/>
      </a:tcTxStyle>
      <a:tcStyle>
        <a:tcBdr>
          <a:left>
            <a:ln w="3175" cap="flat">
              <a:solidFill>
                <a:srgbClr val="8E89AE"/>
              </a:solidFill>
              <a:prstDash val="solid"/>
              <a:miter lim="800000"/>
            </a:ln>
          </a:left>
          <a:right>
            <a:ln w="3175" cap="flat">
              <a:solidFill>
                <a:srgbClr val="8E89AE"/>
              </a:solidFill>
              <a:prstDash val="solid"/>
              <a:miter lim="8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n" i="off">
        <a:fontRef idx="minor">
          <a:srgbClr val="8E89AE"/>
        </a:fontRef>
        <a:srgbClr val="8E89AE"/>
      </a:tcTxStyle>
      <a:tcStyle>
        <a:tcBdr>
          <a:left>
            <a:ln w="12700" cap="flat">
              <a:noFill/>
              <a:miter lim="400000"/>
            </a:ln>
          </a:left>
          <a:right>
            <a:ln w="12700" cap="flat">
              <a:noFill/>
              <a:miter lim="400000"/>
            </a:ln>
          </a:right>
          <a:top>
            <a:ln w="50800" cap="flat">
              <a:solidFill>
                <a:srgbClr val="8E89AE"/>
              </a:solidFill>
              <a:prstDash val="solid"/>
              <a:round/>
            </a:ln>
          </a:top>
          <a:bottom>
            <a:ln w="3175" cap="flat">
              <a:solidFill>
                <a:srgbClr val="8E89AE"/>
              </a:solidFill>
              <a:prstDash val="solid"/>
              <a:miter lim="800000"/>
            </a:ln>
          </a:bottom>
          <a:insideH>
            <a:ln w="12700" cap="flat">
              <a:noFill/>
              <a:miter lim="400000"/>
            </a:ln>
          </a:insideH>
          <a:insideV>
            <a:ln w="12700" cap="flat">
              <a:noFill/>
              <a:miter lim="400000"/>
            </a:ln>
          </a:insideV>
        </a:tcBdr>
        <a:fill>
          <a:no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3175" cap="flat">
              <a:solidFill>
                <a:srgbClr val="8E89AE"/>
              </a:solidFill>
              <a:prstDash val="solid"/>
              <a:miter lim="800000"/>
            </a:ln>
          </a:top>
          <a:bottom>
            <a:ln w="3175" cap="flat">
              <a:solidFill>
                <a:srgbClr val="8E89AE"/>
              </a:solidFill>
              <a:prstDash val="solid"/>
              <a:miter lim="800000"/>
            </a:ln>
          </a:bottom>
          <a:insideH>
            <a:ln w="12700" cap="flat">
              <a:noFill/>
              <a:miter lim="400000"/>
            </a:ln>
          </a:insideH>
          <a:insideV>
            <a:ln w="12700" cap="flat">
              <a:noFill/>
              <a:miter lim="400000"/>
            </a:ln>
          </a:insideV>
        </a:tcBdr>
        <a:fill>
          <a:solidFill>
            <a:srgbClr val="8E89AE"/>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8E89AE"/>
              </a:solidFill>
              <a:prstDash val="solid"/>
              <a:round/>
            </a:ln>
          </a:left>
          <a:right>
            <a:ln w="12700" cap="flat">
              <a:solidFill>
                <a:srgbClr val="8E89AE"/>
              </a:solidFill>
              <a:prstDash val="solid"/>
              <a:round/>
            </a:ln>
          </a:right>
          <a:top>
            <a:ln w="12700" cap="flat">
              <a:solidFill>
                <a:srgbClr val="8E89AE"/>
              </a:solidFill>
              <a:prstDash val="solid"/>
              <a:round/>
            </a:ln>
          </a:top>
          <a:bottom>
            <a:ln w="12700" cap="flat">
              <a:solidFill>
                <a:srgbClr val="8E89AE"/>
              </a:solidFill>
              <a:prstDash val="solid"/>
              <a:round/>
            </a:ln>
          </a:bottom>
          <a:insideH>
            <a:ln w="12700" cap="flat">
              <a:solidFill>
                <a:srgbClr val="8E89AE"/>
              </a:solidFill>
              <a:prstDash val="solid"/>
              <a:round/>
            </a:ln>
          </a:insideH>
          <a:insideV>
            <a:ln w="12700" cap="flat">
              <a:solidFill>
                <a:srgbClr val="8E89AE"/>
              </a:solidFill>
              <a:prstDash val="solid"/>
              <a:round/>
            </a:ln>
          </a:insideV>
        </a:tcBdr>
        <a:fill>
          <a:solidFill>
            <a:srgbClr val="D0DEEF"/>
          </a:solidFill>
        </a:fill>
      </a:tcStyle>
    </a:wholeTbl>
    <a:band2H>
      <a:tcTxStyle/>
      <a:tcStyle>
        <a:tcBdr/>
        <a:fill>
          <a:solidFill>
            <a:srgbClr val="E9EFF7"/>
          </a:solidFill>
        </a:fill>
      </a:tcStyle>
    </a:band2H>
    <a:firstCol>
      <a:tcTxStyle b="on" i="off">
        <a:fontRef idx="minor">
          <a:srgbClr val="8E89AE"/>
        </a:fontRef>
        <a:srgbClr val="8E89AE"/>
      </a:tcTxStyle>
      <a:tcStyle>
        <a:tcBdr>
          <a:left>
            <a:ln w="12700" cap="flat">
              <a:solidFill>
                <a:srgbClr val="8E89AE"/>
              </a:solidFill>
              <a:prstDash val="solid"/>
              <a:round/>
            </a:ln>
          </a:left>
          <a:right>
            <a:ln w="12700" cap="flat">
              <a:solidFill>
                <a:srgbClr val="8E89AE"/>
              </a:solidFill>
              <a:prstDash val="solid"/>
              <a:round/>
            </a:ln>
          </a:right>
          <a:top>
            <a:ln w="12700" cap="flat">
              <a:solidFill>
                <a:srgbClr val="8E89AE"/>
              </a:solidFill>
              <a:prstDash val="solid"/>
              <a:round/>
            </a:ln>
          </a:top>
          <a:bottom>
            <a:ln w="12700" cap="flat">
              <a:solidFill>
                <a:srgbClr val="8E89AE"/>
              </a:solidFill>
              <a:prstDash val="solid"/>
              <a:round/>
            </a:ln>
          </a:bottom>
          <a:insideH>
            <a:ln w="12700" cap="flat">
              <a:solidFill>
                <a:srgbClr val="8E89AE"/>
              </a:solidFill>
              <a:prstDash val="solid"/>
              <a:round/>
            </a:ln>
          </a:insideH>
          <a:insideV>
            <a:ln w="12700" cap="flat">
              <a:solidFill>
                <a:srgbClr val="8E89AE"/>
              </a:solidFill>
              <a:prstDash val="solid"/>
              <a:round/>
            </a:ln>
          </a:insideV>
        </a:tcBdr>
        <a:fill>
          <a:solidFill>
            <a:schemeClr val="accent1"/>
          </a:solidFill>
        </a:fill>
      </a:tcStyle>
    </a:firstCol>
    <a:lastRow>
      <a:tcTxStyle b="on" i="off">
        <a:fontRef idx="minor">
          <a:srgbClr val="8E89AE"/>
        </a:fontRef>
        <a:srgbClr val="8E89AE"/>
      </a:tcTxStyle>
      <a:tcStyle>
        <a:tcBdr>
          <a:left>
            <a:ln w="12700" cap="flat">
              <a:solidFill>
                <a:srgbClr val="8E89AE"/>
              </a:solidFill>
              <a:prstDash val="solid"/>
              <a:round/>
            </a:ln>
          </a:left>
          <a:right>
            <a:ln w="12700" cap="flat">
              <a:solidFill>
                <a:srgbClr val="8E89AE"/>
              </a:solidFill>
              <a:prstDash val="solid"/>
              <a:round/>
            </a:ln>
          </a:right>
          <a:top>
            <a:ln w="38100" cap="flat">
              <a:solidFill>
                <a:srgbClr val="8E89AE"/>
              </a:solidFill>
              <a:prstDash val="solid"/>
              <a:round/>
            </a:ln>
          </a:top>
          <a:bottom>
            <a:ln w="12700" cap="flat">
              <a:solidFill>
                <a:srgbClr val="8E89AE"/>
              </a:solidFill>
              <a:prstDash val="solid"/>
              <a:round/>
            </a:ln>
          </a:bottom>
          <a:insideH>
            <a:ln w="12700" cap="flat">
              <a:solidFill>
                <a:srgbClr val="8E89AE"/>
              </a:solidFill>
              <a:prstDash val="solid"/>
              <a:round/>
            </a:ln>
          </a:insideH>
          <a:insideV>
            <a:ln w="12700" cap="flat">
              <a:solidFill>
                <a:srgbClr val="8E89AE"/>
              </a:solidFill>
              <a:prstDash val="solid"/>
              <a:round/>
            </a:ln>
          </a:insideV>
        </a:tcBdr>
        <a:fill>
          <a:solidFill>
            <a:schemeClr val="accent1"/>
          </a:solidFill>
        </a:fill>
      </a:tcStyle>
    </a:lastRow>
    <a:firstRow>
      <a:tcTxStyle b="on" i="off">
        <a:fontRef idx="minor">
          <a:srgbClr val="8E89AE"/>
        </a:fontRef>
        <a:srgbClr val="8E89AE"/>
      </a:tcTxStyle>
      <a:tcStyle>
        <a:tcBdr>
          <a:left>
            <a:ln w="12700" cap="flat">
              <a:solidFill>
                <a:srgbClr val="8E89AE"/>
              </a:solidFill>
              <a:prstDash val="solid"/>
              <a:round/>
            </a:ln>
          </a:left>
          <a:right>
            <a:ln w="12700" cap="flat">
              <a:solidFill>
                <a:srgbClr val="8E89AE"/>
              </a:solidFill>
              <a:prstDash val="solid"/>
              <a:round/>
            </a:ln>
          </a:right>
          <a:top>
            <a:ln w="12700" cap="flat">
              <a:solidFill>
                <a:srgbClr val="8E89AE"/>
              </a:solidFill>
              <a:prstDash val="solid"/>
              <a:round/>
            </a:ln>
          </a:top>
          <a:bottom>
            <a:ln w="38100" cap="flat">
              <a:solidFill>
                <a:srgbClr val="8E89AE"/>
              </a:solidFill>
              <a:prstDash val="solid"/>
              <a:round/>
            </a:ln>
          </a:bottom>
          <a:insideH>
            <a:ln w="12700" cap="flat">
              <a:solidFill>
                <a:srgbClr val="8E89AE"/>
              </a:solidFill>
              <a:prstDash val="solid"/>
              <a:round/>
            </a:ln>
          </a:insideH>
          <a:insideV>
            <a:ln w="12700" cap="flat">
              <a:solidFill>
                <a:srgbClr val="8E89AE"/>
              </a:solidFill>
              <a:prstDash val="solid"/>
              <a:round/>
            </a:ln>
          </a:insideV>
        </a:tcBdr>
        <a:fill>
          <a:solidFill>
            <a:schemeClr val="accent1"/>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8E89AE"/>
              </a:solidFill>
              <a:prstDash val="solid"/>
              <a:round/>
            </a:ln>
          </a:left>
          <a:right>
            <a:ln w="12700" cap="flat">
              <a:solidFill>
                <a:srgbClr val="8E89AE"/>
              </a:solidFill>
              <a:prstDash val="solid"/>
              <a:round/>
            </a:ln>
          </a:right>
          <a:top>
            <a:ln w="12700" cap="flat">
              <a:solidFill>
                <a:srgbClr val="8E89AE"/>
              </a:solidFill>
              <a:prstDash val="solid"/>
              <a:round/>
            </a:ln>
          </a:top>
          <a:bottom>
            <a:ln w="12700" cap="flat">
              <a:solidFill>
                <a:srgbClr val="8E89AE"/>
              </a:solidFill>
              <a:prstDash val="solid"/>
              <a:round/>
            </a:ln>
          </a:bottom>
          <a:insideH>
            <a:ln w="12700" cap="flat">
              <a:solidFill>
                <a:srgbClr val="8E89AE"/>
              </a:solidFill>
              <a:prstDash val="solid"/>
              <a:round/>
            </a:ln>
          </a:insideH>
          <a:insideV>
            <a:ln w="12700" cap="flat">
              <a:solidFill>
                <a:srgbClr val="8E89AE"/>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8E89AE"/>
        </a:fontRef>
        <a:srgbClr val="8E89AE"/>
      </a:tcTxStyle>
      <a:tcStyle>
        <a:tcBdr>
          <a:left>
            <a:ln w="12700" cap="flat">
              <a:solidFill>
                <a:srgbClr val="8E89AE"/>
              </a:solidFill>
              <a:prstDash val="solid"/>
              <a:round/>
            </a:ln>
          </a:left>
          <a:right>
            <a:ln w="12700" cap="flat">
              <a:solidFill>
                <a:srgbClr val="8E89AE"/>
              </a:solidFill>
              <a:prstDash val="solid"/>
              <a:round/>
            </a:ln>
          </a:right>
          <a:top>
            <a:ln w="12700" cap="flat">
              <a:solidFill>
                <a:srgbClr val="8E89AE"/>
              </a:solidFill>
              <a:prstDash val="solid"/>
              <a:round/>
            </a:ln>
          </a:top>
          <a:bottom>
            <a:ln w="12700" cap="flat">
              <a:solidFill>
                <a:srgbClr val="8E89AE"/>
              </a:solidFill>
              <a:prstDash val="solid"/>
              <a:round/>
            </a:ln>
          </a:bottom>
          <a:insideH>
            <a:ln w="12700" cap="flat">
              <a:solidFill>
                <a:srgbClr val="8E89AE"/>
              </a:solidFill>
              <a:prstDash val="solid"/>
              <a:round/>
            </a:ln>
          </a:insideH>
          <a:insideV>
            <a:ln w="12700" cap="flat">
              <a:solidFill>
                <a:srgbClr val="8E89AE"/>
              </a:solidFill>
              <a:prstDash val="solid"/>
              <a:round/>
            </a:ln>
          </a:insideV>
        </a:tcBdr>
        <a:fill>
          <a:solidFill>
            <a:schemeClr val="accent3"/>
          </a:solidFill>
        </a:fill>
      </a:tcStyle>
    </a:firstCol>
    <a:lastRow>
      <a:tcTxStyle b="on" i="off">
        <a:fontRef idx="minor">
          <a:srgbClr val="8E89AE"/>
        </a:fontRef>
        <a:srgbClr val="8E89AE"/>
      </a:tcTxStyle>
      <a:tcStyle>
        <a:tcBdr>
          <a:left>
            <a:ln w="12700" cap="flat">
              <a:solidFill>
                <a:srgbClr val="8E89AE"/>
              </a:solidFill>
              <a:prstDash val="solid"/>
              <a:round/>
            </a:ln>
          </a:left>
          <a:right>
            <a:ln w="12700" cap="flat">
              <a:solidFill>
                <a:srgbClr val="8E89AE"/>
              </a:solidFill>
              <a:prstDash val="solid"/>
              <a:round/>
            </a:ln>
          </a:right>
          <a:top>
            <a:ln w="38100" cap="flat">
              <a:solidFill>
                <a:srgbClr val="8E89AE"/>
              </a:solidFill>
              <a:prstDash val="solid"/>
              <a:round/>
            </a:ln>
          </a:top>
          <a:bottom>
            <a:ln w="12700" cap="flat">
              <a:solidFill>
                <a:srgbClr val="8E89AE"/>
              </a:solidFill>
              <a:prstDash val="solid"/>
              <a:round/>
            </a:ln>
          </a:bottom>
          <a:insideH>
            <a:ln w="12700" cap="flat">
              <a:solidFill>
                <a:srgbClr val="8E89AE"/>
              </a:solidFill>
              <a:prstDash val="solid"/>
              <a:round/>
            </a:ln>
          </a:insideH>
          <a:insideV>
            <a:ln w="12700" cap="flat">
              <a:solidFill>
                <a:srgbClr val="8E89AE"/>
              </a:solidFill>
              <a:prstDash val="solid"/>
              <a:round/>
            </a:ln>
          </a:insideV>
        </a:tcBdr>
        <a:fill>
          <a:solidFill>
            <a:schemeClr val="accent3"/>
          </a:solidFill>
        </a:fill>
      </a:tcStyle>
    </a:lastRow>
    <a:firstRow>
      <a:tcTxStyle b="on" i="off">
        <a:fontRef idx="minor">
          <a:srgbClr val="8E89AE"/>
        </a:fontRef>
        <a:srgbClr val="8E89AE"/>
      </a:tcTxStyle>
      <a:tcStyle>
        <a:tcBdr>
          <a:left>
            <a:ln w="12700" cap="flat">
              <a:solidFill>
                <a:srgbClr val="8E89AE"/>
              </a:solidFill>
              <a:prstDash val="solid"/>
              <a:round/>
            </a:ln>
          </a:left>
          <a:right>
            <a:ln w="12700" cap="flat">
              <a:solidFill>
                <a:srgbClr val="8E89AE"/>
              </a:solidFill>
              <a:prstDash val="solid"/>
              <a:round/>
            </a:ln>
          </a:right>
          <a:top>
            <a:ln w="12700" cap="flat">
              <a:solidFill>
                <a:srgbClr val="8E89AE"/>
              </a:solidFill>
              <a:prstDash val="solid"/>
              <a:round/>
            </a:ln>
          </a:top>
          <a:bottom>
            <a:ln w="38100" cap="flat">
              <a:solidFill>
                <a:srgbClr val="8E89AE"/>
              </a:solidFill>
              <a:prstDash val="solid"/>
              <a:round/>
            </a:ln>
          </a:bottom>
          <a:insideH>
            <a:ln w="12700" cap="flat">
              <a:solidFill>
                <a:srgbClr val="8E89AE"/>
              </a:solidFill>
              <a:prstDash val="solid"/>
              <a:round/>
            </a:ln>
          </a:insideH>
          <a:insideV>
            <a:ln w="12700" cap="flat">
              <a:solidFill>
                <a:srgbClr val="8E89AE"/>
              </a:solidFill>
              <a:prstDash val="solid"/>
              <a:round/>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8E89AE"/>
              </a:solidFill>
              <a:prstDash val="solid"/>
              <a:round/>
            </a:ln>
          </a:left>
          <a:right>
            <a:ln w="12700" cap="flat">
              <a:solidFill>
                <a:srgbClr val="8E89AE"/>
              </a:solidFill>
              <a:prstDash val="solid"/>
              <a:round/>
            </a:ln>
          </a:right>
          <a:top>
            <a:ln w="12700" cap="flat">
              <a:solidFill>
                <a:srgbClr val="8E89AE"/>
              </a:solidFill>
              <a:prstDash val="solid"/>
              <a:round/>
            </a:ln>
          </a:top>
          <a:bottom>
            <a:ln w="12700" cap="flat">
              <a:solidFill>
                <a:srgbClr val="8E89AE"/>
              </a:solidFill>
              <a:prstDash val="solid"/>
              <a:round/>
            </a:ln>
          </a:bottom>
          <a:insideH>
            <a:ln w="12700" cap="flat">
              <a:solidFill>
                <a:srgbClr val="8E89AE"/>
              </a:solidFill>
              <a:prstDash val="solid"/>
              <a:round/>
            </a:ln>
          </a:insideH>
          <a:insideV>
            <a:ln w="12700" cap="flat">
              <a:solidFill>
                <a:srgbClr val="8E89AE"/>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8E89AE"/>
        </a:fontRef>
        <a:srgbClr val="8E89AE"/>
      </a:tcTxStyle>
      <a:tcStyle>
        <a:tcBdr>
          <a:left>
            <a:ln w="12700" cap="flat">
              <a:solidFill>
                <a:srgbClr val="8E89AE"/>
              </a:solidFill>
              <a:prstDash val="solid"/>
              <a:round/>
            </a:ln>
          </a:left>
          <a:right>
            <a:ln w="12700" cap="flat">
              <a:solidFill>
                <a:srgbClr val="8E89AE"/>
              </a:solidFill>
              <a:prstDash val="solid"/>
              <a:round/>
            </a:ln>
          </a:right>
          <a:top>
            <a:ln w="12700" cap="flat">
              <a:solidFill>
                <a:srgbClr val="8E89AE"/>
              </a:solidFill>
              <a:prstDash val="solid"/>
              <a:round/>
            </a:ln>
          </a:top>
          <a:bottom>
            <a:ln w="12700" cap="flat">
              <a:solidFill>
                <a:srgbClr val="8E89AE"/>
              </a:solidFill>
              <a:prstDash val="solid"/>
              <a:round/>
            </a:ln>
          </a:bottom>
          <a:insideH>
            <a:ln w="12700" cap="flat">
              <a:solidFill>
                <a:srgbClr val="8E89AE"/>
              </a:solidFill>
              <a:prstDash val="solid"/>
              <a:round/>
            </a:ln>
          </a:insideH>
          <a:insideV>
            <a:ln w="12700" cap="flat">
              <a:solidFill>
                <a:srgbClr val="8E89AE"/>
              </a:solidFill>
              <a:prstDash val="solid"/>
              <a:round/>
            </a:ln>
          </a:insideV>
        </a:tcBdr>
        <a:fill>
          <a:solidFill>
            <a:schemeClr val="accent6"/>
          </a:solidFill>
        </a:fill>
      </a:tcStyle>
    </a:firstCol>
    <a:lastRow>
      <a:tcTxStyle b="on" i="off">
        <a:fontRef idx="minor">
          <a:srgbClr val="8E89AE"/>
        </a:fontRef>
        <a:srgbClr val="8E89AE"/>
      </a:tcTxStyle>
      <a:tcStyle>
        <a:tcBdr>
          <a:left>
            <a:ln w="12700" cap="flat">
              <a:solidFill>
                <a:srgbClr val="8E89AE"/>
              </a:solidFill>
              <a:prstDash val="solid"/>
              <a:round/>
            </a:ln>
          </a:left>
          <a:right>
            <a:ln w="12700" cap="flat">
              <a:solidFill>
                <a:srgbClr val="8E89AE"/>
              </a:solidFill>
              <a:prstDash val="solid"/>
              <a:round/>
            </a:ln>
          </a:right>
          <a:top>
            <a:ln w="38100" cap="flat">
              <a:solidFill>
                <a:srgbClr val="8E89AE"/>
              </a:solidFill>
              <a:prstDash val="solid"/>
              <a:round/>
            </a:ln>
          </a:top>
          <a:bottom>
            <a:ln w="12700" cap="flat">
              <a:solidFill>
                <a:srgbClr val="8E89AE"/>
              </a:solidFill>
              <a:prstDash val="solid"/>
              <a:round/>
            </a:ln>
          </a:bottom>
          <a:insideH>
            <a:ln w="12700" cap="flat">
              <a:solidFill>
                <a:srgbClr val="8E89AE"/>
              </a:solidFill>
              <a:prstDash val="solid"/>
              <a:round/>
            </a:ln>
          </a:insideH>
          <a:insideV>
            <a:ln w="12700" cap="flat">
              <a:solidFill>
                <a:srgbClr val="8E89AE"/>
              </a:solidFill>
              <a:prstDash val="solid"/>
              <a:round/>
            </a:ln>
          </a:insideV>
        </a:tcBdr>
        <a:fill>
          <a:solidFill>
            <a:schemeClr val="accent6"/>
          </a:solidFill>
        </a:fill>
      </a:tcStyle>
    </a:lastRow>
    <a:firstRow>
      <a:tcTxStyle b="on" i="off">
        <a:fontRef idx="minor">
          <a:srgbClr val="8E89AE"/>
        </a:fontRef>
        <a:srgbClr val="8E89AE"/>
      </a:tcTxStyle>
      <a:tcStyle>
        <a:tcBdr>
          <a:left>
            <a:ln w="12700" cap="flat">
              <a:solidFill>
                <a:srgbClr val="8E89AE"/>
              </a:solidFill>
              <a:prstDash val="solid"/>
              <a:round/>
            </a:ln>
          </a:left>
          <a:right>
            <a:ln w="12700" cap="flat">
              <a:solidFill>
                <a:srgbClr val="8E89AE"/>
              </a:solidFill>
              <a:prstDash val="solid"/>
              <a:round/>
            </a:ln>
          </a:right>
          <a:top>
            <a:ln w="12700" cap="flat">
              <a:solidFill>
                <a:srgbClr val="8E89AE"/>
              </a:solidFill>
              <a:prstDash val="solid"/>
              <a:round/>
            </a:ln>
          </a:top>
          <a:bottom>
            <a:ln w="38100" cap="flat">
              <a:solidFill>
                <a:srgbClr val="8E89AE"/>
              </a:solidFill>
              <a:prstDash val="solid"/>
              <a:round/>
            </a:ln>
          </a:bottom>
          <a:insideH>
            <a:ln w="12700" cap="flat">
              <a:solidFill>
                <a:srgbClr val="8E89AE"/>
              </a:solidFill>
              <a:prstDash val="solid"/>
              <a:round/>
            </a:ln>
          </a:insideH>
          <a:insideV>
            <a:ln w="12700" cap="flat">
              <a:solidFill>
                <a:srgbClr val="8E89AE"/>
              </a:solidFill>
              <a:prstDash val="solid"/>
              <a:round/>
            </a:ln>
          </a:insideV>
        </a:tcBdr>
        <a:fill>
          <a:solidFill>
            <a:schemeClr val="accent6"/>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8E89AE"/>
          </a:solidFill>
        </a:fill>
      </a:tcStyle>
    </a:band2H>
    <a:firstCol>
      <a:tcTxStyle b="on" i="off">
        <a:fontRef idx="minor">
          <a:srgbClr val="8E89AE"/>
        </a:fontRef>
        <a:srgbClr val="8E89A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FFFFFF"/>
        </a:fontRef>
        <a:srgbClr val="FFFFFF"/>
      </a:tcTxStyle>
      <a:tcStyle>
        <a:tcBdr>
          <a:left>
            <a:ln w="12700" cap="flat">
              <a:noFill/>
              <a:miter lim="400000"/>
            </a:ln>
          </a:left>
          <a:right>
            <a:ln w="12700" cap="flat">
              <a:noFill/>
              <a:miter lim="400000"/>
            </a:ln>
          </a:right>
          <a:top>
            <a:ln w="50800" cap="flat">
              <a:solidFill>
                <a:srgbClr val="FFFFFF"/>
              </a:solidFill>
              <a:prstDash val="solid"/>
              <a:round/>
            </a:ln>
          </a:top>
          <a:bottom>
            <a:ln w="25400" cap="flat">
              <a:solidFill>
                <a:srgbClr val="FFFFFF"/>
              </a:solidFill>
              <a:prstDash val="solid"/>
              <a:round/>
            </a:ln>
          </a:bottom>
          <a:insideH>
            <a:ln w="12700" cap="flat">
              <a:noFill/>
              <a:miter lim="400000"/>
            </a:ln>
          </a:insideH>
          <a:insideV>
            <a:ln w="12700" cap="flat">
              <a:noFill/>
              <a:miter lim="400000"/>
            </a:ln>
          </a:insideV>
        </a:tcBdr>
        <a:fill>
          <a:solidFill>
            <a:srgbClr val="8E89AE"/>
          </a:solidFill>
        </a:fill>
      </a:tcStyle>
    </a:lastRow>
    <a:firstRow>
      <a:tcTxStyle b="on" i="off">
        <a:fontRef idx="minor">
          <a:srgbClr val="8E89AE"/>
        </a:fontRef>
        <a:srgbClr val="8E89AE"/>
      </a:tcTxStyle>
      <a:tcStyle>
        <a:tcBdr>
          <a:left>
            <a:ln w="12700" cap="flat">
              <a:noFill/>
              <a:miter lim="400000"/>
            </a:ln>
          </a:left>
          <a:right>
            <a:ln w="12700" cap="flat">
              <a:noFill/>
              <a:miter lim="400000"/>
            </a:ln>
          </a:right>
          <a:top>
            <a:ln w="25400" cap="flat">
              <a:solidFill>
                <a:srgbClr val="FFFFFF"/>
              </a:solidFill>
              <a:prstDash val="solid"/>
              <a:round/>
            </a:ln>
          </a:top>
          <a:bottom>
            <a:ln w="25400" cap="flat">
              <a:solidFill>
                <a:srgbClr val="FFFFFF"/>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8E89AE"/>
              </a:solidFill>
              <a:prstDash val="solid"/>
              <a:round/>
            </a:ln>
          </a:left>
          <a:right>
            <a:ln w="12700" cap="flat">
              <a:solidFill>
                <a:srgbClr val="8E89AE"/>
              </a:solidFill>
              <a:prstDash val="solid"/>
              <a:round/>
            </a:ln>
          </a:right>
          <a:top>
            <a:ln w="12700" cap="flat">
              <a:solidFill>
                <a:srgbClr val="8E89AE"/>
              </a:solidFill>
              <a:prstDash val="solid"/>
              <a:round/>
            </a:ln>
          </a:top>
          <a:bottom>
            <a:ln w="12700" cap="flat">
              <a:solidFill>
                <a:srgbClr val="8E89AE"/>
              </a:solidFill>
              <a:prstDash val="solid"/>
              <a:round/>
            </a:ln>
          </a:bottom>
          <a:insideH>
            <a:ln w="12700" cap="flat">
              <a:solidFill>
                <a:srgbClr val="8E89AE"/>
              </a:solidFill>
              <a:prstDash val="solid"/>
              <a:round/>
            </a:ln>
          </a:insideH>
          <a:insideV>
            <a:ln w="12700" cap="flat">
              <a:solidFill>
                <a:srgbClr val="8E89AE"/>
              </a:solidFill>
              <a:prstDash val="solid"/>
              <a:round/>
            </a:ln>
          </a:insideV>
        </a:tcBdr>
        <a:fill>
          <a:solidFill>
            <a:srgbClr val="FFFFFF"/>
          </a:solidFill>
        </a:fill>
      </a:tcStyle>
    </a:wholeTbl>
    <a:band2H>
      <a:tcTxStyle/>
      <a:tcStyle>
        <a:tcBdr/>
        <a:fill>
          <a:solidFill>
            <a:srgbClr val="FFFFFF"/>
          </a:solidFill>
        </a:fill>
      </a:tcStyle>
    </a:band2H>
    <a:firstCol>
      <a:tcTxStyle b="on" i="off">
        <a:fontRef idx="minor">
          <a:srgbClr val="8E89AE"/>
        </a:fontRef>
        <a:srgbClr val="8E89AE"/>
      </a:tcTxStyle>
      <a:tcStyle>
        <a:tcBdr>
          <a:left>
            <a:ln w="12700" cap="flat">
              <a:solidFill>
                <a:srgbClr val="8E89AE"/>
              </a:solidFill>
              <a:prstDash val="solid"/>
              <a:round/>
            </a:ln>
          </a:left>
          <a:right>
            <a:ln w="12700" cap="flat">
              <a:solidFill>
                <a:srgbClr val="8E89AE"/>
              </a:solidFill>
              <a:prstDash val="solid"/>
              <a:round/>
            </a:ln>
          </a:right>
          <a:top>
            <a:ln w="12700" cap="flat">
              <a:solidFill>
                <a:srgbClr val="8E89AE"/>
              </a:solidFill>
              <a:prstDash val="solid"/>
              <a:round/>
            </a:ln>
          </a:top>
          <a:bottom>
            <a:ln w="12700" cap="flat">
              <a:solidFill>
                <a:srgbClr val="8E89AE"/>
              </a:solidFill>
              <a:prstDash val="solid"/>
              <a:round/>
            </a:ln>
          </a:bottom>
          <a:insideH>
            <a:ln w="12700" cap="flat">
              <a:solidFill>
                <a:srgbClr val="8E89AE"/>
              </a:solidFill>
              <a:prstDash val="solid"/>
              <a:round/>
            </a:ln>
          </a:insideH>
          <a:insideV>
            <a:ln w="12700" cap="flat">
              <a:solidFill>
                <a:srgbClr val="8E89AE"/>
              </a:solidFill>
              <a:prstDash val="solid"/>
              <a:round/>
            </a:ln>
          </a:insideV>
        </a:tcBdr>
        <a:fill>
          <a:solidFill>
            <a:srgbClr val="FFFFFF"/>
          </a:solidFill>
        </a:fill>
      </a:tcStyle>
    </a:firstCol>
    <a:lastRow>
      <a:tcTxStyle b="on" i="off">
        <a:fontRef idx="minor">
          <a:srgbClr val="8E89AE"/>
        </a:fontRef>
        <a:srgbClr val="8E89AE"/>
      </a:tcTxStyle>
      <a:tcStyle>
        <a:tcBdr>
          <a:left>
            <a:ln w="12700" cap="flat">
              <a:solidFill>
                <a:srgbClr val="8E89AE"/>
              </a:solidFill>
              <a:prstDash val="solid"/>
              <a:round/>
            </a:ln>
          </a:left>
          <a:right>
            <a:ln w="12700" cap="flat">
              <a:solidFill>
                <a:srgbClr val="8E89AE"/>
              </a:solidFill>
              <a:prstDash val="solid"/>
              <a:round/>
            </a:ln>
          </a:right>
          <a:top>
            <a:ln w="38100" cap="flat">
              <a:solidFill>
                <a:srgbClr val="8E89AE"/>
              </a:solidFill>
              <a:prstDash val="solid"/>
              <a:round/>
            </a:ln>
          </a:top>
          <a:bottom>
            <a:ln w="12700" cap="flat">
              <a:solidFill>
                <a:srgbClr val="8E89AE"/>
              </a:solidFill>
              <a:prstDash val="solid"/>
              <a:round/>
            </a:ln>
          </a:bottom>
          <a:insideH>
            <a:ln w="12700" cap="flat">
              <a:solidFill>
                <a:srgbClr val="8E89AE"/>
              </a:solidFill>
              <a:prstDash val="solid"/>
              <a:round/>
            </a:ln>
          </a:insideH>
          <a:insideV>
            <a:ln w="12700" cap="flat">
              <a:solidFill>
                <a:srgbClr val="8E89AE"/>
              </a:solidFill>
              <a:prstDash val="solid"/>
              <a:round/>
            </a:ln>
          </a:insideV>
        </a:tcBdr>
        <a:fill>
          <a:solidFill>
            <a:srgbClr val="FFFFFF"/>
          </a:solidFill>
        </a:fill>
      </a:tcStyle>
    </a:lastRow>
    <a:firstRow>
      <a:tcTxStyle b="on" i="off">
        <a:fontRef idx="minor">
          <a:srgbClr val="8E89AE"/>
        </a:fontRef>
        <a:srgbClr val="8E89AE"/>
      </a:tcTxStyle>
      <a:tcStyle>
        <a:tcBdr>
          <a:left>
            <a:ln w="12700" cap="flat">
              <a:solidFill>
                <a:srgbClr val="8E89AE"/>
              </a:solidFill>
              <a:prstDash val="solid"/>
              <a:round/>
            </a:ln>
          </a:left>
          <a:right>
            <a:ln w="12700" cap="flat">
              <a:solidFill>
                <a:srgbClr val="8E89AE"/>
              </a:solidFill>
              <a:prstDash val="solid"/>
              <a:round/>
            </a:ln>
          </a:right>
          <a:top>
            <a:ln w="12700" cap="flat">
              <a:solidFill>
                <a:srgbClr val="8E89AE"/>
              </a:solidFill>
              <a:prstDash val="solid"/>
              <a:round/>
            </a:ln>
          </a:top>
          <a:bottom>
            <a:ln w="38100" cap="flat">
              <a:solidFill>
                <a:srgbClr val="8E89AE"/>
              </a:solidFill>
              <a:prstDash val="solid"/>
              <a:round/>
            </a:ln>
          </a:bottom>
          <a:insideH>
            <a:ln w="12700" cap="flat">
              <a:solidFill>
                <a:srgbClr val="8E89AE"/>
              </a:solidFill>
              <a:prstDash val="solid"/>
              <a:round/>
            </a:ln>
          </a:insideH>
          <a:insideV>
            <a:ln w="12700" cap="flat">
              <a:solidFill>
                <a:srgbClr val="8E89AE"/>
              </a:solidFill>
              <a:prstDash val="solid"/>
              <a:round/>
            </a:ln>
          </a:insideV>
        </a:tcBdr>
        <a:fill>
          <a:solidFill>
            <a:srgbClr val="FFFFFF"/>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209" autoAdjust="0"/>
  </p:normalViewPr>
  <p:slideViewPr>
    <p:cSldViewPr snapToGrid="0">
      <p:cViewPr varScale="1">
        <p:scale>
          <a:sx n="42" d="100"/>
          <a:sy n="42" d="100"/>
        </p:scale>
        <p:origin x="159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viewProps" Target="viewProps.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2.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presProps" Target="presProps.xml"/><Relationship Id="rId88"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microsoft.com/office/2015/10/relationships/revisionInfo" Target="revisionInfo.xml"/><Relationship Id="rId61" Type="http://schemas.openxmlformats.org/officeDocument/2006/relationships/slide" Target="slides/slide55.xml"/><Relationship Id="rId82"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8" Type="http://schemas.openxmlformats.org/officeDocument/2006/relationships/image" Target="../media/image163.svg"/><Relationship Id="rId3" Type="http://schemas.openxmlformats.org/officeDocument/2006/relationships/image" Target="../media/image158.png"/><Relationship Id="rId7" Type="http://schemas.openxmlformats.org/officeDocument/2006/relationships/image" Target="../media/image162.png"/><Relationship Id="rId2" Type="http://schemas.openxmlformats.org/officeDocument/2006/relationships/image" Target="../media/image157.svg"/><Relationship Id="rId1" Type="http://schemas.openxmlformats.org/officeDocument/2006/relationships/image" Target="../media/image156.png"/><Relationship Id="rId6" Type="http://schemas.openxmlformats.org/officeDocument/2006/relationships/image" Target="../media/image161.svg"/><Relationship Id="rId5" Type="http://schemas.openxmlformats.org/officeDocument/2006/relationships/image" Target="../media/image160.png"/><Relationship Id="rId4" Type="http://schemas.openxmlformats.org/officeDocument/2006/relationships/image" Target="../media/image159.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63.svg"/><Relationship Id="rId3" Type="http://schemas.openxmlformats.org/officeDocument/2006/relationships/image" Target="../media/image158.png"/><Relationship Id="rId7" Type="http://schemas.openxmlformats.org/officeDocument/2006/relationships/image" Target="../media/image162.png"/><Relationship Id="rId2" Type="http://schemas.openxmlformats.org/officeDocument/2006/relationships/image" Target="../media/image157.svg"/><Relationship Id="rId1" Type="http://schemas.openxmlformats.org/officeDocument/2006/relationships/image" Target="../media/image156.png"/><Relationship Id="rId6" Type="http://schemas.openxmlformats.org/officeDocument/2006/relationships/image" Target="../media/image161.svg"/><Relationship Id="rId5" Type="http://schemas.openxmlformats.org/officeDocument/2006/relationships/image" Target="../media/image160.png"/><Relationship Id="rId4" Type="http://schemas.openxmlformats.org/officeDocument/2006/relationships/image" Target="../media/image159.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613D13-436B-47C5-863B-CD8477493233}"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GB"/>
        </a:p>
      </dgm:t>
    </dgm:pt>
    <dgm:pt modelId="{0FEADDD9-8A4E-4ACB-A502-5ED7CD8378F4}">
      <dgm:prSet custT="1"/>
      <dgm:spPr/>
      <dgm:t>
        <a:bodyPr/>
        <a:lstStyle/>
        <a:p>
          <a:r>
            <a:rPr lang="en-US" sz="3200" b="0" i="0" baseline="0">
              <a:solidFill>
                <a:schemeClr val="tx2">
                  <a:lumMod val="50000"/>
                </a:schemeClr>
              </a:solidFill>
            </a:rPr>
            <a:t>Provide and encourage deep pressure or proprioceptive activities before and after a noisy event</a:t>
          </a:r>
          <a:endParaRPr lang="en-GB" sz="3200">
            <a:solidFill>
              <a:schemeClr val="tx2">
                <a:lumMod val="50000"/>
              </a:schemeClr>
            </a:solidFill>
          </a:endParaRPr>
        </a:p>
      </dgm:t>
    </dgm:pt>
    <dgm:pt modelId="{86C1F96D-4B13-4427-B09C-A410186F544E}" type="parTrans" cxnId="{359D8D54-BA29-4E07-AC41-E338F9618D58}">
      <dgm:prSet/>
      <dgm:spPr/>
      <dgm:t>
        <a:bodyPr/>
        <a:lstStyle/>
        <a:p>
          <a:endParaRPr lang="en-GB"/>
        </a:p>
      </dgm:t>
    </dgm:pt>
    <dgm:pt modelId="{B2BC3208-BF0F-454E-B72E-17D5583A7722}" type="sibTrans" cxnId="{359D8D54-BA29-4E07-AC41-E338F9618D58}">
      <dgm:prSet/>
      <dgm:spPr/>
      <dgm:t>
        <a:bodyPr/>
        <a:lstStyle/>
        <a:p>
          <a:endParaRPr lang="en-GB"/>
        </a:p>
      </dgm:t>
    </dgm:pt>
    <dgm:pt modelId="{BE2D633E-A2D0-4D7F-AF93-9E990C36C079}">
      <dgm:prSet custT="1"/>
      <dgm:spPr/>
      <dgm:t>
        <a:bodyPr/>
        <a:lstStyle/>
        <a:p>
          <a:r>
            <a:rPr lang="en-US" sz="3200" b="0" i="0" baseline="0">
              <a:solidFill>
                <a:schemeClr val="tx2">
                  <a:lumMod val="50000"/>
                </a:schemeClr>
              </a:solidFill>
            </a:rPr>
            <a:t>Wear snug/tight clothing which can at times have a calming effect.</a:t>
          </a:r>
          <a:endParaRPr lang="en-GB" sz="3200">
            <a:solidFill>
              <a:schemeClr val="tx2">
                <a:lumMod val="50000"/>
              </a:schemeClr>
            </a:solidFill>
          </a:endParaRPr>
        </a:p>
      </dgm:t>
    </dgm:pt>
    <dgm:pt modelId="{8627A30F-6162-40DF-BD1D-D5B7240E357E}" type="parTrans" cxnId="{51BF517C-43F6-409D-906F-2E733F374DA2}">
      <dgm:prSet/>
      <dgm:spPr/>
      <dgm:t>
        <a:bodyPr/>
        <a:lstStyle/>
        <a:p>
          <a:endParaRPr lang="en-GB"/>
        </a:p>
      </dgm:t>
    </dgm:pt>
    <dgm:pt modelId="{6C5F44C2-C67A-42A7-9B2B-8C40A017E850}" type="sibTrans" cxnId="{51BF517C-43F6-409D-906F-2E733F374DA2}">
      <dgm:prSet/>
      <dgm:spPr/>
      <dgm:t>
        <a:bodyPr/>
        <a:lstStyle/>
        <a:p>
          <a:endParaRPr lang="en-GB"/>
        </a:p>
      </dgm:t>
    </dgm:pt>
    <dgm:pt modelId="{E714707B-8689-4BF0-8E42-71ACAE3D0E17}">
      <dgm:prSet custT="1"/>
      <dgm:spPr/>
      <dgm:t>
        <a:bodyPr/>
        <a:lstStyle/>
        <a:p>
          <a:r>
            <a:rPr lang="en-US" sz="3200" b="0" i="0" baseline="0">
              <a:solidFill>
                <a:schemeClr val="tx2">
                  <a:lumMod val="50000"/>
                </a:schemeClr>
              </a:solidFill>
            </a:rPr>
            <a:t>Chew gum, suck on sports bottle or eat chewy or crunchy foods to encourage organizing effect.</a:t>
          </a:r>
          <a:endParaRPr lang="en-GB" sz="3200">
            <a:solidFill>
              <a:schemeClr val="tx2">
                <a:lumMod val="50000"/>
              </a:schemeClr>
            </a:solidFill>
          </a:endParaRPr>
        </a:p>
      </dgm:t>
    </dgm:pt>
    <dgm:pt modelId="{3501D226-7690-4D71-9AA6-00BBE02B408D}" type="parTrans" cxnId="{09E55689-93C5-4529-8B00-AD40B89FC5B3}">
      <dgm:prSet/>
      <dgm:spPr/>
      <dgm:t>
        <a:bodyPr/>
        <a:lstStyle/>
        <a:p>
          <a:endParaRPr lang="en-GB"/>
        </a:p>
      </dgm:t>
    </dgm:pt>
    <dgm:pt modelId="{7FA22EE8-B9E2-456D-9FEA-F22936083617}" type="sibTrans" cxnId="{09E55689-93C5-4529-8B00-AD40B89FC5B3}">
      <dgm:prSet/>
      <dgm:spPr/>
      <dgm:t>
        <a:bodyPr/>
        <a:lstStyle/>
        <a:p>
          <a:endParaRPr lang="en-GB"/>
        </a:p>
      </dgm:t>
    </dgm:pt>
    <dgm:pt modelId="{FF2EEFC6-9D9A-4067-A96C-C7CE7F3C9C00}">
      <dgm:prSet custT="1"/>
      <dgm:spPr/>
      <dgm:t>
        <a:bodyPr/>
        <a:lstStyle/>
        <a:p>
          <a:r>
            <a:rPr lang="en-US" sz="3200" b="0" i="0" baseline="0">
              <a:solidFill>
                <a:schemeClr val="tx2">
                  <a:lumMod val="50000"/>
                </a:schemeClr>
              </a:solidFill>
            </a:rPr>
            <a:t>Ear defenders but for short periods and very loud events if the child can express</a:t>
          </a:r>
          <a:endParaRPr lang="en-GB" sz="3200">
            <a:solidFill>
              <a:schemeClr val="tx2">
                <a:lumMod val="50000"/>
              </a:schemeClr>
            </a:solidFill>
          </a:endParaRPr>
        </a:p>
      </dgm:t>
    </dgm:pt>
    <dgm:pt modelId="{1754A2AA-3F3D-4C71-9537-060C46ED0558}" type="parTrans" cxnId="{798805A9-F441-4575-8B2B-25704E109AD7}">
      <dgm:prSet/>
      <dgm:spPr/>
      <dgm:t>
        <a:bodyPr/>
        <a:lstStyle/>
        <a:p>
          <a:endParaRPr lang="en-GB"/>
        </a:p>
      </dgm:t>
    </dgm:pt>
    <dgm:pt modelId="{92570D9F-3C52-4D9E-9034-958DBF81C98E}" type="sibTrans" cxnId="{798805A9-F441-4575-8B2B-25704E109AD7}">
      <dgm:prSet/>
      <dgm:spPr/>
      <dgm:t>
        <a:bodyPr/>
        <a:lstStyle/>
        <a:p>
          <a:endParaRPr lang="en-GB"/>
        </a:p>
      </dgm:t>
    </dgm:pt>
    <dgm:pt modelId="{4881EBD2-620A-4AB5-B4D5-B0D2BF28577B}" type="pres">
      <dgm:prSet presAssocID="{E2613D13-436B-47C5-863B-CD8477493233}" presName="linear" presStyleCnt="0">
        <dgm:presLayoutVars>
          <dgm:dir/>
          <dgm:animLvl val="lvl"/>
          <dgm:resizeHandles val="exact"/>
        </dgm:presLayoutVars>
      </dgm:prSet>
      <dgm:spPr/>
    </dgm:pt>
    <dgm:pt modelId="{E0E19A85-995B-497A-8E6E-A444726B8FF3}" type="pres">
      <dgm:prSet presAssocID="{0FEADDD9-8A4E-4ACB-A502-5ED7CD8378F4}" presName="parentLin" presStyleCnt="0"/>
      <dgm:spPr/>
    </dgm:pt>
    <dgm:pt modelId="{EE434564-EEC7-49BD-8FE2-B8066B5E6175}" type="pres">
      <dgm:prSet presAssocID="{0FEADDD9-8A4E-4ACB-A502-5ED7CD8378F4}" presName="parentLeftMargin" presStyleLbl="node1" presStyleIdx="0" presStyleCnt="4"/>
      <dgm:spPr/>
    </dgm:pt>
    <dgm:pt modelId="{2F98DD88-30B4-4BB5-967A-BE41E1BA8747}" type="pres">
      <dgm:prSet presAssocID="{0FEADDD9-8A4E-4ACB-A502-5ED7CD8378F4}" presName="parentText" presStyleLbl="node1" presStyleIdx="0" presStyleCnt="4" custScaleX="112063">
        <dgm:presLayoutVars>
          <dgm:chMax val="0"/>
          <dgm:bulletEnabled val="1"/>
        </dgm:presLayoutVars>
      </dgm:prSet>
      <dgm:spPr/>
    </dgm:pt>
    <dgm:pt modelId="{864E9803-D4DC-4DCD-B555-D22F4BE789E4}" type="pres">
      <dgm:prSet presAssocID="{0FEADDD9-8A4E-4ACB-A502-5ED7CD8378F4}" presName="negativeSpace" presStyleCnt="0"/>
      <dgm:spPr/>
    </dgm:pt>
    <dgm:pt modelId="{475057D5-47D6-4C34-A47B-7ABCB95C47B8}" type="pres">
      <dgm:prSet presAssocID="{0FEADDD9-8A4E-4ACB-A502-5ED7CD8378F4}" presName="childText" presStyleLbl="conFgAcc1" presStyleIdx="0" presStyleCnt="4">
        <dgm:presLayoutVars>
          <dgm:bulletEnabled val="1"/>
        </dgm:presLayoutVars>
      </dgm:prSet>
      <dgm:spPr/>
    </dgm:pt>
    <dgm:pt modelId="{E879FF79-E578-456B-AB20-97D496184E91}" type="pres">
      <dgm:prSet presAssocID="{B2BC3208-BF0F-454E-B72E-17D5583A7722}" presName="spaceBetweenRectangles" presStyleCnt="0"/>
      <dgm:spPr/>
    </dgm:pt>
    <dgm:pt modelId="{8D15F4BF-BAA2-4A39-B33D-21B53EDE1B07}" type="pres">
      <dgm:prSet presAssocID="{BE2D633E-A2D0-4D7F-AF93-9E990C36C079}" presName="parentLin" presStyleCnt="0"/>
      <dgm:spPr/>
    </dgm:pt>
    <dgm:pt modelId="{9FD178F0-A382-4F2D-BABB-90677F14D0AF}" type="pres">
      <dgm:prSet presAssocID="{BE2D633E-A2D0-4D7F-AF93-9E990C36C079}" presName="parentLeftMargin" presStyleLbl="node1" presStyleIdx="0" presStyleCnt="4"/>
      <dgm:spPr/>
    </dgm:pt>
    <dgm:pt modelId="{5B999D0A-D145-452A-BFFF-5E74F23EADF9}" type="pres">
      <dgm:prSet presAssocID="{BE2D633E-A2D0-4D7F-AF93-9E990C36C079}" presName="parentText" presStyleLbl="node1" presStyleIdx="1" presStyleCnt="4">
        <dgm:presLayoutVars>
          <dgm:chMax val="0"/>
          <dgm:bulletEnabled val="1"/>
        </dgm:presLayoutVars>
      </dgm:prSet>
      <dgm:spPr/>
    </dgm:pt>
    <dgm:pt modelId="{23165AB7-F141-45E6-B1D5-55A12756C13C}" type="pres">
      <dgm:prSet presAssocID="{BE2D633E-A2D0-4D7F-AF93-9E990C36C079}" presName="negativeSpace" presStyleCnt="0"/>
      <dgm:spPr/>
    </dgm:pt>
    <dgm:pt modelId="{ABF8CE2A-EB71-4644-891F-07464C0A7847}" type="pres">
      <dgm:prSet presAssocID="{BE2D633E-A2D0-4D7F-AF93-9E990C36C079}" presName="childText" presStyleLbl="conFgAcc1" presStyleIdx="1" presStyleCnt="4">
        <dgm:presLayoutVars>
          <dgm:bulletEnabled val="1"/>
        </dgm:presLayoutVars>
      </dgm:prSet>
      <dgm:spPr/>
    </dgm:pt>
    <dgm:pt modelId="{9E3B3190-9533-4D26-8651-27D65A127720}" type="pres">
      <dgm:prSet presAssocID="{6C5F44C2-C67A-42A7-9B2B-8C40A017E850}" presName="spaceBetweenRectangles" presStyleCnt="0"/>
      <dgm:spPr/>
    </dgm:pt>
    <dgm:pt modelId="{549099DC-4871-44DC-AB3B-DB9CC86A2DC6}" type="pres">
      <dgm:prSet presAssocID="{E714707B-8689-4BF0-8E42-71ACAE3D0E17}" presName="parentLin" presStyleCnt="0"/>
      <dgm:spPr/>
    </dgm:pt>
    <dgm:pt modelId="{55AE377C-FC2B-4B49-A5EF-F6235B0088BC}" type="pres">
      <dgm:prSet presAssocID="{E714707B-8689-4BF0-8E42-71ACAE3D0E17}" presName="parentLeftMargin" presStyleLbl="node1" presStyleIdx="1" presStyleCnt="4"/>
      <dgm:spPr/>
    </dgm:pt>
    <dgm:pt modelId="{3A665D75-3B79-4827-86DE-2CC3A497A61D}" type="pres">
      <dgm:prSet presAssocID="{E714707B-8689-4BF0-8E42-71ACAE3D0E17}" presName="parentText" presStyleLbl="node1" presStyleIdx="2" presStyleCnt="4">
        <dgm:presLayoutVars>
          <dgm:chMax val="0"/>
          <dgm:bulletEnabled val="1"/>
        </dgm:presLayoutVars>
      </dgm:prSet>
      <dgm:spPr/>
    </dgm:pt>
    <dgm:pt modelId="{66F34431-5BE3-4FC0-8E7C-ABB890BF8443}" type="pres">
      <dgm:prSet presAssocID="{E714707B-8689-4BF0-8E42-71ACAE3D0E17}" presName="negativeSpace" presStyleCnt="0"/>
      <dgm:spPr/>
    </dgm:pt>
    <dgm:pt modelId="{DD185010-DB16-4F11-8728-9C40AECF2B44}" type="pres">
      <dgm:prSet presAssocID="{E714707B-8689-4BF0-8E42-71ACAE3D0E17}" presName="childText" presStyleLbl="conFgAcc1" presStyleIdx="2" presStyleCnt="4">
        <dgm:presLayoutVars>
          <dgm:bulletEnabled val="1"/>
        </dgm:presLayoutVars>
      </dgm:prSet>
      <dgm:spPr/>
    </dgm:pt>
    <dgm:pt modelId="{44801FE2-6E54-4CDF-94BA-1D1B69E71489}" type="pres">
      <dgm:prSet presAssocID="{7FA22EE8-B9E2-456D-9FEA-F22936083617}" presName="spaceBetweenRectangles" presStyleCnt="0"/>
      <dgm:spPr/>
    </dgm:pt>
    <dgm:pt modelId="{F518CEE1-6B0B-49A4-8DC5-37DDC4D304C6}" type="pres">
      <dgm:prSet presAssocID="{FF2EEFC6-9D9A-4067-A96C-C7CE7F3C9C00}" presName="parentLin" presStyleCnt="0"/>
      <dgm:spPr/>
    </dgm:pt>
    <dgm:pt modelId="{2AB83436-5B81-44B5-92E0-3D60396BCA3B}" type="pres">
      <dgm:prSet presAssocID="{FF2EEFC6-9D9A-4067-A96C-C7CE7F3C9C00}" presName="parentLeftMargin" presStyleLbl="node1" presStyleIdx="2" presStyleCnt="4"/>
      <dgm:spPr/>
    </dgm:pt>
    <dgm:pt modelId="{71603626-114F-4C1B-856C-0767325FD1C3}" type="pres">
      <dgm:prSet presAssocID="{FF2EEFC6-9D9A-4067-A96C-C7CE7F3C9C00}" presName="parentText" presStyleLbl="node1" presStyleIdx="3" presStyleCnt="4">
        <dgm:presLayoutVars>
          <dgm:chMax val="0"/>
          <dgm:bulletEnabled val="1"/>
        </dgm:presLayoutVars>
      </dgm:prSet>
      <dgm:spPr/>
    </dgm:pt>
    <dgm:pt modelId="{8C7D8DB2-209A-42BD-99AF-5907FE1CE2A7}" type="pres">
      <dgm:prSet presAssocID="{FF2EEFC6-9D9A-4067-A96C-C7CE7F3C9C00}" presName="negativeSpace" presStyleCnt="0"/>
      <dgm:spPr/>
    </dgm:pt>
    <dgm:pt modelId="{8A04FCB1-50B9-4D44-A103-61850CF40D42}" type="pres">
      <dgm:prSet presAssocID="{FF2EEFC6-9D9A-4067-A96C-C7CE7F3C9C00}" presName="childText" presStyleLbl="conFgAcc1" presStyleIdx="3" presStyleCnt="4">
        <dgm:presLayoutVars>
          <dgm:bulletEnabled val="1"/>
        </dgm:presLayoutVars>
      </dgm:prSet>
      <dgm:spPr/>
    </dgm:pt>
  </dgm:ptLst>
  <dgm:cxnLst>
    <dgm:cxn modelId="{4EC8052E-28AA-4836-A0A8-49AD10DAFFA4}" type="presOf" srcId="{0FEADDD9-8A4E-4ACB-A502-5ED7CD8378F4}" destId="{2F98DD88-30B4-4BB5-967A-BE41E1BA8747}" srcOrd="1" destOrd="0" presId="urn:microsoft.com/office/officeart/2005/8/layout/list1"/>
    <dgm:cxn modelId="{8750EC37-010E-4BB7-A6F7-DDFB4C1B5646}" type="presOf" srcId="{BE2D633E-A2D0-4D7F-AF93-9E990C36C079}" destId="{9FD178F0-A382-4F2D-BABB-90677F14D0AF}" srcOrd="0" destOrd="0" presId="urn:microsoft.com/office/officeart/2005/8/layout/list1"/>
    <dgm:cxn modelId="{51A2073F-F9F8-4118-B4A5-5B7A83074FB8}" type="presOf" srcId="{0FEADDD9-8A4E-4ACB-A502-5ED7CD8378F4}" destId="{EE434564-EEC7-49BD-8FE2-B8066B5E6175}" srcOrd="0" destOrd="0" presId="urn:microsoft.com/office/officeart/2005/8/layout/list1"/>
    <dgm:cxn modelId="{7A846E4A-5701-4415-A3F7-4B9238FA4C46}" type="presOf" srcId="{BE2D633E-A2D0-4D7F-AF93-9E990C36C079}" destId="{5B999D0A-D145-452A-BFFF-5E74F23EADF9}" srcOrd="1" destOrd="0" presId="urn:microsoft.com/office/officeart/2005/8/layout/list1"/>
    <dgm:cxn modelId="{3B710E51-49F1-400F-8FBB-7CB160E8709D}" type="presOf" srcId="{E714707B-8689-4BF0-8E42-71ACAE3D0E17}" destId="{55AE377C-FC2B-4B49-A5EF-F6235B0088BC}" srcOrd="0" destOrd="0" presId="urn:microsoft.com/office/officeart/2005/8/layout/list1"/>
    <dgm:cxn modelId="{6FE29273-DEEC-49AF-8404-264855B0BD6C}" type="presOf" srcId="{FF2EEFC6-9D9A-4067-A96C-C7CE7F3C9C00}" destId="{2AB83436-5B81-44B5-92E0-3D60396BCA3B}" srcOrd="0" destOrd="0" presId="urn:microsoft.com/office/officeart/2005/8/layout/list1"/>
    <dgm:cxn modelId="{359D8D54-BA29-4E07-AC41-E338F9618D58}" srcId="{E2613D13-436B-47C5-863B-CD8477493233}" destId="{0FEADDD9-8A4E-4ACB-A502-5ED7CD8378F4}" srcOrd="0" destOrd="0" parTransId="{86C1F96D-4B13-4427-B09C-A410186F544E}" sibTransId="{B2BC3208-BF0F-454E-B72E-17D5583A7722}"/>
    <dgm:cxn modelId="{51BF517C-43F6-409D-906F-2E733F374DA2}" srcId="{E2613D13-436B-47C5-863B-CD8477493233}" destId="{BE2D633E-A2D0-4D7F-AF93-9E990C36C079}" srcOrd="1" destOrd="0" parTransId="{8627A30F-6162-40DF-BD1D-D5B7240E357E}" sibTransId="{6C5F44C2-C67A-42A7-9B2B-8C40A017E850}"/>
    <dgm:cxn modelId="{09E55689-93C5-4529-8B00-AD40B89FC5B3}" srcId="{E2613D13-436B-47C5-863B-CD8477493233}" destId="{E714707B-8689-4BF0-8E42-71ACAE3D0E17}" srcOrd="2" destOrd="0" parTransId="{3501D226-7690-4D71-9AA6-00BBE02B408D}" sibTransId="{7FA22EE8-B9E2-456D-9FEA-F22936083617}"/>
    <dgm:cxn modelId="{8BAC3B8C-958F-46CD-BED4-05248DF4B4D5}" type="presOf" srcId="{FF2EEFC6-9D9A-4067-A96C-C7CE7F3C9C00}" destId="{71603626-114F-4C1B-856C-0767325FD1C3}" srcOrd="1" destOrd="0" presId="urn:microsoft.com/office/officeart/2005/8/layout/list1"/>
    <dgm:cxn modelId="{54664C9A-61A6-4BBE-9A82-5FDCE57A21C1}" type="presOf" srcId="{E714707B-8689-4BF0-8E42-71ACAE3D0E17}" destId="{3A665D75-3B79-4827-86DE-2CC3A497A61D}" srcOrd="1" destOrd="0" presId="urn:microsoft.com/office/officeart/2005/8/layout/list1"/>
    <dgm:cxn modelId="{798805A9-F441-4575-8B2B-25704E109AD7}" srcId="{E2613D13-436B-47C5-863B-CD8477493233}" destId="{FF2EEFC6-9D9A-4067-A96C-C7CE7F3C9C00}" srcOrd="3" destOrd="0" parTransId="{1754A2AA-3F3D-4C71-9537-060C46ED0558}" sibTransId="{92570D9F-3C52-4D9E-9034-958DBF81C98E}"/>
    <dgm:cxn modelId="{FE841DC4-7500-4E20-BC90-9B5363BDD964}" type="presOf" srcId="{E2613D13-436B-47C5-863B-CD8477493233}" destId="{4881EBD2-620A-4AB5-B4D5-B0D2BF28577B}" srcOrd="0" destOrd="0" presId="urn:microsoft.com/office/officeart/2005/8/layout/list1"/>
    <dgm:cxn modelId="{13558ECB-0931-4921-86B9-94E0B141A442}" type="presParOf" srcId="{4881EBD2-620A-4AB5-B4D5-B0D2BF28577B}" destId="{E0E19A85-995B-497A-8E6E-A444726B8FF3}" srcOrd="0" destOrd="0" presId="urn:microsoft.com/office/officeart/2005/8/layout/list1"/>
    <dgm:cxn modelId="{73DA6E0A-FA6C-4DAF-8F23-C5BF9AE546D2}" type="presParOf" srcId="{E0E19A85-995B-497A-8E6E-A444726B8FF3}" destId="{EE434564-EEC7-49BD-8FE2-B8066B5E6175}" srcOrd="0" destOrd="0" presId="urn:microsoft.com/office/officeart/2005/8/layout/list1"/>
    <dgm:cxn modelId="{0253975C-1EB5-4B0F-8BEA-89B249174734}" type="presParOf" srcId="{E0E19A85-995B-497A-8E6E-A444726B8FF3}" destId="{2F98DD88-30B4-4BB5-967A-BE41E1BA8747}" srcOrd="1" destOrd="0" presId="urn:microsoft.com/office/officeart/2005/8/layout/list1"/>
    <dgm:cxn modelId="{E5BA82C0-9084-41E5-A2C6-410C9FFB7C24}" type="presParOf" srcId="{4881EBD2-620A-4AB5-B4D5-B0D2BF28577B}" destId="{864E9803-D4DC-4DCD-B555-D22F4BE789E4}" srcOrd="1" destOrd="0" presId="urn:microsoft.com/office/officeart/2005/8/layout/list1"/>
    <dgm:cxn modelId="{055E559F-4468-46F8-9C3B-B71A67A54307}" type="presParOf" srcId="{4881EBD2-620A-4AB5-B4D5-B0D2BF28577B}" destId="{475057D5-47D6-4C34-A47B-7ABCB95C47B8}" srcOrd="2" destOrd="0" presId="urn:microsoft.com/office/officeart/2005/8/layout/list1"/>
    <dgm:cxn modelId="{6936654A-5EA9-44C5-A1EC-43F29727F1A7}" type="presParOf" srcId="{4881EBD2-620A-4AB5-B4D5-B0D2BF28577B}" destId="{E879FF79-E578-456B-AB20-97D496184E91}" srcOrd="3" destOrd="0" presId="urn:microsoft.com/office/officeart/2005/8/layout/list1"/>
    <dgm:cxn modelId="{15ED5F77-BA7A-4B87-8C3B-A5D91BBA1C56}" type="presParOf" srcId="{4881EBD2-620A-4AB5-B4D5-B0D2BF28577B}" destId="{8D15F4BF-BAA2-4A39-B33D-21B53EDE1B07}" srcOrd="4" destOrd="0" presId="urn:microsoft.com/office/officeart/2005/8/layout/list1"/>
    <dgm:cxn modelId="{2284DD20-90BC-4432-8738-F184F90108D6}" type="presParOf" srcId="{8D15F4BF-BAA2-4A39-B33D-21B53EDE1B07}" destId="{9FD178F0-A382-4F2D-BABB-90677F14D0AF}" srcOrd="0" destOrd="0" presId="urn:microsoft.com/office/officeart/2005/8/layout/list1"/>
    <dgm:cxn modelId="{340DBFF7-16FE-49E9-BE71-65998D9B8CE5}" type="presParOf" srcId="{8D15F4BF-BAA2-4A39-B33D-21B53EDE1B07}" destId="{5B999D0A-D145-452A-BFFF-5E74F23EADF9}" srcOrd="1" destOrd="0" presId="urn:microsoft.com/office/officeart/2005/8/layout/list1"/>
    <dgm:cxn modelId="{D83808F1-0B29-46DB-A79D-FEEFDF7D0F09}" type="presParOf" srcId="{4881EBD2-620A-4AB5-B4D5-B0D2BF28577B}" destId="{23165AB7-F141-45E6-B1D5-55A12756C13C}" srcOrd="5" destOrd="0" presId="urn:microsoft.com/office/officeart/2005/8/layout/list1"/>
    <dgm:cxn modelId="{BCD7F08A-FC62-49BF-A607-B999F668B48C}" type="presParOf" srcId="{4881EBD2-620A-4AB5-B4D5-B0D2BF28577B}" destId="{ABF8CE2A-EB71-4644-891F-07464C0A7847}" srcOrd="6" destOrd="0" presId="urn:microsoft.com/office/officeart/2005/8/layout/list1"/>
    <dgm:cxn modelId="{5F41010B-B7F1-4DE1-8CCE-05C40B827162}" type="presParOf" srcId="{4881EBD2-620A-4AB5-B4D5-B0D2BF28577B}" destId="{9E3B3190-9533-4D26-8651-27D65A127720}" srcOrd="7" destOrd="0" presId="urn:microsoft.com/office/officeart/2005/8/layout/list1"/>
    <dgm:cxn modelId="{0A9E6A0E-2DC0-4177-8824-567933CE709C}" type="presParOf" srcId="{4881EBD2-620A-4AB5-B4D5-B0D2BF28577B}" destId="{549099DC-4871-44DC-AB3B-DB9CC86A2DC6}" srcOrd="8" destOrd="0" presId="urn:microsoft.com/office/officeart/2005/8/layout/list1"/>
    <dgm:cxn modelId="{91568734-BAFF-4456-8E7D-938718C404EA}" type="presParOf" srcId="{549099DC-4871-44DC-AB3B-DB9CC86A2DC6}" destId="{55AE377C-FC2B-4B49-A5EF-F6235B0088BC}" srcOrd="0" destOrd="0" presId="urn:microsoft.com/office/officeart/2005/8/layout/list1"/>
    <dgm:cxn modelId="{BB904DDA-2F76-4D0F-88E4-7AE03CD021F0}" type="presParOf" srcId="{549099DC-4871-44DC-AB3B-DB9CC86A2DC6}" destId="{3A665D75-3B79-4827-86DE-2CC3A497A61D}" srcOrd="1" destOrd="0" presId="urn:microsoft.com/office/officeart/2005/8/layout/list1"/>
    <dgm:cxn modelId="{96F78A2E-FEDA-4269-818D-9C0D28958275}" type="presParOf" srcId="{4881EBD2-620A-4AB5-B4D5-B0D2BF28577B}" destId="{66F34431-5BE3-4FC0-8E7C-ABB890BF8443}" srcOrd="9" destOrd="0" presId="urn:microsoft.com/office/officeart/2005/8/layout/list1"/>
    <dgm:cxn modelId="{AD3FAC88-E384-49FB-9D05-450608095243}" type="presParOf" srcId="{4881EBD2-620A-4AB5-B4D5-B0D2BF28577B}" destId="{DD185010-DB16-4F11-8728-9C40AECF2B44}" srcOrd="10" destOrd="0" presId="urn:microsoft.com/office/officeart/2005/8/layout/list1"/>
    <dgm:cxn modelId="{8E7A1B35-CA31-448C-816C-3E0FD41FAE04}" type="presParOf" srcId="{4881EBD2-620A-4AB5-B4D5-B0D2BF28577B}" destId="{44801FE2-6E54-4CDF-94BA-1D1B69E71489}" srcOrd="11" destOrd="0" presId="urn:microsoft.com/office/officeart/2005/8/layout/list1"/>
    <dgm:cxn modelId="{F6838ED2-2F7C-4199-A333-45034A11DFA1}" type="presParOf" srcId="{4881EBD2-620A-4AB5-B4D5-B0D2BF28577B}" destId="{F518CEE1-6B0B-49A4-8DC5-37DDC4D304C6}" srcOrd="12" destOrd="0" presId="urn:microsoft.com/office/officeart/2005/8/layout/list1"/>
    <dgm:cxn modelId="{883ADDDE-E792-49FE-B65C-E02B75FC4024}" type="presParOf" srcId="{F518CEE1-6B0B-49A4-8DC5-37DDC4D304C6}" destId="{2AB83436-5B81-44B5-92E0-3D60396BCA3B}" srcOrd="0" destOrd="0" presId="urn:microsoft.com/office/officeart/2005/8/layout/list1"/>
    <dgm:cxn modelId="{FA9FBD92-9177-4F13-B9BD-39486044D24D}" type="presParOf" srcId="{F518CEE1-6B0B-49A4-8DC5-37DDC4D304C6}" destId="{71603626-114F-4C1B-856C-0767325FD1C3}" srcOrd="1" destOrd="0" presId="urn:microsoft.com/office/officeart/2005/8/layout/list1"/>
    <dgm:cxn modelId="{481916F8-5B1D-4228-8E21-73AC4AE1A4F0}" type="presParOf" srcId="{4881EBD2-620A-4AB5-B4D5-B0D2BF28577B}" destId="{8C7D8DB2-209A-42BD-99AF-5907FE1CE2A7}" srcOrd="13" destOrd="0" presId="urn:microsoft.com/office/officeart/2005/8/layout/list1"/>
    <dgm:cxn modelId="{7AEEEC1B-0C62-4AA0-B27F-37CAF724297F}" type="presParOf" srcId="{4881EBD2-620A-4AB5-B4D5-B0D2BF28577B}" destId="{8A04FCB1-50B9-4D44-A103-61850CF40D42}"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20E15DF-AA4A-490C-98A8-1F3EADF29CFA}"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38C2CA26-99BC-43CF-8856-A46CCDA72C9D}">
      <dgm:prSet/>
      <dgm:spPr/>
      <dgm:t>
        <a:bodyPr/>
        <a:lstStyle/>
        <a:p>
          <a:pPr>
            <a:lnSpc>
              <a:spcPct val="100000"/>
            </a:lnSpc>
            <a:defRPr cap="all"/>
          </a:pPr>
          <a:r>
            <a:rPr lang="en-US">
              <a:solidFill>
                <a:schemeClr val="tx2">
                  <a:lumMod val="50000"/>
                </a:schemeClr>
              </a:solidFill>
            </a:rPr>
            <a:t>Mind shift</a:t>
          </a:r>
        </a:p>
      </dgm:t>
    </dgm:pt>
    <dgm:pt modelId="{DE0D621F-DEEF-4ED0-9C82-A9132F86550C}" type="parTrans" cxnId="{FCD51527-1F55-4A44-8F6E-90F58BE12BBC}">
      <dgm:prSet/>
      <dgm:spPr/>
      <dgm:t>
        <a:bodyPr/>
        <a:lstStyle/>
        <a:p>
          <a:endParaRPr lang="en-US"/>
        </a:p>
      </dgm:t>
    </dgm:pt>
    <dgm:pt modelId="{8E7B4485-C8F6-495C-AA46-33EB055FD156}" type="sibTrans" cxnId="{FCD51527-1F55-4A44-8F6E-90F58BE12BBC}">
      <dgm:prSet/>
      <dgm:spPr/>
      <dgm:t>
        <a:bodyPr/>
        <a:lstStyle/>
        <a:p>
          <a:endParaRPr lang="en-US"/>
        </a:p>
      </dgm:t>
    </dgm:pt>
    <dgm:pt modelId="{15AB12E7-2F3E-4173-A565-C1089B2E4025}">
      <dgm:prSet/>
      <dgm:spPr/>
      <dgm:t>
        <a:bodyPr/>
        <a:lstStyle/>
        <a:p>
          <a:pPr>
            <a:lnSpc>
              <a:spcPct val="100000"/>
            </a:lnSpc>
            <a:defRPr cap="all"/>
          </a:pPr>
          <a:r>
            <a:rPr lang="en-US">
              <a:solidFill>
                <a:schemeClr val="tx2">
                  <a:lumMod val="50000"/>
                </a:schemeClr>
              </a:solidFill>
            </a:rPr>
            <a:t>Virtual Hope box</a:t>
          </a:r>
        </a:p>
      </dgm:t>
    </dgm:pt>
    <dgm:pt modelId="{76A590A1-4992-47D4-8DCD-E7A3A589E626}" type="parTrans" cxnId="{217BAE88-0232-4EE8-8732-5F547347FB6B}">
      <dgm:prSet/>
      <dgm:spPr/>
      <dgm:t>
        <a:bodyPr/>
        <a:lstStyle/>
        <a:p>
          <a:endParaRPr lang="en-US"/>
        </a:p>
      </dgm:t>
    </dgm:pt>
    <dgm:pt modelId="{59003E60-4B4E-4FF5-B4CF-6B43A0207C31}" type="sibTrans" cxnId="{217BAE88-0232-4EE8-8732-5F547347FB6B}">
      <dgm:prSet/>
      <dgm:spPr/>
      <dgm:t>
        <a:bodyPr/>
        <a:lstStyle/>
        <a:p>
          <a:endParaRPr lang="en-US"/>
        </a:p>
      </dgm:t>
    </dgm:pt>
    <dgm:pt modelId="{E29AA737-B2A9-4476-AFD6-D870F060E761}">
      <dgm:prSet/>
      <dgm:spPr/>
      <dgm:t>
        <a:bodyPr/>
        <a:lstStyle/>
        <a:p>
          <a:pPr>
            <a:lnSpc>
              <a:spcPct val="100000"/>
            </a:lnSpc>
            <a:defRPr cap="all"/>
          </a:pPr>
          <a:r>
            <a:rPr lang="en-US">
              <a:solidFill>
                <a:schemeClr val="tx2">
                  <a:lumMod val="50000"/>
                </a:schemeClr>
              </a:solidFill>
            </a:rPr>
            <a:t>Breathing</a:t>
          </a:r>
        </a:p>
      </dgm:t>
    </dgm:pt>
    <dgm:pt modelId="{38F56232-82C6-4733-93D0-25043AB2969F}" type="parTrans" cxnId="{71C18155-127B-42F2-88CF-6BFEACAA6C12}">
      <dgm:prSet/>
      <dgm:spPr/>
      <dgm:t>
        <a:bodyPr/>
        <a:lstStyle/>
        <a:p>
          <a:endParaRPr lang="en-US"/>
        </a:p>
      </dgm:t>
    </dgm:pt>
    <dgm:pt modelId="{FDD3D1B5-A269-424D-855E-D4C5A636CE91}" type="sibTrans" cxnId="{71C18155-127B-42F2-88CF-6BFEACAA6C12}">
      <dgm:prSet/>
      <dgm:spPr/>
      <dgm:t>
        <a:bodyPr/>
        <a:lstStyle/>
        <a:p>
          <a:endParaRPr lang="en-US"/>
        </a:p>
      </dgm:t>
    </dgm:pt>
    <dgm:pt modelId="{A4F14275-1872-4E1F-A5F7-216DD103465C}">
      <dgm:prSet/>
      <dgm:spPr/>
      <dgm:t>
        <a:bodyPr/>
        <a:lstStyle/>
        <a:p>
          <a:pPr>
            <a:lnSpc>
              <a:spcPct val="100000"/>
            </a:lnSpc>
            <a:defRPr cap="all"/>
          </a:pPr>
          <a:r>
            <a:rPr lang="en-US">
              <a:solidFill>
                <a:schemeClr val="tx2">
                  <a:lumMod val="50000"/>
                </a:schemeClr>
              </a:solidFill>
            </a:rPr>
            <a:t>Anxiety </a:t>
          </a:r>
        </a:p>
      </dgm:t>
    </dgm:pt>
    <dgm:pt modelId="{EBDFEBB5-D76D-4ADA-8877-F9A93AD9B336}" type="parTrans" cxnId="{B94BA26C-9042-49E0-865E-659B966004B6}">
      <dgm:prSet/>
      <dgm:spPr/>
      <dgm:t>
        <a:bodyPr/>
        <a:lstStyle/>
        <a:p>
          <a:endParaRPr lang="en-US"/>
        </a:p>
      </dgm:t>
    </dgm:pt>
    <dgm:pt modelId="{7160F488-B461-4467-8063-9E5A21518F6A}" type="sibTrans" cxnId="{B94BA26C-9042-49E0-865E-659B966004B6}">
      <dgm:prSet/>
      <dgm:spPr/>
      <dgm:t>
        <a:bodyPr/>
        <a:lstStyle/>
        <a:p>
          <a:endParaRPr lang="en-US"/>
        </a:p>
      </dgm:t>
    </dgm:pt>
    <dgm:pt modelId="{0C1E3A63-C2DE-416E-85F9-2F9BBF73EF54}" type="pres">
      <dgm:prSet presAssocID="{120E15DF-AA4A-490C-98A8-1F3EADF29CFA}" presName="root" presStyleCnt="0">
        <dgm:presLayoutVars>
          <dgm:dir/>
          <dgm:resizeHandles val="exact"/>
        </dgm:presLayoutVars>
      </dgm:prSet>
      <dgm:spPr/>
    </dgm:pt>
    <dgm:pt modelId="{B05FF8E5-EEC8-410A-9778-2085153AB372}" type="pres">
      <dgm:prSet presAssocID="{38C2CA26-99BC-43CF-8856-A46CCDA72C9D}" presName="compNode" presStyleCnt="0"/>
      <dgm:spPr/>
    </dgm:pt>
    <dgm:pt modelId="{A5137BA1-D17B-4602-8AA4-A1B2FC2AFC1A}" type="pres">
      <dgm:prSet presAssocID="{38C2CA26-99BC-43CF-8856-A46CCDA72C9D}" presName="iconBgRect" presStyleLbl="bgShp" presStyleIdx="0" presStyleCnt="4"/>
      <dgm:spPr/>
    </dgm:pt>
    <dgm:pt modelId="{F2B54471-0426-4B76-AE38-99C71E8C1155}" type="pres">
      <dgm:prSet presAssocID="{38C2CA26-99BC-43CF-8856-A46CCDA72C9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in head"/>
        </a:ext>
      </dgm:extLst>
    </dgm:pt>
    <dgm:pt modelId="{BA17CE98-4229-4484-A25F-FCB340555558}" type="pres">
      <dgm:prSet presAssocID="{38C2CA26-99BC-43CF-8856-A46CCDA72C9D}" presName="spaceRect" presStyleCnt="0"/>
      <dgm:spPr/>
    </dgm:pt>
    <dgm:pt modelId="{62FA5C22-AD4D-4C43-A810-21C420B797AD}" type="pres">
      <dgm:prSet presAssocID="{38C2CA26-99BC-43CF-8856-A46CCDA72C9D}" presName="textRect" presStyleLbl="revTx" presStyleIdx="0" presStyleCnt="4">
        <dgm:presLayoutVars>
          <dgm:chMax val="1"/>
          <dgm:chPref val="1"/>
        </dgm:presLayoutVars>
      </dgm:prSet>
      <dgm:spPr/>
    </dgm:pt>
    <dgm:pt modelId="{B9EF3F5F-F228-47D4-832D-AFAF978D1593}" type="pres">
      <dgm:prSet presAssocID="{8E7B4485-C8F6-495C-AA46-33EB055FD156}" presName="sibTrans" presStyleCnt="0"/>
      <dgm:spPr/>
    </dgm:pt>
    <dgm:pt modelId="{A9F64C36-C07C-43A0-9261-3887B2450773}" type="pres">
      <dgm:prSet presAssocID="{15AB12E7-2F3E-4173-A565-C1089B2E4025}" presName="compNode" presStyleCnt="0"/>
      <dgm:spPr/>
    </dgm:pt>
    <dgm:pt modelId="{553C1E45-40ED-45BA-B185-FDF4256036DA}" type="pres">
      <dgm:prSet presAssocID="{15AB12E7-2F3E-4173-A565-C1089B2E4025}" presName="iconBgRect" presStyleLbl="bgShp" presStyleIdx="1" presStyleCnt="4"/>
      <dgm:spPr/>
    </dgm:pt>
    <dgm:pt modelId="{45B25997-1FAC-436B-841B-A10F8CE9E1F4}" type="pres">
      <dgm:prSet presAssocID="{15AB12E7-2F3E-4173-A565-C1089B2E402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aptop"/>
        </a:ext>
      </dgm:extLst>
    </dgm:pt>
    <dgm:pt modelId="{B63C61D1-D90D-4685-9FA7-713788495120}" type="pres">
      <dgm:prSet presAssocID="{15AB12E7-2F3E-4173-A565-C1089B2E4025}" presName="spaceRect" presStyleCnt="0"/>
      <dgm:spPr/>
    </dgm:pt>
    <dgm:pt modelId="{DFEA068F-F7F4-465D-A1A5-18A1F30966AF}" type="pres">
      <dgm:prSet presAssocID="{15AB12E7-2F3E-4173-A565-C1089B2E4025}" presName="textRect" presStyleLbl="revTx" presStyleIdx="1" presStyleCnt="4">
        <dgm:presLayoutVars>
          <dgm:chMax val="1"/>
          <dgm:chPref val="1"/>
        </dgm:presLayoutVars>
      </dgm:prSet>
      <dgm:spPr/>
    </dgm:pt>
    <dgm:pt modelId="{C1F8F536-D3A7-4BAF-90D2-D9F44E0A77AF}" type="pres">
      <dgm:prSet presAssocID="{59003E60-4B4E-4FF5-B4CF-6B43A0207C31}" presName="sibTrans" presStyleCnt="0"/>
      <dgm:spPr/>
    </dgm:pt>
    <dgm:pt modelId="{BA31A283-21B0-463A-B478-6CE444294D00}" type="pres">
      <dgm:prSet presAssocID="{E29AA737-B2A9-4476-AFD6-D870F060E761}" presName="compNode" presStyleCnt="0"/>
      <dgm:spPr/>
    </dgm:pt>
    <dgm:pt modelId="{84BF5F99-0658-44E5-96DD-4DCA22048DC8}" type="pres">
      <dgm:prSet presAssocID="{E29AA737-B2A9-4476-AFD6-D870F060E761}" presName="iconBgRect" presStyleLbl="bgShp" presStyleIdx="2" presStyleCnt="4"/>
      <dgm:spPr/>
    </dgm:pt>
    <dgm:pt modelId="{9F98D2B4-2AEE-40EE-9AC3-AC3CD0D97F06}" type="pres">
      <dgm:prSet presAssocID="{E29AA737-B2A9-4476-AFD6-D870F060E761}"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ungs"/>
        </a:ext>
      </dgm:extLst>
    </dgm:pt>
    <dgm:pt modelId="{10CA5C6D-4517-4877-ACD9-E342D293A736}" type="pres">
      <dgm:prSet presAssocID="{E29AA737-B2A9-4476-AFD6-D870F060E761}" presName="spaceRect" presStyleCnt="0"/>
      <dgm:spPr/>
    </dgm:pt>
    <dgm:pt modelId="{192F6B5D-999E-499D-960F-23BB3554956B}" type="pres">
      <dgm:prSet presAssocID="{E29AA737-B2A9-4476-AFD6-D870F060E761}" presName="textRect" presStyleLbl="revTx" presStyleIdx="2" presStyleCnt="4">
        <dgm:presLayoutVars>
          <dgm:chMax val="1"/>
          <dgm:chPref val="1"/>
        </dgm:presLayoutVars>
      </dgm:prSet>
      <dgm:spPr/>
    </dgm:pt>
    <dgm:pt modelId="{FCC2332B-1749-429C-9246-455A12AB7115}" type="pres">
      <dgm:prSet presAssocID="{FDD3D1B5-A269-424D-855E-D4C5A636CE91}" presName="sibTrans" presStyleCnt="0"/>
      <dgm:spPr/>
    </dgm:pt>
    <dgm:pt modelId="{596F6706-021F-40DD-BC9D-DCF4D75019D9}" type="pres">
      <dgm:prSet presAssocID="{A4F14275-1872-4E1F-A5F7-216DD103465C}" presName="compNode" presStyleCnt="0"/>
      <dgm:spPr/>
    </dgm:pt>
    <dgm:pt modelId="{B542E49B-CF0A-4CE1-BE18-9B8F0C14A7DA}" type="pres">
      <dgm:prSet presAssocID="{A4F14275-1872-4E1F-A5F7-216DD103465C}" presName="iconBgRect" presStyleLbl="bgShp" presStyleIdx="3" presStyleCnt="4"/>
      <dgm:spPr/>
    </dgm:pt>
    <dgm:pt modelId="{CE28C840-673C-4312-A0F4-BFDEAAFC9652}" type="pres">
      <dgm:prSet presAssocID="{A4F14275-1872-4E1F-A5F7-216DD103465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Worried Face with No Fill"/>
        </a:ext>
      </dgm:extLst>
    </dgm:pt>
    <dgm:pt modelId="{63D9CDBB-31C8-47F0-A456-3537FB0F4644}" type="pres">
      <dgm:prSet presAssocID="{A4F14275-1872-4E1F-A5F7-216DD103465C}" presName="spaceRect" presStyleCnt="0"/>
      <dgm:spPr/>
    </dgm:pt>
    <dgm:pt modelId="{0A73689F-A2CE-415C-B1ED-F2EF541DABED}" type="pres">
      <dgm:prSet presAssocID="{A4F14275-1872-4E1F-A5F7-216DD103465C}" presName="textRect" presStyleLbl="revTx" presStyleIdx="3" presStyleCnt="4">
        <dgm:presLayoutVars>
          <dgm:chMax val="1"/>
          <dgm:chPref val="1"/>
        </dgm:presLayoutVars>
      </dgm:prSet>
      <dgm:spPr/>
    </dgm:pt>
  </dgm:ptLst>
  <dgm:cxnLst>
    <dgm:cxn modelId="{598EE30C-2AD7-4D50-A1D1-B64740D2932E}" type="presOf" srcId="{15AB12E7-2F3E-4173-A565-C1089B2E4025}" destId="{DFEA068F-F7F4-465D-A1A5-18A1F30966AF}" srcOrd="0" destOrd="0" presId="urn:microsoft.com/office/officeart/2018/5/layout/IconCircleLabelList"/>
    <dgm:cxn modelId="{FCD51527-1F55-4A44-8F6E-90F58BE12BBC}" srcId="{120E15DF-AA4A-490C-98A8-1F3EADF29CFA}" destId="{38C2CA26-99BC-43CF-8856-A46CCDA72C9D}" srcOrd="0" destOrd="0" parTransId="{DE0D621F-DEEF-4ED0-9C82-A9132F86550C}" sibTransId="{8E7B4485-C8F6-495C-AA46-33EB055FD156}"/>
    <dgm:cxn modelId="{EE602645-B60E-4103-8E08-A36F84AC1151}" type="presOf" srcId="{A4F14275-1872-4E1F-A5F7-216DD103465C}" destId="{0A73689F-A2CE-415C-B1ED-F2EF541DABED}" srcOrd="0" destOrd="0" presId="urn:microsoft.com/office/officeart/2018/5/layout/IconCircleLabelList"/>
    <dgm:cxn modelId="{B94BA26C-9042-49E0-865E-659B966004B6}" srcId="{120E15DF-AA4A-490C-98A8-1F3EADF29CFA}" destId="{A4F14275-1872-4E1F-A5F7-216DD103465C}" srcOrd="3" destOrd="0" parTransId="{EBDFEBB5-D76D-4ADA-8877-F9A93AD9B336}" sibTransId="{7160F488-B461-4467-8063-9E5A21518F6A}"/>
    <dgm:cxn modelId="{71C18155-127B-42F2-88CF-6BFEACAA6C12}" srcId="{120E15DF-AA4A-490C-98A8-1F3EADF29CFA}" destId="{E29AA737-B2A9-4476-AFD6-D870F060E761}" srcOrd="2" destOrd="0" parTransId="{38F56232-82C6-4733-93D0-25043AB2969F}" sibTransId="{FDD3D1B5-A269-424D-855E-D4C5A636CE91}"/>
    <dgm:cxn modelId="{4D368C55-2296-4845-81F7-E07340668E02}" type="presOf" srcId="{E29AA737-B2A9-4476-AFD6-D870F060E761}" destId="{192F6B5D-999E-499D-960F-23BB3554956B}" srcOrd="0" destOrd="0" presId="urn:microsoft.com/office/officeart/2018/5/layout/IconCircleLabelList"/>
    <dgm:cxn modelId="{217BAE88-0232-4EE8-8732-5F547347FB6B}" srcId="{120E15DF-AA4A-490C-98A8-1F3EADF29CFA}" destId="{15AB12E7-2F3E-4173-A565-C1089B2E4025}" srcOrd="1" destOrd="0" parTransId="{76A590A1-4992-47D4-8DCD-E7A3A589E626}" sibTransId="{59003E60-4B4E-4FF5-B4CF-6B43A0207C31}"/>
    <dgm:cxn modelId="{D4D9078D-89AC-43AB-8A28-00D89FF728B7}" type="presOf" srcId="{120E15DF-AA4A-490C-98A8-1F3EADF29CFA}" destId="{0C1E3A63-C2DE-416E-85F9-2F9BBF73EF54}" srcOrd="0" destOrd="0" presId="urn:microsoft.com/office/officeart/2018/5/layout/IconCircleLabelList"/>
    <dgm:cxn modelId="{1369C9EB-82AF-4070-BAF8-9F88AC84B827}" type="presOf" srcId="{38C2CA26-99BC-43CF-8856-A46CCDA72C9D}" destId="{62FA5C22-AD4D-4C43-A810-21C420B797AD}" srcOrd="0" destOrd="0" presId="urn:microsoft.com/office/officeart/2018/5/layout/IconCircleLabelList"/>
    <dgm:cxn modelId="{856AF3B7-2386-4FCC-BFA2-7C399006C344}" type="presParOf" srcId="{0C1E3A63-C2DE-416E-85F9-2F9BBF73EF54}" destId="{B05FF8E5-EEC8-410A-9778-2085153AB372}" srcOrd="0" destOrd="0" presId="urn:microsoft.com/office/officeart/2018/5/layout/IconCircleLabelList"/>
    <dgm:cxn modelId="{7E081E74-6485-445A-B56D-A764D8B3004D}" type="presParOf" srcId="{B05FF8E5-EEC8-410A-9778-2085153AB372}" destId="{A5137BA1-D17B-4602-8AA4-A1B2FC2AFC1A}" srcOrd="0" destOrd="0" presId="urn:microsoft.com/office/officeart/2018/5/layout/IconCircleLabelList"/>
    <dgm:cxn modelId="{DA639B4B-693A-4EBB-9463-47560C298C91}" type="presParOf" srcId="{B05FF8E5-EEC8-410A-9778-2085153AB372}" destId="{F2B54471-0426-4B76-AE38-99C71E8C1155}" srcOrd="1" destOrd="0" presId="urn:microsoft.com/office/officeart/2018/5/layout/IconCircleLabelList"/>
    <dgm:cxn modelId="{F0D24F86-8B99-45A4-A35D-CAAC858B6FAA}" type="presParOf" srcId="{B05FF8E5-EEC8-410A-9778-2085153AB372}" destId="{BA17CE98-4229-4484-A25F-FCB340555558}" srcOrd="2" destOrd="0" presId="urn:microsoft.com/office/officeart/2018/5/layout/IconCircleLabelList"/>
    <dgm:cxn modelId="{76F4DEE6-0767-4C41-A843-AD826B960A10}" type="presParOf" srcId="{B05FF8E5-EEC8-410A-9778-2085153AB372}" destId="{62FA5C22-AD4D-4C43-A810-21C420B797AD}" srcOrd="3" destOrd="0" presId="urn:microsoft.com/office/officeart/2018/5/layout/IconCircleLabelList"/>
    <dgm:cxn modelId="{8B940E15-C292-442F-9035-B0BAAE599562}" type="presParOf" srcId="{0C1E3A63-C2DE-416E-85F9-2F9BBF73EF54}" destId="{B9EF3F5F-F228-47D4-832D-AFAF978D1593}" srcOrd="1" destOrd="0" presId="urn:microsoft.com/office/officeart/2018/5/layout/IconCircleLabelList"/>
    <dgm:cxn modelId="{7AA68DE6-7825-44DC-BE75-856D79960298}" type="presParOf" srcId="{0C1E3A63-C2DE-416E-85F9-2F9BBF73EF54}" destId="{A9F64C36-C07C-43A0-9261-3887B2450773}" srcOrd="2" destOrd="0" presId="urn:microsoft.com/office/officeart/2018/5/layout/IconCircleLabelList"/>
    <dgm:cxn modelId="{5E993EB4-CF4E-42B0-BE20-334BDFA81298}" type="presParOf" srcId="{A9F64C36-C07C-43A0-9261-3887B2450773}" destId="{553C1E45-40ED-45BA-B185-FDF4256036DA}" srcOrd="0" destOrd="0" presId="urn:microsoft.com/office/officeart/2018/5/layout/IconCircleLabelList"/>
    <dgm:cxn modelId="{DC25DCC2-3F8E-4548-814D-C416889D203C}" type="presParOf" srcId="{A9F64C36-C07C-43A0-9261-3887B2450773}" destId="{45B25997-1FAC-436B-841B-A10F8CE9E1F4}" srcOrd="1" destOrd="0" presId="urn:microsoft.com/office/officeart/2018/5/layout/IconCircleLabelList"/>
    <dgm:cxn modelId="{9C2C75D1-6833-4378-9969-0B5C0AC440F3}" type="presParOf" srcId="{A9F64C36-C07C-43A0-9261-3887B2450773}" destId="{B63C61D1-D90D-4685-9FA7-713788495120}" srcOrd="2" destOrd="0" presId="urn:microsoft.com/office/officeart/2018/5/layout/IconCircleLabelList"/>
    <dgm:cxn modelId="{33A433B4-EE37-42C8-BA91-B29FBCBF634C}" type="presParOf" srcId="{A9F64C36-C07C-43A0-9261-3887B2450773}" destId="{DFEA068F-F7F4-465D-A1A5-18A1F30966AF}" srcOrd="3" destOrd="0" presId="urn:microsoft.com/office/officeart/2018/5/layout/IconCircleLabelList"/>
    <dgm:cxn modelId="{7F43A81A-916E-4F4A-9B4B-26B54D13FA2E}" type="presParOf" srcId="{0C1E3A63-C2DE-416E-85F9-2F9BBF73EF54}" destId="{C1F8F536-D3A7-4BAF-90D2-D9F44E0A77AF}" srcOrd="3" destOrd="0" presId="urn:microsoft.com/office/officeart/2018/5/layout/IconCircleLabelList"/>
    <dgm:cxn modelId="{49FE1FEF-72FF-47D1-9274-E4076DA0A70A}" type="presParOf" srcId="{0C1E3A63-C2DE-416E-85F9-2F9BBF73EF54}" destId="{BA31A283-21B0-463A-B478-6CE444294D00}" srcOrd="4" destOrd="0" presId="urn:microsoft.com/office/officeart/2018/5/layout/IconCircleLabelList"/>
    <dgm:cxn modelId="{6C949888-7DB9-4C1F-BF19-BCD2BE12240B}" type="presParOf" srcId="{BA31A283-21B0-463A-B478-6CE444294D00}" destId="{84BF5F99-0658-44E5-96DD-4DCA22048DC8}" srcOrd="0" destOrd="0" presId="urn:microsoft.com/office/officeart/2018/5/layout/IconCircleLabelList"/>
    <dgm:cxn modelId="{1F69B096-4B9C-4C8E-83D8-C242B2AC8ED2}" type="presParOf" srcId="{BA31A283-21B0-463A-B478-6CE444294D00}" destId="{9F98D2B4-2AEE-40EE-9AC3-AC3CD0D97F06}" srcOrd="1" destOrd="0" presId="urn:microsoft.com/office/officeart/2018/5/layout/IconCircleLabelList"/>
    <dgm:cxn modelId="{2888CA7D-E006-404B-AD09-558B20562F6A}" type="presParOf" srcId="{BA31A283-21B0-463A-B478-6CE444294D00}" destId="{10CA5C6D-4517-4877-ACD9-E342D293A736}" srcOrd="2" destOrd="0" presId="urn:microsoft.com/office/officeart/2018/5/layout/IconCircleLabelList"/>
    <dgm:cxn modelId="{0EF4EA5C-EA20-477F-9B5E-D077CA612E2A}" type="presParOf" srcId="{BA31A283-21B0-463A-B478-6CE444294D00}" destId="{192F6B5D-999E-499D-960F-23BB3554956B}" srcOrd="3" destOrd="0" presId="urn:microsoft.com/office/officeart/2018/5/layout/IconCircleLabelList"/>
    <dgm:cxn modelId="{7E2B6CC4-5417-46AA-A0A9-74331E0BB150}" type="presParOf" srcId="{0C1E3A63-C2DE-416E-85F9-2F9BBF73EF54}" destId="{FCC2332B-1749-429C-9246-455A12AB7115}" srcOrd="5" destOrd="0" presId="urn:microsoft.com/office/officeart/2018/5/layout/IconCircleLabelList"/>
    <dgm:cxn modelId="{4BDD35D2-E4F8-4881-884A-0EAFA8A140DF}" type="presParOf" srcId="{0C1E3A63-C2DE-416E-85F9-2F9BBF73EF54}" destId="{596F6706-021F-40DD-BC9D-DCF4D75019D9}" srcOrd="6" destOrd="0" presId="urn:microsoft.com/office/officeart/2018/5/layout/IconCircleLabelList"/>
    <dgm:cxn modelId="{FA5C54D8-022F-4C7C-BF14-8345AE16E300}" type="presParOf" srcId="{596F6706-021F-40DD-BC9D-DCF4D75019D9}" destId="{B542E49B-CF0A-4CE1-BE18-9B8F0C14A7DA}" srcOrd="0" destOrd="0" presId="urn:microsoft.com/office/officeart/2018/5/layout/IconCircleLabelList"/>
    <dgm:cxn modelId="{D341E3B2-01D8-44E0-AC1C-4FBCEF8B8231}" type="presParOf" srcId="{596F6706-021F-40DD-BC9D-DCF4D75019D9}" destId="{CE28C840-673C-4312-A0F4-BFDEAAFC9652}" srcOrd="1" destOrd="0" presId="urn:microsoft.com/office/officeart/2018/5/layout/IconCircleLabelList"/>
    <dgm:cxn modelId="{CA7150BD-AD1A-4B42-8D58-D8AD3DEC9784}" type="presParOf" srcId="{596F6706-021F-40DD-BC9D-DCF4D75019D9}" destId="{63D9CDBB-31C8-47F0-A456-3537FB0F4644}" srcOrd="2" destOrd="0" presId="urn:microsoft.com/office/officeart/2018/5/layout/IconCircleLabelList"/>
    <dgm:cxn modelId="{4EBA5878-9676-4C83-A488-AE9E158D5500}" type="presParOf" srcId="{596F6706-021F-40DD-BC9D-DCF4D75019D9}" destId="{0A73689F-A2CE-415C-B1ED-F2EF541DABED}"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5057D5-47D6-4C34-A47B-7ABCB95C47B8}">
      <dsp:nvSpPr>
        <dsp:cNvPr id="0" name=""/>
        <dsp:cNvSpPr/>
      </dsp:nvSpPr>
      <dsp:spPr>
        <a:xfrm>
          <a:off x="0" y="922766"/>
          <a:ext cx="15702935" cy="14616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F98DD88-30B4-4BB5-967A-BE41E1BA8747}">
      <dsp:nvSpPr>
        <dsp:cNvPr id="0" name=""/>
        <dsp:cNvSpPr/>
      </dsp:nvSpPr>
      <dsp:spPr>
        <a:xfrm>
          <a:off x="785146" y="66686"/>
          <a:ext cx="12318026" cy="171216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5473" tIns="0" rIns="415473" bIns="0" numCol="1" spcCol="1270" anchor="ctr" anchorCtr="0">
          <a:noAutofit/>
        </a:bodyPr>
        <a:lstStyle/>
        <a:p>
          <a:pPr marL="0" lvl="0" indent="0" algn="l" defTabSz="1422400">
            <a:lnSpc>
              <a:spcPct val="90000"/>
            </a:lnSpc>
            <a:spcBef>
              <a:spcPct val="0"/>
            </a:spcBef>
            <a:spcAft>
              <a:spcPct val="35000"/>
            </a:spcAft>
            <a:buNone/>
          </a:pPr>
          <a:r>
            <a:rPr lang="en-US" sz="3200" b="0" i="0" kern="1200" baseline="0">
              <a:solidFill>
                <a:schemeClr val="tx2">
                  <a:lumMod val="50000"/>
                </a:schemeClr>
              </a:solidFill>
            </a:rPr>
            <a:t>Provide and encourage deep pressure or proprioceptive activities before and after a noisy event</a:t>
          </a:r>
          <a:endParaRPr lang="en-GB" sz="3200" kern="1200">
            <a:solidFill>
              <a:schemeClr val="tx2">
                <a:lumMod val="50000"/>
              </a:schemeClr>
            </a:solidFill>
          </a:endParaRPr>
        </a:p>
      </dsp:txBody>
      <dsp:txXfrm>
        <a:off x="868727" y="150267"/>
        <a:ext cx="12150864" cy="1544998"/>
      </dsp:txXfrm>
    </dsp:sp>
    <dsp:sp modelId="{ABF8CE2A-EB71-4644-891F-07464C0A7847}">
      <dsp:nvSpPr>
        <dsp:cNvPr id="0" name=""/>
        <dsp:cNvSpPr/>
      </dsp:nvSpPr>
      <dsp:spPr>
        <a:xfrm>
          <a:off x="0" y="3553646"/>
          <a:ext cx="15702935" cy="1461600"/>
        </a:xfrm>
        <a:prstGeom prst="rect">
          <a:avLst/>
        </a:prstGeom>
        <a:solidFill>
          <a:schemeClr val="lt1">
            <a:alpha val="90000"/>
            <a:hueOff val="0"/>
            <a:satOff val="0"/>
            <a:lumOff val="0"/>
            <a:alphaOff val="0"/>
          </a:schemeClr>
        </a:solidFill>
        <a:ln w="25400" cap="flat" cmpd="sng" algn="ctr">
          <a:solidFill>
            <a:schemeClr val="accent5">
              <a:hueOff val="-2451115"/>
              <a:satOff val="-3409"/>
              <a:lumOff val="-1307"/>
              <a:alphaOff val="0"/>
            </a:schemeClr>
          </a:solidFill>
          <a:prstDash val="solid"/>
        </a:ln>
        <a:effectLst/>
      </dsp:spPr>
      <dsp:style>
        <a:lnRef idx="2">
          <a:scrgbClr r="0" g="0" b="0"/>
        </a:lnRef>
        <a:fillRef idx="1">
          <a:scrgbClr r="0" g="0" b="0"/>
        </a:fillRef>
        <a:effectRef idx="0">
          <a:scrgbClr r="0" g="0" b="0"/>
        </a:effectRef>
        <a:fontRef idx="minor"/>
      </dsp:style>
    </dsp:sp>
    <dsp:sp modelId="{5B999D0A-D145-452A-BFFF-5E74F23EADF9}">
      <dsp:nvSpPr>
        <dsp:cNvPr id="0" name=""/>
        <dsp:cNvSpPr/>
      </dsp:nvSpPr>
      <dsp:spPr>
        <a:xfrm>
          <a:off x="785146" y="2697566"/>
          <a:ext cx="10992054" cy="1712160"/>
        </a:xfrm>
        <a:prstGeom prst="roundRect">
          <a:avLst/>
        </a:prstGeom>
        <a:solidFill>
          <a:schemeClr val="accent5">
            <a:hueOff val="-2451115"/>
            <a:satOff val="-3409"/>
            <a:lumOff val="-13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5473" tIns="0" rIns="415473" bIns="0" numCol="1" spcCol="1270" anchor="ctr" anchorCtr="0">
          <a:noAutofit/>
        </a:bodyPr>
        <a:lstStyle/>
        <a:p>
          <a:pPr marL="0" lvl="0" indent="0" algn="l" defTabSz="1422400">
            <a:lnSpc>
              <a:spcPct val="90000"/>
            </a:lnSpc>
            <a:spcBef>
              <a:spcPct val="0"/>
            </a:spcBef>
            <a:spcAft>
              <a:spcPct val="35000"/>
            </a:spcAft>
            <a:buNone/>
          </a:pPr>
          <a:r>
            <a:rPr lang="en-US" sz="3200" b="0" i="0" kern="1200" baseline="0">
              <a:solidFill>
                <a:schemeClr val="tx2">
                  <a:lumMod val="50000"/>
                </a:schemeClr>
              </a:solidFill>
            </a:rPr>
            <a:t>Wear snug/tight clothing which can at times have a calming effect.</a:t>
          </a:r>
          <a:endParaRPr lang="en-GB" sz="3200" kern="1200">
            <a:solidFill>
              <a:schemeClr val="tx2">
                <a:lumMod val="50000"/>
              </a:schemeClr>
            </a:solidFill>
          </a:endParaRPr>
        </a:p>
      </dsp:txBody>
      <dsp:txXfrm>
        <a:off x="868727" y="2781147"/>
        <a:ext cx="10824892" cy="1544998"/>
      </dsp:txXfrm>
    </dsp:sp>
    <dsp:sp modelId="{DD185010-DB16-4F11-8728-9C40AECF2B44}">
      <dsp:nvSpPr>
        <dsp:cNvPr id="0" name=""/>
        <dsp:cNvSpPr/>
      </dsp:nvSpPr>
      <dsp:spPr>
        <a:xfrm>
          <a:off x="0" y="6184526"/>
          <a:ext cx="15702935" cy="1461600"/>
        </a:xfrm>
        <a:prstGeom prst="rect">
          <a:avLst/>
        </a:prstGeom>
        <a:solidFill>
          <a:schemeClr val="lt1">
            <a:alpha val="90000"/>
            <a:hueOff val="0"/>
            <a:satOff val="0"/>
            <a:lumOff val="0"/>
            <a:alphaOff val="0"/>
          </a:schemeClr>
        </a:solidFill>
        <a:ln w="25400" cap="flat" cmpd="sng" algn="ctr">
          <a:solidFill>
            <a:schemeClr val="accent5">
              <a:hueOff val="-4902230"/>
              <a:satOff val="-6819"/>
              <a:lumOff val="-2615"/>
              <a:alphaOff val="0"/>
            </a:schemeClr>
          </a:solidFill>
          <a:prstDash val="solid"/>
        </a:ln>
        <a:effectLst/>
      </dsp:spPr>
      <dsp:style>
        <a:lnRef idx="2">
          <a:scrgbClr r="0" g="0" b="0"/>
        </a:lnRef>
        <a:fillRef idx="1">
          <a:scrgbClr r="0" g="0" b="0"/>
        </a:fillRef>
        <a:effectRef idx="0">
          <a:scrgbClr r="0" g="0" b="0"/>
        </a:effectRef>
        <a:fontRef idx="minor"/>
      </dsp:style>
    </dsp:sp>
    <dsp:sp modelId="{3A665D75-3B79-4827-86DE-2CC3A497A61D}">
      <dsp:nvSpPr>
        <dsp:cNvPr id="0" name=""/>
        <dsp:cNvSpPr/>
      </dsp:nvSpPr>
      <dsp:spPr>
        <a:xfrm>
          <a:off x="785146" y="5328446"/>
          <a:ext cx="10992054" cy="1712160"/>
        </a:xfrm>
        <a:prstGeom prst="roundRect">
          <a:avLst/>
        </a:prstGeom>
        <a:solidFill>
          <a:schemeClr val="accent5">
            <a:hueOff val="-4902230"/>
            <a:satOff val="-6819"/>
            <a:lumOff val="-26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5473" tIns="0" rIns="415473" bIns="0" numCol="1" spcCol="1270" anchor="ctr" anchorCtr="0">
          <a:noAutofit/>
        </a:bodyPr>
        <a:lstStyle/>
        <a:p>
          <a:pPr marL="0" lvl="0" indent="0" algn="l" defTabSz="1422400">
            <a:lnSpc>
              <a:spcPct val="90000"/>
            </a:lnSpc>
            <a:spcBef>
              <a:spcPct val="0"/>
            </a:spcBef>
            <a:spcAft>
              <a:spcPct val="35000"/>
            </a:spcAft>
            <a:buNone/>
          </a:pPr>
          <a:r>
            <a:rPr lang="en-US" sz="3200" b="0" i="0" kern="1200" baseline="0">
              <a:solidFill>
                <a:schemeClr val="tx2">
                  <a:lumMod val="50000"/>
                </a:schemeClr>
              </a:solidFill>
            </a:rPr>
            <a:t>Chew gum, suck on sports bottle or eat chewy or crunchy foods to encourage organizing effect.</a:t>
          </a:r>
          <a:endParaRPr lang="en-GB" sz="3200" kern="1200">
            <a:solidFill>
              <a:schemeClr val="tx2">
                <a:lumMod val="50000"/>
              </a:schemeClr>
            </a:solidFill>
          </a:endParaRPr>
        </a:p>
      </dsp:txBody>
      <dsp:txXfrm>
        <a:off x="868727" y="5412027"/>
        <a:ext cx="10824892" cy="1544998"/>
      </dsp:txXfrm>
    </dsp:sp>
    <dsp:sp modelId="{8A04FCB1-50B9-4D44-A103-61850CF40D42}">
      <dsp:nvSpPr>
        <dsp:cNvPr id="0" name=""/>
        <dsp:cNvSpPr/>
      </dsp:nvSpPr>
      <dsp:spPr>
        <a:xfrm>
          <a:off x="0" y="8815406"/>
          <a:ext cx="15702935" cy="1461600"/>
        </a:xfrm>
        <a:prstGeom prst="rect">
          <a:avLst/>
        </a:prstGeom>
        <a:solidFill>
          <a:schemeClr val="lt1">
            <a:alpha val="90000"/>
            <a:hueOff val="0"/>
            <a:satOff val="0"/>
            <a:lumOff val="0"/>
            <a:alphaOff val="0"/>
          </a:schemeClr>
        </a:solidFill>
        <a:ln w="25400" cap="flat" cmpd="sng" algn="ctr">
          <a:solidFill>
            <a:schemeClr val="accent5">
              <a:hueOff val="-7353344"/>
              <a:satOff val="-10228"/>
              <a:lumOff val="-3922"/>
              <a:alphaOff val="0"/>
            </a:schemeClr>
          </a:solidFill>
          <a:prstDash val="solid"/>
        </a:ln>
        <a:effectLst/>
      </dsp:spPr>
      <dsp:style>
        <a:lnRef idx="2">
          <a:scrgbClr r="0" g="0" b="0"/>
        </a:lnRef>
        <a:fillRef idx="1">
          <a:scrgbClr r="0" g="0" b="0"/>
        </a:fillRef>
        <a:effectRef idx="0">
          <a:scrgbClr r="0" g="0" b="0"/>
        </a:effectRef>
        <a:fontRef idx="minor"/>
      </dsp:style>
    </dsp:sp>
    <dsp:sp modelId="{71603626-114F-4C1B-856C-0767325FD1C3}">
      <dsp:nvSpPr>
        <dsp:cNvPr id="0" name=""/>
        <dsp:cNvSpPr/>
      </dsp:nvSpPr>
      <dsp:spPr>
        <a:xfrm>
          <a:off x="785146" y="7959326"/>
          <a:ext cx="10992054" cy="1712160"/>
        </a:xfrm>
        <a:prstGeom prst="roundRect">
          <a:avLst/>
        </a:prstGeom>
        <a:solidFill>
          <a:schemeClr val="accent5">
            <a:hueOff val="-7353344"/>
            <a:satOff val="-10228"/>
            <a:lumOff val="-39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5473" tIns="0" rIns="415473" bIns="0" numCol="1" spcCol="1270" anchor="ctr" anchorCtr="0">
          <a:noAutofit/>
        </a:bodyPr>
        <a:lstStyle/>
        <a:p>
          <a:pPr marL="0" lvl="0" indent="0" algn="l" defTabSz="1422400">
            <a:lnSpc>
              <a:spcPct val="90000"/>
            </a:lnSpc>
            <a:spcBef>
              <a:spcPct val="0"/>
            </a:spcBef>
            <a:spcAft>
              <a:spcPct val="35000"/>
            </a:spcAft>
            <a:buNone/>
          </a:pPr>
          <a:r>
            <a:rPr lang="en-US" sz="3200" b="0" i="0" kern="1200" baseline="0">
              <a:solidFill>
                <a:schemeClr val="tx2">
                  <a:lumMod val="50000"/>
                </a:schemeClr>
              </a:solidFill>
            </a:rPr>
            <a:t>Ear defenders but for short periods and very loud events if the child can express</a:t>
          </a:r>
          <a:endParaRPr lang="en-GB" sz="3200" kern="1200">
            <a:solidFill>
              <a:schemeClr val="tx2">
                <a:lumMod val="50000"/>
              </a:schemeClr>
            </a:solidFill>
          </a:endParaRPr>
        </a:p>
      </dsp:txBody>
      <dsp:txXfrm>
        <a:off x="868727" y="8042907"/>
        <a:ext cx="10824892" cy="15449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137BA1-D17B-4602-8AA4-A1B2FC2AFC1A}">
      <dsp:nvSpPr>
        <dsp:cNvPr id="0" name=""/>
        <dsp:cNvSpPr/>
      </dsp:nvSpPr>
      <dsp:spPr>
        <a:xfrm>
          <a:off x="1229911" y="2276362"/>
          <a:ext cx="2376841" cy="2376841"/>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B54471-0426-4B76-AE38-99C71E8C1155}">
      <dsp:nvSpPr>
        <dsp:cNvPr id="0" name=""/>
        <dsp:cNvSpPr/>
      </dsp:nvSpPr>
      <dsp:spPr>
        <a:xfrm>
          <a:off x="1736451" y="2782902"/>
          <a:ext cx="1363761" cy="136376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2FA5C22-AD4D-4C43-A810-21C420B797AD}">
      <dsp:nvSpPr>
        <dsp:cNvPr id="0" name=""/>
        <dsp:cNvSpPr/>
      </dsp:nvSpPr>
      <dsp:spPr>
        <a:xfrm>
          <a:off x="470101" y="5393531"/>
          <a:ext cx="3896461"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defRPr cap="all"/>
          </a:pPr>
          <a:r>
            <a:rPr lang="en-US" sz="3200" kern="1200">
              <a:solidFill>
                <a:schemeClr val="tx2">
                  <a:lumMod val="50000"/>
                </a:schemeClr>
              </a:solidFill>
            </a:rPr>
            <a:t>Mind shift</a:t>
          </a:r>
        </a:p>
      </dsp:txBody>
      <dsp:txXfrm>
        <a:off x="470101" y="5393531"/>
        <a:ext cx="3896461" cy="720000"/>
      </dsp:txXfrm>
    </dsp:sp>
    <dsp:sp modelId="{553C1E45-40ED-45BA-B185-FDF4256036DA}">
      <dsp:nvSpPr>
        <dsp:cNvPr id="0" name=""/>
        <dsp:cNvSpPr/>
      </dsp:nvSpPr>
      <dsp:spPr>
        <a:xfrm>
          <a:off x="5808253" y="2276362"/>
          <a:ext cx="2376841" cy="2376841"/>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B25997-1FAC-436B-841B-A10F8CE9E1F4}">
      <dsp:nvSpPr>
        <dsp:cNvPr id="0" name=""/>
        <dsp:cNvSpPr/>
      </dsp:nvSpPr>
      <dsp:spPr>
        <a:xfrm>
          <a:off x="6314793" y="2782902"/>
          <a:ext cx="1363761" cy="136376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FEA068F-F7F4-465D-A1A5-18A1F30966AF}">
      <dsp:nvSpPr>
        <dsp:cNvPr id="0" name=""/>
        <dsp:cNvSpPr/>
      </dsp:nvSpPr>
      <dsp:spPr>
        <a:xfrm>
          <a:off x="5048443" y="5393531"/>
          <a:ext cx="3896461"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defRPr cap="all"/>
          </a:pPr>
          <a:r>
            <a:rPr lang="en-US" sz="3200" kern="1200">
              <a:solidFill>
                <a:schemeClr val="tx2">
                  <a:lumMod val="50000"/>
                </a:schemeClr>
              </a:solidFill>
            </a:rPr>
            <a:t>Virtual Hope box</a:t>
          </a:r>
        </a:p>
      </dsp:txBody>
      <dsp:txXfrm>
        <a:off x="5048443" y="5393531"/>
        <a:ext cx="3896461" cy="720000"/>
      </dsp:txXfrm>
    </dsp:sp>
    <dsp:sp modelId="{84BF5F99-0658-44E5-96DD-4DCA22048DC8}">
      <dsp:nvSpPr>
        <dsp:cNvPr id="0" name=""/>
        <dsp:cNvSpPr/>
      </dsp:nvSpPr>
      <dsp:spPr>
        <a:xfrm>
          <a:off x="10386595" y="2276362"/>
          <a:ext cx="2376841" cy="2376841"/>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98D2B4-2AEE-40EE-9AC3-AC3CD0D97F06}">
      <dsp:nvSpPr>
        <dsp:cNvPr id="0" name=""/>
        <dsp:cNvSpPr/>
      </dsp:nvSpPr>
      <dsp:spPr>
        <a:xfrm>
          <a:off x="10893135" y="2782902"/>
          <a:ext cx="1363761" cy="136376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92F6B5D-999E-499D-960F-23BB3554956B}">
      <dsp:nvSpPr>
        <dsp:cNvPr id="0" name=""/>
        <dsp:cNvSpPr/>
      </dsp:nvSpPr>
      <dsp:spPr>
        <a:xfrm>
          <a:off x="9626785" y="5393531"/>
          <a:ext cx="3896461"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defRPr cap="all"/>
          </a:pPr>
          <a:r>
            <a:rPr lang="en-US" sz="3200" kern="1200">
              <a:solidFill>
                <a:schemeClr val="tx2">
                  <a:lumMod val="50000"/>
                </a:schemeClr>
              </a:solidFill>
            </a:rPr>
            <a:t>Breathing</a:t>
          </a:r>
        </a:p>
      </dsp:txBody>
      <dsp:txXfrm>
        <a:off x="9626785" y="5393531"/>
        <a:ext cx="3896461" cy="720000"/>
      </dsp:txXfrm>
    </dsp:sp>
    <dsp:sp modelId="{B542E49B-CF0A-4CE1-BE18-9B8F0C14A7DA}">
      <dsp:nvSpPr>
        <dsp:cNvPr id="0" name=""/>
        <dsp:cNvSpPr/>
      </dsp:nvSpPr>
      <dsp:spPr>
        <a:xfrm>
          <a:off x="14964937" y="2276362"/>
          <a:ext cx="2376841" cy="2376841"/>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28C840-673C-4312-A0F4-BFDEAAFC9652}">
      <dsp:nvSpPr>
        <dsp:cNvPr id="0" name=""/>
        <dsp:cNvSpPr/>
      </dsp:nvSpPr>
      <dsp:spPr>
        <a:xfrm>
          <a:off x="15471477" y="2782902"/>
          <a:ext cx="1363761" cy="136376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A73689F-A2CE-415C-B1ED-F2EF541DABED}">
      <dsp:nvSpPr>
        <dsp:cNvPr id="0" name=""/>
        <dsp:cNvSpPr/>
      </dsp:nvSpPr>
      <dsp:spPr>
        <a:xfrm>
          <a:off x="14205127" y="5393531"/>
          <a:ext cx="3896461"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defRPr cap="all"/>
          </a:pPr>
          <a:r>
            <a:rPr lang="en-US" sz="3200" kern="1200">
              <a:solidFill>
                <a:schemeClr val="tx2">
                  <a:lumMod val="50000"/>
                </a:schemeClr>
              </a:solidFill>
            </a:rPr>
            <a:t>Anxiety </a:t>
          </a:r>
        </a:p>
      </dsp:txBody>
      <dsp:txXfrm>
        <a:off x="14205127" y="5393531"/>
        <a:ext cx="3896461"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69" name="Shape 569"/>
          <p:cNvSpPr>
            <a:spLocks noGrp="1" noRot="1" noChangeAspect="1"/>
          </p:cNvSpPr>
          <p:nvPr>
            <p:ph type="sldImg"/>
          </p:nvPr>
        </p:nvSpPr>
        <p:spPr>
          <a:xfrm>
            <a:off x="1143000" y="685800"/>
            <a:ext cx="4572000" cy="3429000"/>
          </a:xfrm>
          <a:prstGeom prst="rect">
            <a:avLst/>
          </a:prstGeom>
        </p:spPr>
        <p:txBody>
          <a:bodyPr/>
          <a:lstStyle/>
          <a:p>
            <a:endParaRPr/>
          </a:p>
        </p:txBody>
      </p:sp>
      <p:sp>
        <p:nvSpPr>
          <p:cNvPr id="570" name="Shape 57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Open Sans"/>
      </a:defRPr>
    </a:lvl1pPr>
    <a:lvl2pPr indent="228600" latinLnBrk="0">
      <a:defRPr sz="1200">
        <a:latin typeface="+mn-lt"/>
        <a:ea typeface="+mn-ea"/>
        <a:cs typeface="+mn-cs"/>
        <a:sym typeface="Open Sans"/>
      </a:defRPr>
    </a:lvl2pPr>
    <a:lvl3pPr indent="457200" latinLnBrk="0">
      <a:defRPr sz="1200">
        <a:latin typeface="+mn-lt"/>
        <a:ea typeface="+mn-ea"/>
        <a:cs typeface="+mn-cs"/>
        <a:sym typeface="Open Sans"/>
      </a:defRPr>
    </a:lvl3pPr>
    <a:lvl4pPr indent="685800" latinLnBrk="0">
      <a:defRPr sz="1200">
        <a:latin typeface="+mn-lt"/>
        <a:ea typeface="+mn-ea"/>
        <a:cs typeface="+mn-cs"/>
        <a:sym typeface="Open Sans"/>
      </a:defRPr>
    </a:lvl4pPr>
    <a:lvl5pPr indent="914400" latinLnBrk="0">
      <a:defRPr sz="1200">
        <a:latin typeface="+mn-lt"/>
        <a:ea typeface="+mn-ea"/>
        <a:cs typeface="+mn-cs"/>
        <a:sym typeface="Open Sans"/>
      </a:defRPr>
    </a:lvl5pPr>
    <a:lvl6pPr indent="1143000" latinLnBrk="0">
      <a:defRPr sz="1200">
        <a:latin typeface="+mn-lt"/>
        <a:ea typeface="+mn-ea"/>
        <a:cs typeface="+mn-cs"/>
        <a:sym typeface="Open Sans"/>
      </a:defRPr>
    </a:lvl6pPr>
    <a:lvl7pPr indent="1371600" latinLnBrk="0">
      <a:defRPr sz="1200">
        <a:latin typeface="+mn-lt"/>
        <a:ea typeface="+mn-ea"/>
        <a:cs typeface="+mn-cs"/>
        <a:sym typeface="Open Sans"/>
      </a:defRPr>
    </a:lvl7pPr>
    <a:lvl8pPr indent="1600200" latinLnBrk="0">
      <a:defRPr sz="1200">
        <a:latin typeface="+mn-lt"/>
        <a:ea typeface="+mn-ea"/>
        <a:cs typeface="+mn-cs"/>
        <a:sym typeface="Open Sans"/>
      </a:defRPr>
    </a:lvl8pPr>
    <a:lvl9pPr indent="1828800" latinLnBrk="0">
      <a:defRPr sz="1200">
        <a:latin typeface="+mn-lt"/>
        <a:ea typeface="+mn-ea"/>
        <a:cs typeface="+mn-cs"/>
        <a:sym typeface="Open San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55751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8320364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8409151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15815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97679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95972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89601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7069746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1184158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3942481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710868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317513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8664304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932959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4761620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9488120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4097415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1425177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9226501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b="0" i="0" dirty="0">
              <a:solidFill>
                <a:srgbClr val="333333"/>
              </a:solidFill>
              <a:effectLst/>
              <a:latin typeface="Inter"/>
            </a:endParaRPr>
          </a:p>
        </p:txBody>
      </p:sp>
    </p:spTree>
    <p:extLst>
      <p:ext uri="{BB962C8B-B14F-4D97-AF65-F5344CB8AC3E}">
        <p14:creationId xmlns:p14="http://schemas.microsoft.com/office/powerpoint/2010/main" val="7948672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6799317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896651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475866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6490937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2799042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56462-A8F3-0085-2D95-F9F048CAB2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E9C2ED-045B-1324-46B7-14B71757422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168A9C6-8C73-D7B8-D608-29B2567B4285}"/>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4961150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017" indent="-457017">
              <a:lnSpc>
                <a:spcPct val="100000"/>
              </a:lnSpc>
              <a:buFont typeface="Arial" panose="020B0604020202020204" pitchFamily="34" charset="0"/>
              <a:buChar char="•"/>
            </a:pPr>
            <a:endParaRPr lang="en-US" sz="1200" dirty="0">
              <a:solidFill>
                <a:schemeClr val="tx2">
                  <a:lumMod val="50000"/>
                </a:schemeClr>
              </a:solidFill>
            </a:endParaRPr>
          </a:p>
          <a:p>
            <a:endParaRPr lang="en-GB" dirty="0"/>
          </a:p>
        </p:txBody>
      </p:sp>
    </p:spTree>
    <p:extLst>
      <p:ext uri="{BB962C8B-B14F-4D97-AF65-F5344CB8AC3E}">
        <p14:creationId xmlns:p14="http://schemas.microsoft.com/office/powerpoint/2010/main" val="14704164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4163828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6552682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6574673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7322746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098336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169793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158343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8092205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5534567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887675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3561407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0849372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7700341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4420955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5072793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8155562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279668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0135211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980070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03219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8579017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fontAlgn="base"/>
            <a:r>
              <a:rPr lang="en-GB" b="0" i="0" dirty="0">
                <a:solidFill>
                  <a:srgbClr val="383636"/>
                </a:solidFill>
                <a:effectLst/>
                <a:latin typeface="Open Sans" panose="020B0606030504020204" pitchFamily="34" charset="0"/>
              </a:rPr>
              <a:t> </a:t>
            </a:r>
            <a:endParaRPr lang="en-GB" dirty="0"/>
          </a:p>
        </p:txBody>
      </p:sp>
    </p:spTree>
    <p:extLst>
      <p:ext uri="{BB962C8B-B14F-4D97-AF65-F5344CB8AC3E}">
        <p14:creationId xmlns:p14="http://schemas.microsoft.com/office/powerpoint/2010/main" val="7727212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5916451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0009176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3588431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6700912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B3E047-E626-FDFB-BCB4-C4B2258866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35CDE1-6A5D-17DD-E327-990BFC2A18A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7799D03-9133-FB7A-3558-CC9BE4CC1FBF}"/>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9278315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sz="1800" b="0" i="0" dirty="0">
              <a:effectLst/>
              <a:latin typeface="Open Sans" panose="020B0606030504020204" pitchFamily="34" charset="0"/>
            </a:endParaRPr>
          </a:p>
          <a:p>
            <a:endParaRPr lang="en-GB" sz="1800" b="0" i="0" dirty="0">
              <a:effectLst/>
              <a:latin typeface="Open Sans" panose="020B0606030504020204" pitchFamily="34" charset="0"/>
            </a:endParaRPr>
          </a:p>
        </p:txBody>
      </p:sp>
    </p:spTree>
    <p:extLst>
      <p:ext uri="{BB962C8B-B14F-4D97-AF65-F5344CB8AC3E}">
        <p14:creationId xmlns:p14="http://schemas.microsoft.com/office/powerpoint/2010/main" val="311006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5691490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0043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4167242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endParaRPr lang="en-GB" dirty="0"/>
          </a:p>
        </p:txBody>
      </p:sp>
    </p:spTree>
    <p:extLst>
      <p:ext uri="{BB962C8B-B14F-4D97-AF65-F5344CB8AC3E}">
        <p14:creationId xmlns:p14="http://schemas.microsoft.com/office/powerpoint/2010/main" val="15501520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8515371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98738830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DCD67-0B1C-B004-DC78-E6C6567251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58EB27-D042-9021-9440-53F9892737F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A092179-F12A-201F-7C7A-C1231F0956AC}"/>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231636453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10616842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419906059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4769936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736174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5647700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45986062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68545831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819570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537805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6594300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helpingkidsshine.co.uk/" TargetMode="Externa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helpingkidsshine.co.uk/"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sp>
        <p:nvSpPr>
          <p:cNvPr id="3" name="Freeform 14">
            <a:extLst>
              <a:ext uri="{FF2B5EF4-FFF2-40B4-BE49-F238E27FC236}">
                <a16:creationId xmlns:a16="http://schemas.microsoft.com/office/drawing/2014/main" id="{4597CDA5-DA3E-FB1B-37E5-D3A1DC1CF397}"/>
              </a:ext>
            </a:extLst>
          </p:cNvPr>
          <p:cNvSpPr/>
          <p:nvPr userDrawn="1"/>
        </p:nvSpPr>
        <p:spPr>
          <a:xfrm>
            <a:off x="6227762" y="3174"/>
            <a:ext cx="18157828" cy="2933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8766"/>
                  <a:pt x="21600" y="8766"/>
                  <a:pt x="21600" y="8766"/>
                </a:cubicBezTo>
                <a:cubicBezTo>
                  <a:pt x="21381" y="8042"/>
                  <a:pt x="21185" y="7060"/>
                  <a:pt x="21022" y="5938"/>
                </a:cubicBezTo>
                <a:cubicBezTo>
                  <a:pt x="20981" y="5938"/>
                  <a:pt x="20939" y="5961"/>
                  <a:pt x="20894" y="5961"/>
                </a:cubicBezTo>
                <a:cubicBezTo>
                  <a:pt x="20403" y="5961"/>
                  <a:pt x="19946" y="4909"/>
                  <a:pt x="19588" y="3156"/>
                </a:cubicBezTo>
                <a:cubicBezTo>
                  <a:pt x="19342" y="4348"/>
                  <a:pt x="19048" y="5236"/>
                  <a:pt x="18731" y="5657"/>
                </a:cubicBezTo>
                <a:cubicBezTo>
                  <a:pt x="18361" y="9444"/>
                  <a:pt x="17689" y="11969"/>
                  <a:pt x="16922" y="11969"/>
                </a:cubicBezTo>
                <a:cubicBezTo>
                  <a:pt x="16752" y="11969"/>
                  <a:pt x="16586" y="11829"/>
                  <a:pt x="16427" y="11595"/>
                </a:cubicBezTo>
                <a:cubicBezTo>
                  <a:pt x="16091" y="12997"/>
                  <a:pt x="15687" y="13816"/>
                  <a:pt x="15253" y="13816"/>
                </a:cubicBezTo>
                <a:cubicBezTo>
                  <a:pt x="15049" y="13816"/>
                  <a:pt x="14853" y="13629"/>
                  <a:pt x="14668" y="13301"/>
                </a:cubicBezTo>
                <a:cubicBezTo>
                  <a:pt x="14362" y="18164"/>
                  <a:pt x="13596" y="21600"/>
                  <a:pt x="12705" y="21600"/>
                </a:cubicBezTo>
                <a:cubicBezTo>
                  <a:pt x="12048" y="21600"/>
                  <a:pt x="11459" y="19730"/>
                  <a:pt x="11074" y="16808"/>
                </a:cubicBezTo>
                <a:cubicBezTo>
                  <a:pt x="10998" y="16855"/>
                  <a:pt x="10926" y="16878"/>
                  <a:pt x="10851" y="16878"/>
                </a:cubicBezTo>
                <a:cubicBezTo>
                  <a:pt x="10168" y="16878"/>
                  <a:pt x="9556" y="14868"/>
                  <a:pt x="9171" y="11735"/>
                </a:cubicBezTo>
                <a:cubicBezTo>
                  <a:pt x="8842" y="13044"/>
                  <a:pt x="8450" y="13816"/>
                  <a:pt x="8031" y="13816"/>
                </a:cubicBezTo>
                <a:cubicBezTo>
                  <a:pt x="8016" y="13816"/>
                  <a:pt x="8000" y="13816"/>
                  <a:pt x="7985" y="13816"/>
                </a:cubicBezTo>
                <a:cubicBezTo>
                  <a:pt x="7525" y="17790"/>
                  <a:pt x="6773" y="20384"/>
                  <a:pt x="5920" y="20384"/>
                </a:cubicBezTo>
                <a:cubicBezTo>
                  <a:pt x="4840" y="20384"/>
                  <a:pt x="3915" y="16177"/>
                  <a:pt x="3553" y="10286"/>
                </a:cubicBezTo>
                <a:cubicBezTo>
                  <a:pt x="3496" y="10309"/>
                  <a:pt x="3440" y="10332"/>
                  <a:pt x="3383" y="10332"/>
                </a:cubicBezTo>
                <a:cubicBezTo>
                  <a:pt x="2594" y="10332"/>
                  <a:pt x="1907" y="7644"/>
                  <a:pt x="1544" y="3670"/>
                </a:cubicBezTo>
                <a:cubicBezTo>
                  <a:pt x="1457" y="3764"/>
                  <a:pt x="1367" y="3810"/>
                  <a:pt x="1272" y="3810"/>
                </a:cubicBezTo>
                <a:cubicBezTo>
                  <a:pt x="759" y="3810"/>
                  <a:pt x="298" y="2314"/>
                  <a:pt x="0" y="0"/>
                </a:cubicBezTo>
                <a:lnTo>
                  <a:pt x="21600" y="0"/>
                </a:lnTo>
                <a:close/>
              </a:path>
            </a:pathLst>
          </a:custGeom>
          <a:solidFill>
            <a:srgbClr val="94CEF7"/>
          </a:solidFill>
          <a:ln w="12700">
            <a:miter lim="400000"/>
          </a:ln>
        </p:spPr>
        <p:txBody>
          <a:bodyPr lIns="45718" tIns="45718" rIns="45718" bIns="45718"/>
          <a:lstStyle/>
          <a:p>
            <a:pPr>
              <a:defRPr>
                <a:solidFill>
                  <a:srgbClr val="3A9BEE"/>
                </a:solidFill>
              </a:defRPr>
            </a:pPr>
            <a:endParaRPr/>
          </a:p>
        </p:txBody>
      </p:sp>
      <p:sp>
        <p:nvSpPr>
          <p:cNvPr id="2" name="Freeform 13">
            <a:extLst>
              <a:ext uri="{FF2B5EF4-FFF2-40B4-BE49-F238E27FC236}">
                <a16:creationId xmlns:a16="http://schemas.microsoft.com/office/drawing/2014/main" id="{EB9DDBED-547D-B55C-E9DF-0B07CD0DB4ED}"/>
              </a:ext>
            </a:extLst>
          </p:cNvPr>
          <p:cNvSpPr/>
          <p:nvPr userDrawn="1"/>
        </p:nvSpPr>
        <p:spPr>
          <a:xfrm>
            <a:off x="9524" y="10185399"/>
            <a:ext cx="24372888" cy="3533776"/>
          </a:xfrm>
          <a:custGeom>
            <a:avLst/>
            <a:gdLst/>
            <a:ahLst/>
            <a:cxnLst>
              <a:cxn ang="0">
                <a:pos x="wd2" y="hd2"/>
              </a:cxn>
              <a:cxn ang="5400000">
                <a:pos x="wd2" y="hd2"/>
              </a:cxn>
              <a:cxn ang="10800000">
                <a:pos x="wd2" y="hd2"/>
              </a:cxn>
              <a:cxn ang="16200000">
                <a:pos x="wd2" y="hd2"/>
              </a:cxn>
            </a:cxnLst>
            <a:rect l="0" t="0" r="r" b="b"/>
            <a:pathLst>
              <a:path w="21600" h="21600" extrusionOk="0">
                <a:moveTo>
                  <a:pt x="21600" y="18126"/>
                </a:moveTo>
                <a:cubicBezTo>
                  <a:pt x="21600" y="21600"/>
                  <a:pt x="21600" y="21600"/>
                  <a:pt x="21600" y="21600"/>
                </a:cubicBezTo>
                <a:cubicBezTo>
                  <a:pt x="0" y="21600"/>
                  <a:pt x="0" y="21600"/>
                  <a:pt x="0" y="21600"/>
                </a:cubicBezTo>
                <a:cubicBezTo>
                  <a:pt x="0" y="17699"/>
                  <a:pt x="0" y="17699"/>
                  <a:pt x="0" y="17699"/>
                </a:cubicBezTo>
                <a:cubicBezTo>
                  <a:pt x="287" y="15467"/>
                  <a:pt x="706" y="14070"/>
                  <a:pt x="1173" y="14070"/>
                </a:cubicBezTo>
                <a:cubicBezTo>
                  <a:pt x="1533" y="14070"/>
                  <a:pt x="1868" y="14905"/>
                  <a:pt x="2132" y="16341"/>
                </a:cubicBezTo>
                <a:cubicBezTo>
                  <a:pt x="2391" y="14478"/>
                  <a:pt x="2743" y="13255"/>
                  <a:pt x="3136" y="13022"/>
                </a:cubicBezTo>
                <a:cubicBezTo>
                  <a:pt x="3426" y="10790"/>
                  <a:pt x="3845" y="9374"/>
                  <a:pt x="4315" y="9374"/>
                </a:cubicBezTo>
                <a:cubicBezTo>
                  <a:pt x="4782" y="9374"/>
                  <a:pt x="5204" y="10771"/>
                  <a:pt x="5491" y="13022"/>
                </a:cubicBezTo>
                <a:cubicBezTo>
                  <a:pt x="5522" y="13003"/>
                  <a:pt x="5553" y="12983"/>
                  <a:pt x="5586" y="12983"/>
                </a:cubicBezTo>
                <a:cubicBezTo>
                  <a:pt x="5955" y="12983"/>
                  <a:pt x="6292" y="13857"/>
                  <a:pt x="6560" y="15332"/>
                </a:cubicBezTo>
                <a:cubicBezTo>
                  <a:pt x="6742" y="14322"/>
                  <a:pt x="6962" y="13604"/>
                  <a:pt x="7198" y="13236"/>
                </a:cubicBezTo>
                <a:cubicBezTo>
                  <a:pt x="7474" y="10111"/>
                  <a:pt x="7974" y="7996"/>
                  <a:pt x="8545" y="7996"/>
                </a:cubicBezTo>
                <a:cubicBezTo>
                  <a:pt x="8672" y="7996"/>
                  <a:pt x="8796" y="8112"/>
                  <a:pt x="8914" y="8306"/>
                </a:cubicBezTo>
                <a:cubicBezTo>
                  <a:pt x="9164" y="7142"/>
                  <a:pt x="9465" y="6482"/>
                  <a:pt x="9789" y="6482"/>
                </a:cubicBezTo>
                <a:cubicBezTo>
                  <a:pt x="9941" y="6482"/>
                  <a:pt x="10087" y="6618"/>
                  <a:pt x="10225" y="6889"/>
                </a:cubicBezTo>
                <a:cubicBezTo>
                  <a:pt x="10453" y="2872"/>
                  <a:pt x="11024" y="0"/>
                  <a:pt x="11687" y="0"/>
                </a:cubicBezTo>
                <a:cubicBezTo>
                  <a:pt x="12177" y="0"/>
                  <a:pt x="12616" y="1553"/>
                  <a:pt x="12905" y="3978"/>
                </a:cubicBezTo>
                <a:cubicBezTo>
                  <a:pt x="12959" y="3940"/>
                  <a:pt x="13012" y="3920"/>
                  <a:pt x="13069" y="3920"/>
                </a:cubicBezTo>
                <a:cubicBezTo>
                  <a:pt x="13578" y="3920"/>
                  <a:pt x="14033" y="5589"/>
                  <a:pt x="14320" y="8190"/>
                </a:cubicBezTo>
                <a:cubicBezTo>
                  <a:pt x="14565" y="7103"/>
                  <a:pt x="14858" y="6482"/>
                  <a:pt x="15170" y="6482"/>
                </a:cubicBezTo>
                <a:cubicBezTo>
                  <a:pt x="15181" y="6482"/>
                  <a:pt x="15192" y="6482"/>
                  <a:pt x="15204" y="6482"/>
                </a:cubicBezTo>
                <a:cubicBezTo>
                  <a:pt x="15547" y="3183"/>
                  <a:pt x="16106" y="1029"/>
                  <a:pt x="16742" y="1029"/>
                </a:cubicBezTo>
                <a:cubicBezTo>
                  <a:pt x="17547" y="1029"/>
                  <a:pt x="18236" y="4502"/>
                  <a:pt x="18509" y="9393"/>
                </a:cubicBezTo>
                <a:cubicBezTo>
                  <a:pt x="18548" y="9374"/>
                  <a:pt x="18590" y="9374"/>
                  <a:pt x="18632" y="9374"/>
                </a:cubicBezTo>
                <a:cubicBezTo>
                  <a:pt x="19220" y="9374"/>
                  <a:pt x="19732" y="11586"/>
                  <a:pt x="20002" y="14885"/>
                </a:cubicBezTo>
                <a:cubicBezTo>
                  <a:pt x="20067" y="14808"/>
                  <a:pt x="20134" y="14769"/>
                  <a:pt x="20205" y="14769"/>
                </a:cubicBezTo>
                <a:cubicBezTo>
                  <a:pt x="20604" y="14769"/>
                  <a:pt x="20959" y="16108"/>
                  <a:pt x="21178" y="18184"/>
                </a:cubicBezTo>
                <a:cubicBezTo>
                  <a:pt x="21254" y="18087"/>
                  <a:pt x="21330" y="18029"/>
                  <a:pt x="21412" y="18029"/>
                </a:cubicBezTo>
                <a:cubicBezTo>
                  <a:pt x="21476" y="18029"/>
                  <a:pt x="21538" y="18068"/>
                  <a:pt x="21600" y="18126"/>
                </a:cubicBezTo>
                <a:close/>
              </a:path>
            </a:pathLst>
          </a:custGeom>
          <a:solidFill>
            <a:srgbClr val="F9B2DC"/>
          </a:solidFill>
          <a:ln w="12700">
            <a:miter lim="400000"/>
          </a:ln>
        </p:spPr>
        <p:txBody>
          <a:bodyPr lIns="45718" tIns="45718" rIns="45718" bIns="45718"/>
          <a:lstStyle/>
          <a:p>
            <a:pPr>
              <a:defRPr>
                <a:solidFill>
                  <a:srgbClr val="F55DB8"/>
                </a:solidFill>
              </a:defRPr>
            </a:pPr>
            <a:endParaRPr/>
          </a:p>
        </p:txBody>
      </p:sp>
      <p:sp>
        <p:nvSpPr>
          <p:cNvPr id="4" name="Title Text">
            <a:extLst>
              <a:ext uri="{FF2B5EF4-FFF2-40B4-BE49-F238E27FC236}">
                <a16:creationId xmlns:a16="http://schemas.microsoft.com/office/drawing/2014/main" id="{0BC2852C-AD97-316F-822F-851963ADFF29}"/>
              </a:ext>
            </a:extLst>
          </p:cNvPr>
          <p:cNvSpPr txBox="1">
            <a:spLocks noGrp="1"/>
          </p:cNvSpPr>
          <p:nvPr>
            <p:ph type="title"/>
          </p:nvPr>
        </p:nvSpPr>
        <p:spPr>
          <a:xfrm>
            <a:off x="2438399" y="2936875"/>
            <a:ext cx="19507201" cy="3336925"/>
          </a:xfrm>
          <a:prstGeom prst="rect">
            <a:avLst/>
          </a:prstGeom>
          <a:solidFill>
            <a:srgbClr val="FFFFFF">
              <a:alpha val="50000"/>
            </a:srgbClr>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8" tIns="45718" rIns="45718" bIns="45718" anchor="ctr"/>
          <a:lstStyle/>
          <a:p>
            <a:r>
              <a:t>Title Text</a:t>
            </a:r>
          </a:p>
        </p:txBody>
      </p:sp>
      <p:sp>
        <p:nvSpPr>
          <p:cNvPr id="5" name="Body Level One…">
            <a:extLst>
              <a:ext uri="{FF2B5EF4-FFF2-40B4-BE49-F238E27FC236}">
                <a16:creationId xmlns:a16="http://schemas.microsoft.com/office/drawing/2014/main" id="{C59CA131-835B-54EB-AF5C-A1D598E8B772}"/>
              </a:ext>
            </a:extLst>
          </p:cNvPr>
          <p:cNvSpPr txBox="1">
            <a:spLocks noGrp="1"/>
          </p:cNvSpPr>
          <p:nvPr>
            <p:ph idx="1"/>
          </p:nvPr>
        </p:nvSpPr>
        <p:spPr>
          <a:xfrm>
            <a:off x="2438399" y="6510528"/>
            <a:ext cx="19507200" cy="5047488"/>
          </a:xfrm>
          <a:prstGeom prst="rect">
            <a:avLst/>
          </a:prstGeom>
          <a:solidFill>
            <a:srgbClr val="FFFFFF">
              <a:alpha val="50000"/>
            </a:srgbClr>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8" tIns="45718" rIns="45718" bIns="45718"/>
          <a:lstStyle/>
          <a:p>
            <a:r>
              <a:t>Body Level One</a:t>
            </a:r>
          </a:p>
          <a:p>
            <a:pPr lvl="1"/>
            <a:r>
              <a:t>Body Level Two</a:t>
            </a:r>
          </a:p>
          <a:p>
            <a:pPr lvl="2"/>
            <a:r>
              <a:t>Body Level Three</a:t>
            </a:r>
          </a:p>
          <a:p>
            <a:pPr lvl="3"/>
            <a:r>
              <a:t>Body Level Four</a:t>
            </a:r>
          </a:p>
          <a:p>
            <a:pPr lvl="4"/>
            <a:r>
              <a:t>Body Level Five</a:t>
            </a:r>
          </a:p>
        </p:txBody>
      </p:sp>
      <p:pic>
        <p:nvPicPr>
          <p:cNvPr id="6" name="Image" descr="Image">
            <a:hlinkClick r:id="rId2"/>
            <a:extLst>
              <a:ext uri="{FF2B5EF4-FFF2-40B4-BE49-F238E27FC236}">
                <a16:creationId xmlns:a16="http://schemas.microsoft.com/office/drawing/2014/main" id="{F98AD5FB-E15D-D3F1-AEB6-038940F260F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825543" y="205899"/>
            <a:ext cx="2312138" cy="1843256"/>
          </a:xfrm>
          <a:prstGeom prst="rect">
            <a:avLst/>
          </a:prstGeom>
          <a:ln w="12700">
            <a:miter lim="400000"/>
          </a:ln>
        </p:spPr>
      </p:pic>
      <p:sp>
        <p:nvSpPr>
          <p:cNvPr id="7" name="Text Placeholder 2">
            <a:extLst>
              <a:ext uri="{FF2B5EF4-FFF2-40B4-BE49-F238E27FC236}">
                <a16:creationId xmlns:a16="http://schemas.microsoft.com/office/drawing/2014/main" id="{D9A73CC4-DCFC-4A10-D65D-CAD45476144E}"/>
              </a:ext>
            </a:extLst>
          </p:cNvPr>
          <p:cNvSpPr txBox="1">
            <a:spLocks/>
          </p:cNvSpPr>
          <p:nvPr userDrawn="1"/>
        </p:nvSpPr>
        <p:spPr>
          <a:xfrm>
            <a:off x="311404" y="12803383"/>
            <a:ext cx="10825988" cy="773113"/>
          </a:xfrm>
          <a:prstGeom prst="rect">
            <a:avLst/>
          </a:prstGeom>
        </p:spPr>
        <p:txBody>
          <a:bodyPr/>
          <a:lstStyle>
            <a:lvl1pPr marL="0" marR="0" indent="0" algn="l" defTabSz="1828707" rtl="0" latinLnBrk="0">
              <a:lnSpc>
                <a:spcPct val="90000"/>
              </a:lnSpc>
              <a:spcBef>
                <a:spcPts val="2000"/>
              </a:spcBef>
              <a:spcAft>
                <a:spcPts val="0"/>
              </a:spcAft>
              <a:buClrTx/>
              <a:buSzPct val="100000"/>
              <a:buFont typeface="Open Sans"/>
              <a:buNone/>
              <a:tabLst/>
              <a:defRPr sz="3200" b="0" i="0" u="none" strike="noStrike" cap="none" spc="0" baseline="0">
                <a:solidFill>
                  <a:srgbClr val="8E89AE"/>
                </a:solidFill>
                <a:uFillTx/>
                <a:latin typeface="+mn-lt"/>
                <a:ea typeface="+mn-ea"/>
                <a:cs typeface="+mn-cs"/>
                <a:sym typeface="Open Sans"/>
              </a:defRPr>
            </a:lvl1pPr>
            <a:lvl2pPr marL="914355" marR="0" indent="0" algn="l" defTabSz="1828707" rtl="0" latinLnBrk="0">
              <a:lnSpc>
                <a:spcPct val="90000"/>
              </a:lnSpc>
              <a:spcBef>
                <a:spcPts val="2000"/>
              </a:spcBef>
              <a:spcAft>
                <a:spcPts val="0"/>
              </a:spcAft>
              <a:buClrTx/>
              <a:buSzPct val="100000"/>
              <a:buFont typeface="Open Sans"/>
              <a:buNone/>
              <a:tabLst/>
              <a:defRPr sz="5600" b="0" i="0" u="none" strike="noStrike" cap="none" spc="0" baseline="0">
                <a:solidFill>
                  <a:srgbClr val="8E89AE"/>
                </a:solidFill>
                <a:uFillTx/>
                <a:latin typeface="+mn-lt"/>
                <a:ea typeface="+mn-ea"/>
                <a:cs typeface="+mn-cs"/>
                <a:sym typeface="Open Sans"/>
              </a:defRPr>
            </a:lvl2pPr>
            <a:lvl3pPr marL="2468756" marR="0" indent="-640046" algn="l" defTabSz="1828707" rtl="0" latinLnBrk="0">
              <a:lnSpc>
                <a:spcPct val="90000"/>
              </a:lnSpc>
              <a:spcBef>
                <a:spcPts val="2000"/>
              </a:spcBef>
              <a:spcAft>
                <a:spcPts val="0"/>
              </a:spcAft>
              <a:buClrTx/>
              <a:buSzPct val="100000"/>
              <a:buFont typeface="Open Sans"/>
              <a:buChar char="•"/>
              <a:tabLst/>
              <a:defRPr sz="5600" b="0" i="0" u="none" strike="noStrike" cap="none" spc="0" baseline="0">
                <a:solidFill>
                  <a:srgbClr val="8E89AE"/>
                </a:solidFill>
                <a:uFillTx/>
                <a:latin typeface="+mn-lt"/>
                <a:ea typeface="+mn-ea"/>
                <a:cs typeface="+mn-cs"/>
                <a:sym typeface="Open Sans"/>
              </a:defRPr>
            </a:lvl3pPr>
            <a:lvl4pPr marL="3454227" marR="0" indent="-711163" algn="l" defTabSz="1828707" rtl="0" latinLnBrk="0">
              <a:lnSpc>
                <a:spcPct val="90000"/>
              </a:lnSpc>
              <a:spcBef>
                <a:spcPts val="2000"/>
              </a:spcBef>
              <a:spcAft>
                <a:spcPts val="0"/>
              </a:spcAft>
              <a:buClrTx/>
              <a:buSzPct val="100000"/>
              <a:buFont typeface="Open Sans"/>
              <a:buChar char="•"/>
              <a:tabLst/>
              <a:defRPr sz="5600" b="0" i="0" u="none" strike="noStrike" cap="none" spc="0" baseline="0">
                <a:solidFill>
                  <a:srgbClr val="8E89AE"/>
                </a:solidFill>
                <a:uFillTx/>
                <a:latin typeface="+mn-lt"/>
                <a:ea typeface="+mn-ea"/>
                <a:cs typeface="+mn-cs"/>
                <a:sym typeface="Open Sans"/>
              </a:defRPr>
            </a:lvl4pPr>
            <a:lvl5pPr marL="3657418" marR="0" indent="0" algn="l" defTabSz="1828707" rtl="0" latinLnBrk="0">
              <a:lnSpc>
                <a:spcPct val="90000"/>
              </a:lnSpc>
              <a:spcBef>
                <a:spcPts val="2000"/>
              </a:spcBef>
              <a:spcAft>
                <a:spcPts val="0"/>
              </a:spcAft>
              <a:buClrTx/>
              <a:buSzPct val="100000"/>
              <a:buFont typeface="Open Sans"/>
              <a:buNone/>
              <a:tabLst/>
              <a:defRPr sz="5600" b="0" i="0" u="none" strike="noStrike" cap="none" spc="0" baseline="0">
                <a:solidFill>
                  <a:srgbClr val="8E89AE"/>
                </a:solidFill>
                <a:uFillTx/>
                <a:latin typeface="+mn-lt"/>
                <a:ea typeface="+mn-ea"/>
                <a:cs typeface="+mn-cs"/>
                <a:sym typeface="Open Sans"/>
              </a:defRPr>
            </a:lvl5pPr>
            <a:lvl6pPr marL="5282936" marR="0" indent="-711163" algn="l" defTabSz="1828707" rtl="0" latinLnBrk="0">
              <a:lnSpc>
                <a:spcPct val="90000"/>
              </a:lnSpc>
              <a:spcBef>
                <a:spcPts val="2000"/>
              </a:spcBef>
              <a:spcAft>
                <a:spcPts val="0"/>
              </a:spcAft>
              <a:buClrTx/>
              <a:buSzPct val="100000"/>
              <a:buFont typeface="Open Sans"/>
              <a:buChar char="•"/>
              <a:tabLst/>
              <a:defRPr sz="5600" b="0" i="0" u="none" strike="noStrike" cap="none" spc="0" baseline="0">
                <a:solidFill>
                  <a:srgbClr val="8E89AE"/>
                </a:solidFill>
                <a:uFillTx/>
                <a:latin typeface="+mn-lt"/>
                <a:ea typeface="+mn-ea"/>
                <a:cs typeface="+mn-cs"/>
                <a:sym typeface="Open Sans"/>
              </a:defRPr>
            </a:lvl6pPr>
            <a:lvl7pPr marL="6197289" marR="0" indent="-711163" algn="l" defTabSz="1828707" rtl="0" latinLnBrk="0">
              <a:lnSpc>
                <a:spcPct val="90000"/>
              </a:lnSpc>
              <a:spcBef>
                <a:spcPts val="2000"/>
              </a:spcBef>
              <a:spcAft>
                <a:spcPts val="0"/>
              </a:spcAft>
              <a:buClrTx/>
              <a:buSzPct val="100000"/>
              <a:buFont typeface="Open Sans"/>
              <a:buChar char="•"/>
              <a:tabLst/>
              <a:defRPr sz="5600" b="0" i="0" u="none" strike="noStrike" cap="none" spc="0" baseline="0">
                <a:solidFill>
                  <a:srgbClr val="8E89AE"/>
                </a:solidFill>
                <a:uFillTx/>
                <a:latin typeface="+mn-lt"/>
                <a:ea typeface="+mn-ea"/>
                <a:cs typeface="+mn-cs"/>
                <a:sym typeface="Open Sans"/>
              </a:defRPr>
            </a:lvl7pPr>
            <a:lvl8pPr marL="7111644" marR="0" indent="-711163" algn="l" defTabSz="1828707" rtl="0" latinLnBrk="0">
              <a:lnSpc>
                <a:spcPct val="90000"/>
              </a:lnSpc>
              <a:spcBef>
                <a:spcPts val="2000"/>
              </a:spcBef>
              <a:spcAft>
                <a:spcPts val="0"/>
              </a:spcAft>
              <a:buClrTx/>
              <a:buSzPct val="100000"/>
              <a:buFont typeface="Open Sans"/>
              <a:buChar char="•"/>
              <a:tabLst/>
              <a:defRPr sz="5600" b="0" i="0" u="none" strike="noStrike" cap="none" spc="0" baseline="0">
                <a:solidFill>
                  <a:srgbClr val="8E89AE"/>
                </a:solidFill>
                <a:uFillTx/>
                <a:latin typeface="+mn-lt"/>
                <a:ea typeface="+mn-ea"/>
                <a:cs typeface="+mn-cs"/>
                <a:sym typeface="Open Sans"/>
              </a:defRPr>
            </a:lvl8pPr>
            <a:lvl9pPr marL="8025996" marR="0" indent="-711162" algn="l" defTabSz="1828707" rtl="0" latinLnBrk="0">
              <a:lnSpc>
                <a:spcPct val="90000"/>
              </a:lnSpc>
              <a:spcBef>
                <a:spcPts val="2000"/>
              </a:spcBef>
              <a:spcAft>
                <a:spcPts val="0"/>
              </a:spcAft>
              <a:buClrTx/>
              <a:buSzPct val="100000"/>
              <a:buFont typeface="Open Sans"/>
              <a:buChar char="•"/>
              <a:tabLst/>
              <a:defRPr sz="5600" b="0" i="0" u="none" strike="noStrike" cap="none" spc="0" baseline="0">
                <a:solidFill>
                  <a:srgbClr val="8E89AE"/>
                </a:solidFill>
                <a:uFillTx/>
                <a:latin typeface="+mn-lt"/>
                <a:ea typeface="+mn-ea"/>
                <a:cs typeface="+mn-cs"/>
                <a:sym typeface="Open Sans"/>
              </a:defRPr>
            </a:lvl9pPr>
          </a:lstStyle>
          <a:p>
            <a:pPr hangingPunct="1"/>
            <a:r>
              <a:rPr lang="en-GB">
                <a:solidFill>
                  <a:schemeClr val="tx2">
                    <a:lumMod val="75000"/>
                  </a:schemeClr>
                </a:solidFill>
              </a:rPr>
              <a:t>© Helping Kids Shine Limited</a:t>
            </a:r>
          </a:p>
        </p:txBody>
      </p:sp>
    </p:spTree>
    <p:extLst>
      <p:ext uri="{BB962C8B-B14F-4D97-AF65-F5344CB8AC3E}">
        <p14:creationId xmlns:p14="http://schemas.microsoft.com/office/powerpoint/2010/main" val="385887226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iterate>
                                    <p:tmAbs val="0"/>
                                  </p:iterate>
                                  <p:childTnLst>
                                    <p:set>
                                      <p:cBhvr>
                                        <p:cTn id="6" fill="hold"/>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100000">
                                          <p:val>
                                            <p:strVal val="#ppt_x"/>
                                          </p:val>
                                        </p:tav>
                                      </p:tavLst>
                                    </p:anim>
                                    <p:anim calcmode="lin" valueType="num">
                                      <p:cBhvr>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iterate>
                                    <p:tmAbs val="0"/>
                                  </p:iterate>
                                  <p:childTnLst>
                                    <p:set>
                                      <p:cBhvr>
                                        <p:cTn id="11" fill="hold"/>
                                        <p:tgtEl>
                                          <p:spTgt spid="3"/>
                                        </p:tgtEl>
                                        <p:attrNameLst>
                                          <p:attrName>style.visibility</p:attrName>
                                        </p:attrNameLst>
                                      </p:cBhvr>
                                      <p:to>
                                        <p:strVal val="visible"/>
                                      </p:to>
                                    </p:se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dvAuto="0"/>
      <p:bldP spid="2" grpId="0" animBg="1" advAuto="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364067"/>
            <a:ext cx="4011084" cy="1549400"/>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364067"/>
            <a:ext cx="6815667" cy="7804151"/>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913467"/>
            <a:ext cx="4011084" cy="625475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6400800"/>
            <a:ext cx="7315200" cy="755651"/>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817033"/>
            <a:ext cx="7315200" cy="54864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7156451"/>
            <a:ext cx="7315200" cy="1073149"/>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66185"/>
            <a:ext cx="2743200" cy="78020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66185"/>
            <a:ext cx="8026400"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Slide">
    <p:bg>
      <p:bgPr>
        <a:solidFill>
          <a:srgbClr val="FFFFFF">
            <a:alpha val="47000"/>
          </a:srgbClr>
        </a:solidFill>
        <a:effectLst/>
      </p:bgPr>
    </p:bg>
    <p:spTree>
      <p:nvGrpSpPr>
        <p:cNvPr id="1" name=""/>
        <p:cNvGrpSpPr/>
        <p:nvPr/>
      </p:nvGrpSpPr>
      <p:grpSpPr>
        <a:xfrm>
          <a:off x="0" y="0"/>
          <a:ext cx="0" cy="0"/>
          <a:chOff x="0" y="0"/>
          <a:chExt cx="0" cy="0"/>
        </a:xfrm>
      </p:grpSpPr>
      <p:sp>
        <p:nvSpPr>
          <p:cNvPr id="6" name="Title Text">
            <a:extLst>
              <a:ext uri="{FF2B5EF4-FFF2-40B4-BE49-F238E27FC236}">
                <a16:creationId xmlns:a16="http://schemas.microsoft.com/office/drawing/2014/main" id="{D8CBB5D8-BA0C-BAE4-E9C1-78823889657C}"/>
              </a:ext>
            </a:extLst>
          </p:cNvPr>
          <p:cNvSpPr txBox="1">
            <a:spLocks noGrp="1"/>
          </p:cNvSpPr>
          <p:nvPr>
            <p:ph type="title" hasCustomPrompt="1"/>
          </p:nvPr>
        </p:nvSpPr>
        <p:spPr>
          <a:xfrm>
            <a:off x="328422" y="883221"/>
            <a:ext cx="19348705" cy="1415669"/>
          </a:xfrm>
          <a:prstGeom prst="rect">
            <a:avLst/>
          </a:prstGeom>
          <a:solidFill>
            <a:srgbClr val="FFFFFF">
              <a:alpha val="50000"/>
            </a:srgbClr>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8" tIns="45718" rIns="45718" bIns="45718" anchor="ctr"/>
          <a:lstStyle>
            <a:lvl1pPr algn="l">
              <a:defRPr sz="11500"/>
            </a:lvl1pPr>
          </a:lstStyle>
          <a:p>
            <a:r>
              <a:rPr lang="en-GB"/>
              <a:t>Slide Heading</a:t>
            </a:r>
            <a:endParaRPr/>
          </a:p>
        </p:txBody>
      </p:sp>
      <p:sp>
        <p:nvSpPr>
          <p:cNvPr id="7" name="Body Level One…">
            <a:extLst>
              <a:ext uri="{FF2B5EF4-FFF2-40B4-BE49-F238E27FC236}">
                <a16:creationId xmlns:a16="http://schemas.microsoft.com/office/drawing/2014/main" id="{04910BE3-1F48-ECF9-3A6C-A97B9BC5809F}"/>
              </a:ext>
            </a:extLst>
          </p:cNvPr>
          <p:cNvSpPr txBox="1">
            <a:spLocks noGrp="1"/>
          </p:cNvSpPr>
          <p:nvPr>
            <p:ph idx="1"/>
          </p:nvPr>
        </p:nvSpPr>
        <p:spPr>
          <a:xfrm>
            <a:off x="347472" y="2999232"/>
            <a:ext cx="23599666" cy="9326880"/>
          </a:xfrm>
          <a:prstGeom prst="rect">
            <a:avLst/>
          </a:prstGeom>
          <a:solidFill>
            <a:srgbClr val="FFFFFF">
              <a:alpha val="50000"/>
            </a:srgbClr>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8" tIns="45718" rIns="45718" bIns="45718"/>
          <a:lstStyle/>
          <a:p>
            <a:r>
              <a:t>Body Level One</a:t>
            </a:r>
          </a:p>
          <a:p>
            <a:pPr lvl="1"/>
            <a:r>
              <a:t>Body Level Two</a:t>
            </a:r>
          </a:p>
          <a:p>
            <a:pPr lvl="2"/>
            <a:r>
              <a:t>Body Level Three</a:t>
            </a:r>
          </a:p>
          <a:p>
            <a:pPr lvl="3"/>
            <a:r>
              <a:t>Body Level Four</a:t>
            </a:r>
          </a:p>
          <a:p>
            <a:pPr lvl="4"/>
            <a:r>
              <a:t>Body Level Five</a:t>
            </a:r>
          </a:p>
        </p:txBody>
      </p:sp>
      <p:pic>
        <p:nvPicPr>
          <p:cNvPr id="8" name="Image" descr="Image">
            <a:hlinkClick r:id="rId2"/>
            <a:extLst>
              <a:ext uri="{FF2B5EF4-FFF2-40B4-BE49-F238E27FC236}">
                <a16:creationId xmlns:a16="http://schemas.microsoft.com/office/drawing/2014/main" id="{39FF0297-9840-02E6-2DFB-55AF9C66AEF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825543" y="205899"/>
            <a:ext cx="2312138" cy="1843256"/>
          </a:xfrm>
          <a:prstGeom prst="rect">
            <a:avLst/>
          </a:prstGeom>
          <a:ln w="12700">
            <a:miter lim="400000"/>
          </a:ln>
        </p:spPr>
      </p:pic>
      <p:sp>
        <p:nvSpPr>
          <p:cNvPr id="9" name="Text Placeholder 2">
            <a:extLst>
              <a:ext uri="{FF2B5EF4-FFF2-40B4-BE49-F238E27FC236}">
                <a16:creationId xmlns:a16="http://schemas.microsoft.com/office/drawing/2014/main" id="{A3A9E7B6-EF9D-F5CB-695B-F90681F63D83}"/>
              </a:ext>
            </a:extLst>
          </p:cNvPr>
          <p:cNvSpPr txBox="1">
            <a:spLocks/>
          </p:cNvSpPr>
          <p:nvPr userDrawn="1"/>
        </p:nvSpPr>
        <p:spPr>
          <a:xfrm>
            <a:off x="311404" y="12803383"/>
            <a:ext cx="10825988" cy="773113"/>
          </a:xfrm>
          <a:prstGeom prst="rect">
            <a:avLst/>
          </a:prstGeom>
        </p:spPr>
        <p:txBody>
          <a:bodyPr/>
          <a:lstStyle>
            <a:lvl1pPr marL="0" marR="0" indent="0" algn="l" defTabSz="1828707" rtl="0" latinLnBrk="0">
              <a:lnSpc>
                <a:spcPct val="90000"/>
              </a:lnSpc>
              <a:spcBef>
                <a:spcPts val="2000"/>
              </a:spcBef>
              <a:spcAft>
                <a:spcPts val="0"/>
              </a:spcAft>
              <a:buClrTx/>
              <a:buSzPct val="100000"/>
              <a:buFont typeface="Open Sans"/>
              <a:buNone/>
              <a:tabLst/>
              <a:defRPr sz="3200" b="0" i="0" u="none" strike="noStrike" cap="none" spc="0" baseline="0">
                <a:solidFill>
                  <a:srgbClr val="8E89AE"/>
                </a:solidFill>
                <a:uFillTx/>
                <a:latin typeface="+mn-lt"/>
                <a:ea typeface="+mn-ea"/>
                <a:cs typeface="+mn-cs"/>
                <a:sym typeface="Open Sans"/>
              </a:defRPr>
            </a:lvl1pPr>
            <a:lvl2pPr marL="914355" marR="0" indent="0" algn="l" defTabSz="1828707" rtl="0" latinLnBrk="0">
              <a:lnSpc>
                <a:spcPct val="90000"/>
              </a:lnSpc>
              <a:spcBef>
                <a:spcPts val="2000"/>
              </a:spcBef>
              <a:spcAft>
                <a:spcPts val="0"/>
              </a:spcAft>
              <a:buClrTx/>
              <a:buSzPct val="100000"/>
              <a:buFont typeface="Open Sans"/>
              <a:buNone/>
              <a:tabLst/>
              <a:defRPr sz="5600" b="0" i="0" u="none" strike="noStrike" cap="none" spc="0" baseline="0">
                <a:solidFill>
                  <a:srgbClr val="8E89AE"/>
                </a:solidFill>
                <a:uFillTx/>
                <a:latin typeface="+mn-lt"/>
                <a:ea typeface="+mn-ea"/>
                <a:cs typeface="+mn-cs"/>
                <a:sym typeface="Open Sans"/>
              </a:defRPr>
            </a:lvl2pPr>
            <a:lvl3pPr marL="2468756" marR="0" indent="-640046" algn="l" defTabSz="1828707" rtl="0" latinLnBrk="0">
              <a:lnSpc>
                <a:spcPct val="90000"/>
              </a:lnSpc>
              <a:spcBef>
                <a:spcPts val="2000"/>
              </a:spcBef>
              <a:spcAft>
                <a:spcPts val="0"/>
              </a:spcAft>
              <a:buClrTx/>
              <a:buSzPct val="100000"/>
              <a:buFont typeface="Open Sans"/>
              <a:buChar char="•"/>
              <a:tabLst/>
              <a:defRPr sz="5600" b="0" i="0" u="none" strike="noStrike" cap="none" spc="0" baseline="0">
                <a:solidFill>
                  <a:srgbClr val="8E89AE"/>
                </a:solidFill>
                <a:uFillTx/>
                <a:latin typeface="+mn-lt"/>
                <a:ea typeface="+mn-ea"/>
                <a:cs typeface="+mn-cs"/>
                <a:sym typeface="Open Sans"/>
              </a:defRPr>
            </a:lvl3pPr>
            <a:lvl4pPr marL="3454227" marR="0" indent="-711163" algn="l" defTabSz="1828707" rtl="0" latinLnBrk="0">
              <a:lnSpc>
                <a:spcPct val="90000"/>
              </a:lnSpc>
              <a:spcBef>
                <a:spcPts val="2000"/>
              </a:spcBef>
              <a:spcAft>
                <a:spcPts val="0"/>
              </a:spcAft>
              <a:buClrTx/>
              <a:buSzPct val="100000"/>
              <a:buFont typeface="Open Sans"/>
              <a:buChar char="•"/>
              <a:tabLst/>
              <a:defRPr sz="5600" b="0" i="0" u="none" strike="noStrike" cap="none" spc="0" baseline="0">
                <a:solidFill>
                  <a:srgbClr val="8E89AE"/>
                </a:solidFill>
                <a:uFillTx/>
                <a:latin typeface="+mn-lt"/>
                <a:ea typeface="+mn-ea"/>
                <a:cs typeface="+mn-cs"/>
                <a:sym typeface="Open Sans"/>
              </a:defRPr>
            </a:lvl4pPr>
            <a:lvl5pPr marL="3657418" marR="0" indent="0" algn="l" defTabSz="1828707" rtl="0" latinLnBrk="0">
              <a:lnSpc>
                <a:spcPct val="90000"/>
              </a:lnSpc>
              <a:spcBef>
                <a:spcPts val="2000"/>
              </a:spcBef>
              <a:spcAft>
                <a:spcPts val="0"/>
              </a:spcAft>
              <a:buClrTx/>
              <a:buSzPct val="100000"/>
              <a:buFont typeface="Open Sans"/>
              <a:buNone/>
              <a:tabLst/>
              <a:defRPr sz="5600" b="0" i="0" u="none" strike="noStrike" cap="none" spc="0" baseline="0">
                <a:solidFill>
                  <a:srgbClr val="8E89AE"/>
                </a:solidFill>
                <a:uFillTx/>
                <a:latin typeface="+mn-lt"/>
                <a:ea typeface="+mn-ea"/>
                <a:cs typeface="+mn-cs"/>
                <a:sym typeface="Open Sans"/>
              </a:defRPr>
            </a:lvl5pPr>
            <a:lvl6pPr marL="5282936" marR="0" indent="-711163" algn="l" defTabSz="1828707" rtl="0" latinLnBrk="0">
              <a:lnSpc>
                <a:spcPct val="90000"/>
              </a:lnSpc>
              <a:spcBef>
                <a:spcPts val="2000"/>
              </a:spcBef>
              <a:spcAft>
                <a:spcPts val="0"/>
              </a:spcAft>
              <a:buClrTx/>
              <a:buSzPct val="100000"/>
              <a:buFont typeface="Open Sans"/>
              <a:buChar char="•"/>
              <a:tabLst/>
              <a:defRPr sz="5600" b="0" i="0" u="none" strike="noStrike" cap="none" spc="0" baseline="0">
                <a:solidFill>
                  <a:srgbClr val="8E89AE"/>
                </a:solidFill>
                <a:uFillTx/>
                <a:latin typeface="+mn-lt"/>
                <a:ea typeface="+mn-ea"/>
                <a:cs typeface="+mn-cs"/>
                <a:sym typeface="Open Sans"/>
              </a:defRPr>
            </a:lvl6pPr>
            <a:lvl7pPr marL="6197289" marR="0" indent="-711163" algn="l" defTabSz="1828707" rtl="0" latinLnBrk="0">
              <a:lnSpc>
                <a:spcPct val="90000"/>
              </a:lnSpc>
              <a:spcBef>
                <a:spcPts val="2000"/>
              </a:spcBef>
              <a:spcAft>
                <a:spcPts val="0"/>
              </a:spcAft>
              <a:buClrTx/>
              <a:buSzPct val="100000"/>
              <a:buFont typeface="Open Sans"/>
              <a:buChar char="•"/>
              <a:tabLst/>
              <a:defRPr sz="5600" b="0" i="0" u="none" strike="noStrike" cap="none" spc="0" baseline="0">
                <a:solidFill>
                  <a:srgbClr val="8E89AE"/>
                </a:solidFill>
                <a:uFillTx/>
                <a:latin typeface="+mn-lt"/>
                <a:ea typeface="+mn-ea"/>
                <a:cs typeface="+mn-cs"/>
                <a:sym typeface="Open Sans"/>
              </a:defRPr>
            </a:lvl7pPr>
            <a:lvl8pPr marL="7111644" marR="0" indent="-711163" algn="l" defTabSz="1828707" rtl="0" latinLnBrk="0">
              <a:lnSpc>
                <a:spcPct val="90000"/>
              </a:lnSpc>
              <a:spcBef>
                <a:spcPts val="2000"/>
              </a:spcBef>
              <a:spcAft>
                <a:spcPts val="0"/>
              </a:spcAft>
              <a:buClrTx/>
              <a:buSzPct val="100000"/>
              <a:buFont typeface="Open Sans"/>
              <a:buChar char="•"/>
              <a:tabLst/>
              <a:defRPr sz="5600" b="0" i="0" u="none" strike="noStrike" cap="none" spc="0" baseline="0">
                <a:solidFill>
                  <a:srgbClr val="8E89AE"/>
                </a:solidFill>
                <a:uFillTx/>
                <a:latin typeface="+mn-lt"/>
                <a:ea typeface="+mn-ea"/>
                <a:cs typeface="+mn-cs"/>
                <a:sym typeface="Open Sans"/>
              </a:defRPr>
            </a:lvl8pPr>
            <a:lvl9pPr marL="8025996" marR="0" indent="-711162" algn="l" defTabSz="1828707" rtl="0" latinLnBrk="0">
              <a:lnSpc>
                <a:spcPct val="90000"/>
              </a:lnSpc>
              <a:spcBef>
                <a:spcPts val="2000"/>
              </a:spcBef>
              <a:spcAft>
                <a:spcPts val="0"/>
              </a:spcAft>
              <a:buClrTx/>
              <a:buSzPct val="100000"/>
              <a:buFont typeface="Open Sans"/>
              <a:buChar char="•"/>
              <a:tabLst/>
              <a:defRPr sz="5600" b="0" i="0" u="none" strike="noStrike" cap="none" spc="0" baseline="0">
                <a:solidFill>
                  <a:srgbClr val="8E89AE"/>
                </a:solidFill>
                <a:uFillTx/>
                <a:latin typeface="+mn-lt"/>
                <a:ea typeface="+mn-ea"/>
                <a:cs typeface="+mn-cs"/>
                <a:sym typeface="Open Sans"/>
              </a:defRPr>
            </a:lvl9pPr>
          </a:lstStyle>
          <a:p>
            <a:pPr hangingPunct="1"/>
            <a:r>
              <a:rPr lang="en-GB">
                <a:solidFill>
                  <a:schemeClr val="tx2">
                    <a:lumMod val="75000"/>
                  </a:schemeClr>
                </a:solidFill>
              </a:rPr>
              <a:t>© Helping Kids Shine Limited</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C8D59-2245-CBA5-6DF5-448C4C25B653}"/>
              </a:ext>
            </a:extLst>
          </p:cNvPr>
          <p:cNvSpPr>
            <a:spLocks noGrp="1"/>
          </p:cNvSpPr>
          <p:nvPr>
            <p:ph type="ctrTitle"/>
          </p:nvPr>
        </p:nvSpPr>
        <p:spPr>
          <a:xfrm>
            <a:off x="3048000" y="2244725"/>
            <a:ext cx="18288000" cy="47752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C4CB21B9-E641-DA40-8905-AEF283C91DAB}"/>
              </a:ext>
            </a:extLst>
          </p:cNvPr>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Slide Number Placeholder 3">
            <a:extLst>
              <a:ext uri="{FF2B5EF4-FFF2-40B4-BE49-F238E27FC236}">
                <a16:creationId xmlns:a16="http://schemas.microsoft.com/office/drawing/2014/main" id="{058316D4-E3B8-187E-9CD1-5E3AC6DA61B5}"/>
              </a:ext>
            </a:extLst>
          </p:cNvPr>
          <p:cNvSpPr>
            <a:spLocks noGrp="1"/>
          </p:cNvSpPr>
          <p:nvPr>
            <p:ph type="sldNum" sz="quarter" idx="10"/>
          </p:nvPr>
        </p:nvSpPr>
        <p:spPr/>
        <p:txBody>
          <a:bodyPr/>
          <a:lstStyle/>
          <a:p>
            <a:fld id="{F9FCA10E-C2FC-4D10-AFBF-29980C9FE743}" type="slidenum">
              <a:rPr lang="en-GB" smtClean="0"/>
              <a:pPr/>
              <a:t>‹#›</a:t>
            </a:fld>
            <a:endParaRPr lang="en-GB"/>
          </a:p>
        </p:txBody>
      </p:sp>
    </p:spTree>
    <p:extLst>
      <p:ext uri="{BB962C8B-B14F-4D97-AF65-F5344CB8AC3E}">
        <p14:creationId xmlns:p14="http://schemas.microsoft.com/office/powerpoint/2010/main" val="606003088"/>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840567"/>
            <a:ext cx="10363200" cy="1960033"/>
          </a:xfrm>
        </p:spPr>
        <p:txBody>
          <a:bodyPr/>
          <a:lstStyle/>
          <a:p>
            <a:r>
              <a:rPr lang="en-US"/>
              <a:t>Click to edit Master title style</a:t>
            </a:r>
          </a:p>
        </p:txBody>
      </p:sp>
      <p:sp>
        <p:nvSpPr>
          <p:cNvPr id="3" name="Subtitle 2"/>
          <p:cNvSpPr>
            <a:spLocks noGrp="1"/>
          </p:cNvSpPr>
          <p:nvPr>
            <p:ph type="subTitle" idx="1"/>
          </p:nvPr>
        </p:nvSpPr>
        <p:spPr>
          <a:xfrm>
            <a:off x="1828800" y="5181600"/>
            <a:ext cx="8534400" cy="23368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5875867"/>
            <a:ext cx="10363200" cy="1816100"/>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3875618"/>
            <a:ext cx="10363200" cy="2000249"/>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2133601"/>
            <a:ext cx="5384800"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133601"/>
            <a:ext cx="5384800"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2046817"/>
            <a:ext cx="5386917" cy="853016"/>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899833"/>
            <a:ext cx="5386917"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2046817"/>
            <a:ext cx="5389033" cy="853016"/>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8" y="2899833"/>
            <a:ext cx="5389033"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3.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alpha val="50000"/>
          </a:srgbClr>
        </a:solidFill>
        <a:effectLst/>
      </p:bgPr>
    </p:bg>
    <p:spTree>
      <p:nvGrpSpPr>
        <p:cNvPr id="1" name=""/>
        <p:cNvGrpSpPr/>
        <p:nvPr/>
      </p:nvGrpSpPr>
      <p:grpSpPr>
        <a:xfrm>
          <a:off x="0" y="0"/>
          <a:ext cx="0" cy="0"/>
          <a:chOff x="0" y="0"/>
          <a:chExt cx="0" cy="0"/>
        </a:xfrm>
      </p:grpSpPr>
      <p:sp>
        <p:nvSpPr>
          <p:cNvPr id="7" name="Freeform 14">
            <a:extLst>
              <a:ext uri="{FF2B5EF4-FFF2-40B4-BE49-F238E27FC236}">
                <a16:creationId xmlns:a16="http://schemas.microsoft.com/office/drawing/2014/main" id="{DCDB83FE-FD2D-BD1E-D20F-B74C1D17B682}"/>
              </a:ext>
            </a:extLst>
          </p:cNvPr>
          <p:cNvSpPr/>
          <p:nvPr userDrawn="1"/>
        </p:nvSpPr>
        <p:spPr>
          <a:xfrm>
            <a:off x="6227762" y="3174"/>
            <a:ext cx="18157828" cy="2933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8766"/>
                  <a:pt x="21600" y="8766"/>
                  <a:pt x="21600" y="8766"/>
                </a:cubicBezTo>
                <a:cubicBezTo>
                  <a:pt x="21381" y="8042"/>
                  <a:pt x="21185" y="7060"/>
                  <a:pt x="21022" y="5938"/>
                </a:cubicBezTo>
                <a:cubicBezTo>
                  <a:pt x="20981" y="5938"/>
                  <a:pt x="20939" y="5961"/>
                  <a:pt x="20894" y="5961"/>
                </a:cubicBezTo>
                <a:cubicBezTo>
                  <a:pt x="20403" y="5961"/>
                  <a:pt x="19946" y="4909"/>
                  <a:pt x="19588" y="3156"/>
                </a:cubicBezTo>
                <a:cubicBezTo>
                  <a:pt x="19342" y="4348"/>
                  <a:pt x="19048" y="5236"/>
                  <a:pt x="18731" y="5657"/>
                </a:cubicBezTo>
                <a:cubicBezTo>
                  <a:pt x="18361" y="9444"/>
                  <a:pt x="17689" y="11969"/>
                  <a:pt x="16922" y="11969"/>
                </a:cubicBezTo>
                <a:cubicBezTo>
                  <a:pt x="16752" y="11969"/>
                  <a:pt x="16586" y="11829"/>
                  <a:pt x="16427" y="11595"/>
                </a:cubicBezTo>
                <a:cubicBezTo>
                  <a:pt x="16091" y="12997"/>
                  <a:pt x="15687" y="13816"/>
                  <a:pt x="15253" y="13816"/>
                </a:cubicBezTo>
                <a:cubicBezTo>
                  <a:pt x="15049" y="13816"/>
                  <a:pt x="14853" y="13629"/>
                  <a:pt x="14668" y="13301"/>
                </a:cubicBezTo>
                <a:cubicBezTo>
                  <a:pt x="14362" y="18164"/>
                  <a:pt x="13596" y="21600"/>
                  <a:pt x="12705" y="21600"/>
                </a:cubicBezTo>
                <a:cubicBezTo>
                  <a:pt x="12048" y="21600"/>
                  <a:pt x="11459" y="19730"/>
                  <a:pt x="11074" y="16808"/>
                </a:cubicBezTo>
                <a:cubicBezTo>
                  <a:pt x="10998" y="16855"/>
                  <a:pt x="10926" y="16878"/>
                  <a:pt x="10851" y="16878"/>
                </a:cubicBezTo>
                <a:cubicBezTo>
                  <a:pt x="10168" y="16878"/>
                  <a:pt x="9556" y="14868"/>
                  <a:pt x="9171" y="11735"/>
                </a:cubicBezTo>
                <a:cubicBezTo>
                  <a:pt x="8842" y="13044"/>
                  <a:pt x="8450" y="13816"/>
                  <a:pt x="8031" y="13816"/>
                </a:cubicBezTo>
                <a:cubicBezTo>
                  <a:pt x="8016" y="13816"/>
                  <a:pt x="8000" y="13816"/>
                  <a:pt x="7985" y="13816"/>
                </a:cubicBezTo>
                <a:cubicBezTo>
                  <a:pt x="7525" y="17790"/>
                  <a:pt x="6773" y="20384"/>
                  <a:pt x="5920" y="20384"/>
                </a:cubicBezTo>
                <a:cubicBezTo>
                  <a:pt x="4840" y="20384"/>
                  <a:pt x="3915" y="16177"/>
                  <a:pt x="3553" y="10286"/>
                </a:cubicBezTo>
                <a:cubicBezTo>
                  <a:pt x="3496" y="10309"/>
                  <a:pt x="3440" y="10332"/>
                  <a:pt x="3383" y="10332"/>
                </a:cubicBezTo>
                <a:cubicBezTo>
                  <a:pt x="2594" y="10332"/>
                  <a:pt x="1907" y="7644"/>
                  <a:pt x="1544" y="3670"/>
                </a:cubicBezTo>
                <a:cubicBezTo>
                  <a:pt x="1457" y="3764"/>
                  <a:pt x="1367" y="3810"/>
                  <a:pt x="1272" y="3810"/>
                </a:cubicBezTo>
                <a:cubicBezTo>
                  <a:pt x="759" y="3810"/>
                  <a:pt x="298" y="2314"/>
                  <a:pt x="0" y="0"/>
                </a:cubicBezTo>
                <a:lnTo>
                  <a:pt x="21600" y="0"/>
                </a:lnTo>
                <a:close/>
              </a:path>
            </a:pathLst>
          </a:custGeom>
          <a:solidFill>
            <a:srgbClr val="94CEF7"/>
          </a:solidFill>
          <a:ln w="12700">
            <a:miter lim="400000"/>
          </a:ln>
        </p:spPr>
        <p:txBody>
          <a:bodyPr lIns="45718" tIns="45718" rIns="45718" bIns="45718"/>
          <a:lstStyle/>
          <a:p>
            <a:pPr>
              <a:defRPr>
                <a:solidFill>
                  <a:srgbClr val="3A9BEE"/>
                </a:solidFill>
              </a:defRPr>
            </a:pPr>
            <a:endParaRPr/>
          </a:p>
        </p:txBody>
      </p:sp>
      <p:sp>
        <p:nvSpPr>
          <p:cNvPr id="6" name="Freeform 13">
            <a:extLst>
              <a:ext uri="{FF2B5EF4-FFF2-40B4-BE49-F238E27FC236}">
                <a16:creationId xmlns:a16="http://schemas.microsoft.com/office/drawing/2014/main" id="{3E14A95D-BFB0-E9E9-D82C-8CC953133CAA}"/>
              </a:ext>
            </a:extLst>
          </p:cNvPr>
          <p:cNvSpPr/>
          <p:nvPr userDrawn="1"/>
        </p:nvSpPr>
        <p:spPr>
          <a:xfrm>
            <a:off x="9524" y="10185399"/>
            <a:ext cx="24372888" cy="3533776"/>
          </a:xfrm>
          <a:custGeom>
            <a:avLst/>
            <a:gdLst/>
            <a:ahLst/>
            <a:cxnLst>
              <a:cxn ang="0">
                <a:pos x="wd2" y="hd2"/>
              </a:cxn>
              <a:cxn ang="5400000">
                <a:pos x="wd2" y="hd2"/>
              </a:cxn>
              <a:cxn ang="10800000">
                <a:pos x="wd2" y="hd2"/>
              </a:cxn>
              <a:cxn ang="16200000">
                <a:pos x="wd2" y="hd2"/>
              </a:cxn>
            </a:cxnLst>
            <a:rect l="0" t="0" r="r" b="b"/>
            <a:pathLst>
              <a:path w="21600" h="21600" extrusionOk="0">
                <a:moveTo>
                  <a:pt x="21600" y="18126"/>
                </a:moveTo>
                <a:cubicBezTo>
                  <a:pt x="21600" y="21600"/>
                  <a:pt x="21600" y="21600"/>
                  <a:pt x="21600" y="21600"/>
                </a:cubicBezTo>
                <a:cubicBezTo>
                  <a:pt x="0" y="21600"/>
                  <a:pt x="0" y="21600"/>
                  <a:pt x="0" y="21600"/>
                </a:cubicBezTo>
                <a:cubicBezTo>
                  <a:pt x="0" y="17699"/>
                  <a:pt x="0" y="17699"/>
                  <a:pt x="0" y="17699"/>
                </a:cubicBezTo>
                <a:cubicBezTo>
                  <a:pt x="287" y="15467"/>
                  <a:pt x="706" y="14070"/>
                  <a:pt x="1173" y="14070"/>
                </a:cubicBezTo>
                <a:cubicBezTo>
                  <a:pt x="1533" y="14070"/>
                  <a:pt x="1868" y="14905"/>
                  <a:pt x="2132" y="16341"/>
                </a:cubicBezTo>
                <a:cubicBezTo>
                  <a:pt x="2391" y="14478"/>
                  <a:pt x="2743" y="13255"/>
                  <a:pt x="3136" y="13022"/>
                </a:cubicBezTo>
                <a:cubicBezTo>
                  <a:pt x="3426" y="10790"/>
                  <a:pt x="3845" y="9374"/>
                  <a:pt x="4315" y="9374"/>
                </a:cubicBezTo>
                <a:cubicBezTo>
                  <a:pt x="4782" y="9374"/>
                  <a:pt x="5204" y="10771"/>
                  <a:pt x="5491" y="13022"/>
                </a:cubicBezTo>
                <a:cubicBezTo>
                  <a:pt x="5522" y="13003"/>
                  <a:pt x="5553" y="12983"/>
                  <a:pt x="5586" y="12983"/>
                </a:cubicBezTo>
                <a:cubicBezTo>
                  <a:pt x="5955" y="12983"/>
                  <a:pt x="6292" y="13857"/>
                  <a:pt x="6560" y="15332"/>
                </a:cubicBezTo>
                <a:cubicBezTo>
                  <a:pt x="6742" y="14322"/>
                  <a:pt x="6962" y="13604"/>
                  <a:pt x="7198" y="13236"/>
                </a:cubicBezTo>
                <a:cubicBezTo>
                  <a:pt x="7474" y="10111"/>
                  <a:pt x="7974" y="7996"/>
                  <a:pt x="8545" y="7996"/>
                </a:cubicBezTo>
                <a:cubicBezTo>
                  <a:pt x="8672" y="7996"/>
                  <a:pt x="8796" y="8112"/>
                  <a:pt x="8914" y="8306"/>
                </a:cubicBezTo>
                <a:cubicBezTo>
                  <a:pt x="9164" y="7142"/>
                  <a:pt x="9465" y="6482"/>
                  <a:pt x="9789" y="6482"/>
                </a:cubicBezTo>
                <a:cubicBezTo>
                  <a:pt x="9941" y="6482"/>
                  <a:pt x="10087" y="6618"/>
                  <a:pt x="10225" y="6889"/>
                </a:cubicBezTo>
                <a:cubicBezTo>
                  <a:pt x="10453" y="2872"/>
                  <a:pt x="11024" y="0"/>
                  <a:pt x="11687" y="0"/>
                </a:cubicBezTo>
                <a:cubicBezTo>
                  <a:pt x="12177" y="0"/>
                  <a:pt x="12616" y="1553"/>
                  <a:pt x="12905" y="3978"/>
                </a:cubicBezTo>
                <a:cubicBezTo>
                  <a:pt x="12959" y="3940"/>
                  <a:pt x="13012" y="3920"/>
                  <a:pt x="13069" y="3920"/>
                </a:cubicBezTo>
                <a:cubicBezTo>
                  <a:pt x="13578" y="3920"/>
                  <a:pt x="14033" y="5589"/>
                  <a:pt x="14320" y="8190"/>
                </a:cubicBezTo>
                <a:cubicBezTo>
                  <a:pt x="14565" y="7103"/>
                  <a:pt x="14858" y="6482"/>
                  <a:pt x="15170" y="6482"/>
                </a:cubicBezTo>
                <a:cubicBezTo>
                  <a:pt x="15181" y="6482"/>
                  <a:pt x="15192" y="6482"/>
                  <a:pt x="15204" y="6482"/>
                </a:cubicBezTo>
                <a:cubicBezTo>
                  <a:pt x="15547" y="3183"/>
                  <a:pt x="16106" y="1029"/>
                  <a:pt x="16742" y="1029"/>
                </a:cubicBezTo>
                <a:cubicBezTo>
                  <a:pt x="17547" y="1029"/>
                  <a:pt x="18236" y="4502"/>
                  <a:pt x="18509" y="9393"/>
                </a:cubicBezTo>
                <a:cubicBezTo>
                  <a:pt x="18548" y="9374"/>
                  <a:pt x="18590" y="9374"/>
                  <a:pt x="18632" y="9374"/>
                </a:cubicBezTo>
                <a:cubicBezTo>
                  <a:pt x="19220" y="9374"/>
                  <a:pt x="19732" y="11586"/>
                  <a:pt x="20002" y="14885"/>
                </a:cubicBezTo>
                <a:cubicBezTo>
                  <a:pt x="20067" y="14808"/>
                  <a:pt x="20134" y="14769"/>
                  <a:pt x="20205" y="14769"/>
                </a:cubicBezTo>
                <a:cubicBezTo>
                  <a:pt x="20604" y="14769"/>
                  <a:pt x="20959" y="16108"/>
                  <a:pt x="21178" y="18184"/>
                </a:cubicBezTo>
                <a:cubicBezTo>
                  <a:pt x="21254" y="18087"/>
                  <a:pt x="21330" y="18029"/>
                  <a:pt x="21412" y="18029"/>
                </a:cubicBezTo>
                <a:cubicBezTo>
                  <a:pt x="21476" y="18029"/>
                  <a:pt x="21538" y="18068"/>
                  <a:pt x="21600" y="18126"/>
                </a:cubicBezTo>
                <a:close/>
              </a:path>
            </a:pathLst>
          </a:custGeom>
          <a:solidFill>
            <a:srgbClr val="F9B2DC"/>
          </a:solidFill>
          <a:ln w="12700">
            <a:miter lim="400000"/>
          </a:ln>
        </p:spPr>
        <p:txBody>
          <a:bodyPr lIns="45718" tIns="45718" rIns="45718" bIns="45718"/>
          <a:lstStyle/>
          <a:p>
            <a:pPr>
              <a:defRPr>
                <a:solidFill>
                  <a:srgbClr val="F55DB8"/>
                </a:solidFill>
              </a:defRPr>
            </a:pPr>
            <a:endParaRPr/>
          </a:p>
        </p:txBody>
      </p:sp>
      <p:sp>
        <p:nvSpPr>
          <p:cNvPr id="2" name="Title Text"/>
          <p:cNvSpPr txBox="1">
            <a:spLocks noGrp="1"/>
          </p:cNvSpPr>
          <p:nvPr>
            <p:ph type="title"/>
          </p:nvPr>
        </p:nvSpPr>
        <p:spPr>
          <a:xfrm>
            <a:off x="2438399" y="2936875"/>
            <a:ext cx="19507201" cy="3336925"/>
          </a:xfrm>
          <a:prstGeom prst="rect">
            <a:avLst/>
          </a:prstGeom>
          <a:solidFill>
            <a:srgbClr val="FFFFFF">
              <a:alpha val="50000"/>
            </a:srgbClr>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8" tIns="45718" rIns="45718" bIns="45718" anchor="ctr"/>
          <a:lstStyle/>
          <a:p>
            <a:r>
              <a:t>Title Text</a:t>
            </a:r>
          </a:p>
        </p:txBody>
      </p:sp>
      <p:sp>
        <p:nvSpPr>
          <p:cNvPr id="3" name="Body Level One…"/>
          <p:cNvSpPr txBox="1">
            <a:spLocks noGrp="1"/>
          </p:cNvSpPr>
          <p:nvPr>
            <p:ph type="body" idx="1"/>
          </p:nvPr>
        </p:nvSpPr>
        <p:spPr>
          <a:xfrm>
            <a:off x="2438399" y="6510528"/>
            <a:ext cx="19507200" cy="5047488"/>
          </a:xfrm>
          <a:prstGeom prst="rect">
            <a:avLst/>
          </a:prstGeom>
          <a:solidFill>
            <a:srgbClr val="FFFFFF">
              <a:alpha val="50000"/>
            </a:srgbClr>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8" tIns="45718" rIns="45718" bIns="45718"/>
          <a:lstStyle/>
          <a:p>
            <a:r>
              <a:t>Body Level One</a:t>
            </a:r>
          </a:p>
          <a:p>
            <a:pPr lvl="1"/>
            <a:r>
              <a:t>Body Level Two</a:t>
            </a:r>
          </a:p>
          <a:p>
            <a:pPr lvl="2"/>
            <a:r>
              <a:t>Body Level Three</a:t>
            </a:r>
          </a:p>
          <a:p>
            <a:pPr lvl="3"/>
            <a:r>
              <a:t>Body Level Four</a:t>
            </a:r>
          </a:p>
          <a:p>
            <a:pPr lvl="4"/>
            <a:r>
              <a:t>Body Level Five</a:t>
            </a:r>
          </a:p>
        </p:txBody>
      </p:sp>
    </p:spTree>
  </p:cSld>
  <p:clrMap bg1="dk1" tx1="lt1" bg2="dk2" tx2="lt2" accent1="accent1" accent2="accent2" accent3="accent3" accent4="accent4" accent5="accent5" accent6="accent6" hlink="hlink" folHlink="folHlink"/>
  <p:sldLayoutIdLst>
    <p:sldLayoutId id="2147483692" r:id="rId1"/>
    <p:sldLayoutId id="2147483666" r:id="rId2"/>
  </p:sldLayoutIdLst>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iterate>
                                    <p:tmAbs val="0"/>
                                  </p:iterate>
                                  <p:childTnLst>
                                    <p:set>
                                      <p:cBhvr>
                                        <p:cTn id="6" fill="hold"/>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100000">
                                          <p:val>
                                            <p:strVal val="#ppt_x"/>
                                          </p:val>
                                        </p:tav>
                                      </p:tavLst>
                                    </p:anim>
                                    <p:anim calcmode="lin" valueType="num">
                                      <p:cBhvr>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iterate>
                                    <p:tmAbs val="0"/>
                                  </p:iterate>
                                  <p:childTnLst>
                                    <p:set>
                                      <p:cBhvr>
                                        <p:cTn id="11" fill="hold"/>
                                        <p:tgtEl>
                                          <p:spTgt spid="7"/>
                                        </p:tgtEl>
                                        <p:attrNameLst>
                                          <p:attrName>style.visibility</p:attrName>
                                        </p:attrNameLst>
                                      </p:cBhvr>
                                      <p:to>
                                        <p:strVal val="visible"/>
                                      </p:to>
                                    </p:set>
                                    <p:anim calcmode="lin" valueType="num">
                                      <p:cBhvr>
                                        <p:cTn id="12" dur="500" fill="hold"/>
                                        <p:tgtEl>
                                          <p:spTgt spid="7"/>
                                        </p:tgtEl>
                                        <p:attrNameLst>
                                          <p:attrName>ppt_x</p:attrName>
                                        </p:attrNameLst>
                                      </p:cBhvr>
                                      <p:tavLst>
                                        <p:tav tm="0">
                                          <p:val>
                                            <p:strVal val="#ppt_x"/>
                                          </p:val>
                                        </p:tav>
                                        <p:tav tm="100000">
                                          <p:val>
                                            <p:strVal val="#ppt_x"/>
                                          </p:val>
                                        </p:tav>
                                      </p:tavLst>
                                    </p:anim>
                                    <p:anim calcmode="lin" valueType="num">
                                      <p:cBhvr>
                                        <p:cTn id="13"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dvAuto="0"/>
      <p:bldP spid="6" grpId="0" animBg="1" advAuto="0"/>
    </p:bldLst>
  </p:timing>
  <p:txStyles>
    <p:titleStyle>
      <a:lvl1pPr marL="0" marR="0" indent="0" algn="ctr" defTabSz="1828707" rtl="0" latinLnBrk="0">
        <a:lnSpc>
          <a:spcPct val="90000"/>
        </a:lnSpc>
        <a:spcBef>
          <a:spcPts val="0"/>
        </a:spcBef>
        <a:spcAft>
          <a:spcPts val="0"/>
        </a:spcAft>
        <a:buClrTx/>
        <a:buSzTx/>
        <a:buFontTx/>
        <a:buNone/>
        <a:tabLst/>
        <a:defRPr sz="16600" b="0" i="0" u="none" strike="noStrike" cap="none" spc="0" baseline="0">
          <a:solidFill>
            <a:schemeClr val="tx2">
              <a:lumMod val="75000"/>
            </a:schemeClr>
          </a:solidFill>
          <a:uFillTx/>
          <a:latin typeface="Gochi Hand" pitchFamily="2" charset="0"/>
          <a:ea typeface="+mn-ea"/>
          <a:cs typeface="+mn-cs"/>
          <a:sym typeface="Open Sans"/>
        </a:defRPr>
      </a:lvl1pPr>
      <a:lvl2pPr marL="0" marR="0" indent="0" algn="l" defTabSz="1828707" rtl="0" latinLnBrk="0">
        <a:lnSpc>
          <a:spcPct val="90000"/>
        </a:lnSpc>
        <a:spcBef>
          <a:spcPts val="0"/>
        </a:spcBef>
        <a:spcAft>
          <a:spcPts val="0"/>
        </a:spcAft>
        <a:buClrTx/>
        <a:buSzTx/>
        <a:buFontTx/>
        <a:buNone/>
        <a:tabLst/>
        <a:defRPr sz="8800" b="0" i="0" u="none" strike="noStrike" cap="none" spc="0" baseline="0">
          <a:solidFill>
            <a:srgbClr val="8E89AE"/>
          </a:solidFill>
          <a:uFillTx/>
          <a:latin typeface="+mn-lt"/>
          <a:ea typeface="+mn-ea"/>
          <a:cs typeface="+mn-cs"/>
          <a:sym typeface="Open Sans"/>
        </a:defRPr>
      </a:lvl2pPr>
      <a:lvl3pPr marL="0" marR="0" indent="0" algn="l" defTabSz="1828707" rtl="0" latinLnBrk="0">
        <a:lnSpc>
          <a:spcPct val="90000"/>
        </a:lnSpc>
        <a:spcBef>
          <a:spcPts val="0"/>
        </a:spcBef>
        <a:spcAft>
          <a:spcPts val="0"/>
        </a:spcAft>
        <a:buClrTx/>
        <a:buSzTx/>
        <a:buFontTx/>
        <a:buNone/>
        <a:tabLst/>
        <a:defRPr sz="8800" b="0" i="0" u="none" strike="noStrike" cap="none" spc="0" baseline="0">
          <a:solidFill>
            <a:srgbClr val="8E89AE"/>
          </a:solidFill>
          <a:uFillTx/>
          <a:latin typeface="+mn-lt"/>
          <a:ea typeface="+mn-ea"/>
          <a:cs typeface="+mn-cs"/>
          <a:sym typeface="Open Sans"/>
        </a:defRPr>
      </a:lvl3pPr>
      <a:lvl4pPr marL="0" marR="0" indent="0" algn="l" defTabSz="1828707" rtl="0" latinLnBrk="0">
        <a:lnSpc>
          <a:spcPct val="90000"/>
        </a:lnSpc>
        <a:spcBef>
          <a:spcPts val="0"/>
        </a:spcBef>
        <a:spcAft>
          <a:spcPts val="0"/>
        </a:spcAft>
        <a:buClrTx/>
        <a:buSzTx/>
        <a:buFontTx/>
        <a:buNone/>
        <a:tabLst/>
        <a:defRPr sz="8800" b="0" i="0" u="none" strike="noStrike" cap="none" spc="0" baseline="0">
          <a:solidFill>
            <a:srgbClr val="8E89AE"/>
          </a:solidFill>
          <a:uFillTx/>
          <a:latin typeface="+mn-lt"/>
          <a:ea typeface="+mn-ea"/>
          <a:cs typeface="+mn-cs"/>
          <a:sym typeface="Open Sans"/>
        </a:defRPr>
      </a:lvl4pPr>
      <a:lvl5pPr marL="0" marR="0" indent="0" algn="l" defTabSz="1828707" rtl="0" latinLnBrk="0">
        <a:lnSpc>
          <a:spcPct val="90000"/>
        </a:lnSpc>
        <a:spcBef>
          <a:spcPts val="0"/>
        </a:spcBef>
        <a:spcAft>
          <a:spcPts val="0"/>
        </a:spcAft>
        <a:buClrTx/>
        <a:buSzTx/>
        <a:buFontTx/>
        <a:buNone/>
        <a:tabLst/>
        <a:defRPr sz="8800" b="0" i="0" u="none" strike="noStrike" cap="none" spc="0" baseline="0">
          <a:solidFill>
            <a:srgbClr val="8E89AE"/>
          </a:solidFill>
          <a:uFillTx/>
          <a:latin typeface="+mn-lt"/>
          <a:ea typeface="+mn-ea"/>
          <a:cs typeface="+mn-cs"/>
          <a:sym typeface="Open Sans"/>
        </a:defRPr>
      </a:lvl5pPr>
      <a:lvl6pPr marL="0" marR="0" indent="0" algn="l" defTabSz="1828707" rtl="0" latinLnBrk="0">
        <a:lnSpc>
          <a:spcPct val="90000"/>
        </a:lnSpc>
        <a:spcBef>
          <a:spcPts val="0"/>
        </a:spcBef>
        <a:spcAft>
          <a:spcPts val="0"/>
        </a:spcAft>
        <a:buClrTx/>
        <a:buSzTx/>
        <a:buFontTx/>
        <a:buNone/>
        <a:tabLst/>
        <a:defRPr sz="8800" b="0" i="0" u="none" strike="noStrike" cap="none" spc="0" baseline="0">
          <a:solidFill>
            <a:srgbClr val="8E89AE"/>
          </a:solidFill>
          <a:uFillTx/>
          <a:latin typeface="+mn-lt"/>
          <a:ea typeface="+mn-ea"/>
          <a:cs typeface="+mn-cs"/>
          <a:sym typeface="Open Sans"/>
        </a:defRPr>
      </a:lvl6pPr>
      <a:lvl7pPr marL="0" marR="0" indent="0" algn="l" defTabSz="1828707" rtl="0" latinLnBrk="0">
        <a:lnSpc>
          <a:spcPct val="90000"/>
        </a:lnSpc>
        <a:spcBef>
          <a:spcPts val="0"/>
        </a:spcBef>
        <a:spcAft>
          <a:spcPts val="0"/>
        </a:spcAft>
        <a:buClrTx/>
        <a:buSzTx/>
        <a:buFontTx/>
        <a:buNone/>
        <a:tabLst/>
        <a:defRPr sz="8800" b="0" i="0" u="none" strike="noStrike" cap="none" spc="0" baseline="0">
          <a:solidFill>
            <a:srgbClr val="8E89AE"/>
          </a:solidFill>
          <a:uFillTx/>
          <a:latin typeface="+mn-lt"/>
          <a:ea typeface="+mn-ea"/>
          <a:cs typeface="+mn-cs"/>
          <a:sym typeface="Open Sans"/>
        </a:defRPr>
      </a:lvl7pPr>
      <a:lvl8pPr marL="0" marR="0" indent="0" algn="l" defTabSz="1828707" rtl="0" latinLnBrk="0">
        <a:lnSpc>
          <a:spcPct val="90000"/>
        </a:lnSpc>
        <a:spcBef>
          <a:spcPts val="0"/>
        </a:spcBef>
        <a:spcAft>
          <a:spcPts val="0"/>
        </a:spcAft>
        <a:buClrTx/>
        <a:buSzTx/>
        <a:buFontTx/>
        <a:buNone/>
        <a:tabLst/>
        <a:defRPr sz="8800" b="0" i="0" u="none" strike="noStrike" cap="none" spc="0" baseline="0">
          <a:solidFill>
            <a:srgbClr val="8E89AE"/>
          </a:solidFill>
          <a:uFillTx/>
          <a:latin typeface="+mn-lt"/>
          <a:ea typeface="+mn-ea"/>
          <a:cs typeface="+mn-cs"/>
          <a:sym typeface="Open Sans"/>
        </a:defRPr>
      </a:lvl8pPr>
      <a:lvl9pPr marL="0" marR="0" indent="0" algn="l" defTabSz="1828707" rtl="0" latinLnBrk="0">
        <a:lnSpc>
          <a:spcPct val="90000"/>
        </a:lnSpc>
        <a:spcBef>
          <a:spcPts val="0"/>
        </a:spcBef>
        <a:spcAft>
          <a:spcPts val="0"/>
        </a:spcAft>
        <a:buClrTx/>
        <a:buSzTx/>
        <a:buFontTx/>
        <a:buNone/>
        <a:tabLst/>
        <a:defRPr sz="8800" b="0" i="0" u="none" strike="noStrike" cap="none" spc="0" baseline="0">
          <a:solidFill>
            <a:srgbClr val="8E89AE"/>
          </a:solidFill>
          <a:uFillTx/>
          <a:latin typeface="+mn-lt"/>
          <a:ea typeface="+mn-ea"/>
          <a:cs typeface="+mn-cs"/>
          <a:sym typeface="Open Sans"/>
        </a:defRPr>
      </a:lvl9pPr>
    </p:titleStyle>
    <p:bodyStyle>
      <a:lvl1pPr marL="457176" marR="0" indent="-457176" algn="l" defTabSz="1828707" rtl="0" latinLnBrk="0">
        <a:lnSpc>
          <a:spcPct val="90000"/>
        </a:lnSpc>
        <a:spcBef>
          <a:spcPts val="2000"/>
        </a:spcBef>
        <a:spcAft>
          <a:spcPts val="0"/>
        </a:spcAft>
        <a:buClrTx/>
        <a:buSzPct val="100000"/>
        <a:buFont typeface="Open Sans"/>
        <a:buChar char="•"/>
        <a:tabLst/>
        <a:defRPr sz="5600" b="0" i="0" u="none" strike="noStrike" cap="none" spc="0" baseline="0">
          <a:solidFill>
            <a:schemeClr val="tx2">
              <a:lumMod val="75000"/>
            </a:schemeClr>
          </a:solidFill>
          <a:uFillTx/>
          <a:latin typeface="+mn-lt"/>
          <a:ea typeface="+mn-ea"/>
          <a:cs typeface="+mn-cs"/>
          <a:sym typeface="Open Sans"/>
        </a:defRPr>
      </a:lvl1pPr>
      <a:lvl2pPr marL="1447727" marR="0" indent="-533372" algn="l" defTabSz="1828707" rtl="0" latinLnBrk="0">
        <a:lnSpc>
          <a:spcPct val="90000"/>
        </a:lnSpc>
        <a:spcBef>
          <a:spcPts val="2000"/>
        </a:spcBef>
        <a:spcAft>
          <a:spcPts val="0"/>
        </a:spcAft>
        <a:buClrTx/>
        <a:buSzPct val="100000"/>
        <a:buFont typeface="Open Sans"/>
        <a:buChar char="•"/>
        <a:tabLst/>
        <a:defRPr sz="5600" b="0" i="0" u="none" strike="noStrike" cap="none" spc="0" baseline="0">
          <a:solidFill>
            <a:schemeClr val="tx2">
              <a:lumMod val="75000"/>
            </a:schemeClr>
          </a:solidFill>
          <a:uFillTx/>
          <a:latin typeface="+mn-lt"/>
          <a:ea typeface="+mn-ea"/>
          <a:cs typeface="+mn-cs"/>
          <a:sym typeface="Open Sans"/>
        </a:defRPr>
      </a:lvl2pPr>
      <a:lvl3pPr marL="2468756" marR="0" indent="-640046" algn="l" defTabSz="1828707" rtl="0" latinLnBrk="0">
        <a:lnSpc>
          <a:spcPct val="90000"/>
        </a:lnSpc>
        <a:spcBef>
          <a:spcPts val="2000"/>
        </a:spcBef>
        <a:spcAft>
          <a:spcPts val="0"/>
        </a:spcAft>
        <a:buClrTx/>
        <a:buSzPct val="100000"/>
        <a:buFont typeface="Open Sans"/>
        <a:buChar char="•"/>
        <a:tabLst/>
        <a:defRPr sz="5600" b="0" i="0" u="none" strike="noStrike" cap="none" spc="0" baseline="0">
          <a:solidFill>
            <a:schemeClr val="tx2">
              <a:lumMod val="75000"/>
            </a:schemeClr>
          </a:solidFill>
          <a:uFillTx/>
          <a:latin typeface="+mn-lt"/>
          <a:ea typeface="+mn-ea"/>
          <a:cs typeface="+mn-cs"/>
          <a:sym typeface="Open Sans"/>
        </a:defRPr>
      </a:lvl3pPr>
      <a:lvl4pPr marL="3454227" marR="0" indent="-711163" algn="l" defTabSz="1828707" rtl="0" latinLnBrk="0">
        <a:lnSpc>
          <a:spcPct val="90000"/>
        </a:lnSpc>
        <a:spcBef>
          <a:spcPts val="2000"/>
        </a:spcBef>
        <a:spcAft>
          <a:spcPts val="0"/>
        </a:spcAft>
        <a:buClrTx/>
        <a:buSzPct val="100000"/>
        <a:buFont typeface="Open Sans"/>
        <a:buChar char="•"/>
        <a:tabLst/>
        <a:defRPr sz="5600" b="0" i="0" u="none" strike="noStrike" cap="none" spc="0" baseline="0">
          <a:solidFill>
            <a:schemeClr val="tx2">
              <a:lumMod val="75000"/>
            </a:schemeClr>
          </a:solidFill>
          <a:uFillTx/>
          <a:latin typeface="+mn-lt"/>
          <a:ea typeface="+mn-ea"/>
          <a:cs typeface="+mn-cs"/>
          <a:sym typeface="Open Sans"/>
        </a:defRPr>
      </a:lvl4pPr>
      <a:lvl5pPr marL="4368581" marR="0" indent="-711163" algn="l" defTabSz="1828707" rtl="0" latinLnBrk="0">
        <a:lnSpc>
          <a:spcPct val="90000"/>
        </a:lnSpc>
        <a:spcBef>
          <a:spcPts val="2000"/>
        </a:spcBef>
        <a:spcAft>
          <a:spcPts val="0"/>
        </a:spcAft>
        <a:buClrTx/>
        <a:buSzPct val="100000"/>
        <a:buFont typeface="Open Sans"/>
        <a:buChar char="•"/>
        <a:tabLst/>
        <a:defRPr sz="5600" b="0" i="0" u="none" strike="noStrike" cap="none" spc="0" baseline="0">
          <a:solidFill>
            <a:schemeClr val="tx2">
              <a:lumMod val="75000"/>
            </a:schemeClr>
          </a:solidFill>
          <a:uFillTx/>
          <a:latin typeface="+mn-lt"/>
          <a:ea typeface="+mn-ea"/>
          <a:cs typeface="+mn-cs"/>
          <a:sym typeface="Open Sans"/>
        </a:defRPr>
      </a:lvl5pPr>
      <a:lvl6pPr marL="5282936" marR="0" indent="-711163" algn="l" defTabSz="1828707" rtl="0" latinLnBrk="0">
        <a:lnSpc>
          <a:spcPct val="90000"/>
        </a:lnSpc>
        <a:spcBef>
          <a:spcPts val="2000"/>
        </a:spcBef>
        <a:spcAft>
          <a:spcPts val="0"/>
        </a:spcAft>
        <a:buClrTx/>
        <a:buSzPct val="100000"/>
        <a:buFont typeface="Open Sans"/>
        <a:buChar char="•"/>
        <a:tabLst/>
        <a:defRPr sz="5600" b="0" i="0" u="none" strike="noStrike" cap="none" spc="0" baseline="0">
          <a:solidFill>
            <a:srgbClr val="8E89AE"/>
          </a:solidFill>
          <a:uFillTx/>
          <a:latin typeface="+mn-lt"/>
          <a:ea typeface="+mn-ea"/>
          <a:cs typeface="+mn-cs"/>
          <a:sym typeface="Open Sans"/>
        </a:defRPr>
      </a:lvl6pPr>
      <a:lvl7pPr marL="6197289" marR="0" indent="-711163" algn="l" defTabSz="1828707" rtl="0" latinLnBrk="0">
        <a:lnSpc>
          <a:spcPct val="90000"/>
        </a:lnSpc>
        <a:spcBef>
          <a:spcPts val="2000"/>
        </a:spcBef>
        <a:spcAft>
          <a:spcPts val="0"/>
        </a:spcAft>
        <a:buClrTx/>
        <a:buSzPct val="100000"/>
        <a:buFont typeface="Open Sans"/>
        <a:buChar char="•"/>
        <a:tabLst/>
        <a:defRPr sz="5600" b="0" i="0" u="none" strike="noStrike" cap="none" spc="0" baseline="0">
          <a:solidFill>
            <a:srgbClr val="8E89AE"/>
          </a:solidFill>
          <a:uFillTx/>
          <a:latin typeface="+mn-lt"/>
          <a:ea typeface="+mn-ea"/>
          <a:cs typeface="+mn-cs"/>
          <a:sym typeface="Open Sans"/>
        </a:defRPr>
      </a:lvl7pPr>
      <a:lvl8pPr marL="7111644" marR="0" indent="-711163" algn="l" defTabSz="1828707" rtl="0" latinLnBrk="0">
        <a:lnSpc>
          <a:spcPct val="90000"/>
        </a:lnSpc>
        <a:spcBef>
          <a:spcPts val="2000"/>
        </a:spcBef>
        <a:spcAft>
          <a:spcPts val="0"/>
        </a:spcAft>
        <a:buClrTx/>
        <a:buSzPct val="100000"/>
        <a:buFont typeface="Open Sans"/>
        <a:buChar char="•"/>
        <a:tabLst/>
        <a:defRPr sz="5600" b="0" i="0" u="none" strike="noStrike" cap="none" spc="0" baseline="0">
          <a:solidFill>
            <a:srgbClr val="8E89AE"/>
          </a:solidFill>
          <a:uFillTx/>
          <a:latin typeface="+mn-lt"/>
          <a:ea typeface="+mn-ea"/>
          <a:cs typeface="+mn-cs"/>
          <a:sym typeface="Open Sans"/>
        </a:defRPr>
      </a:lvl8pPr>
      <a:lvl9pPr marL="8025996" marR="0" indent="-711162" algn="l" defTabSz="1828707" rtl="0" latinLnBrk="0">
        <a:lnSpc>
          <a:spcPct val="90000"/>
        </a:lnSpc>
        <a:spcBef>
          <a:spcPts val="2000"/>
        </a:spcBef>
        <a:spcAft>
          <a:spcPts val="0"/>
        </a:spcAft>
        <a:buClrTx/>
        <a:buSzPct val="100000"/>
        <a:buFont typeface="Open Sans"/>
        <a:buChar char="•"/>
        <a:tabLst/>
        <a:defRPr sz="5600" b="0" i="0" u="none" strike="noStrike" cap="none" spc="0" baseline="0">
          <a:solidFill>
            <a:srgbClr val="8E89AE"/>
          </a:solidFill>
          <a:uFillTx/>
          <a:latin typeface="+mn-lt"/>
          <a:ea typeface="+mn-ea"/>
          <a:cs typeface="+mn-cs"/>
          <a:sym typeface="Open Sans"/>
        </a:defRPr>
      </a:lvl9pPr>
    </p:bodyStyle>
    <p:otherStyle>
      <a:lvl1pPr marL="0" marR="0" indent="0" algn="ctr" defTabSz="1828707"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Open Sans"/>
        </a:defRPr>
      </a:lvl1pPr>
      <a:lvl2pPr marL="0" marR="0" indent="0" algn="ctr" defTabSz="1828707"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Open Sans"/>
        </a:defRPr>
      </a:lvl2pPr>
      <a:lvl3pPr marL="0" marR="0" indent="0" algn="ctr" defTabSz="1828707"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Open Sans"/>
        </a:defRPr>
      </a:lvl3pPr>
      <a:lvl4pPr marL="0" marR="0" indent="0" algn="ctr" defTabSz="1828707"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Open Sans"/>
        </a:defRPr>
      </a:lvl4pPr>
      <a:lvl5pPr marL="0" marR="0" indent="0" algn="ctr" defTabSz="1828707"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Open Sans"/>
        </a:defRPr>
      </a:lvl5pPr>
      <a:lvl6pPr marL="0" marR="0" indent="0" algn="ctr" defTabSz="1828707"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Open Sans"/>
        </a:defRPr>
      </a:lvl6pPr>
      <a:lvl7pPr marL="0" marR="0" indent="0" algn="ctr" defTabSz="1828707"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Open Sans"/>
        </a:defRPr>
      </a:lvl7pPr>
      <a:lvl8pPr marL="0" marR="0" indent="0" algn="ctr" defTabSz="1828707"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Open Sans"/>
        </a:defRPr>
      </a:lvl8pPr>
      <a:lvl9pPr marL="0" marR="0" indent="0" algn="ctr" defTabSz="1828707"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Open San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alpha val="50000"/>
          </a:srgbClr>
        </a:solidFill>
        <a:effectLst/>
      </p:bgPr>
    </p:bg>
    <p:spTree>
      <p:nvGrpSpPr>
        <p:cNvPr id="1" name=""/>
        <p:cNvGrpSpPr/>
        <p:nvPr/>
      </p:nvGrpSpPr>
      <p:grpSpPr>
        <a:xfrm>
          <a:off x="0" y="0"/>
          <a:ext cx="0" cy="0"/>
          <a:chOff x="0" y="0"/>
          <a:chExt cx="0" cy="0"/>
        </a:xfrm>
      </p:grpSpPr>
      <p:sp>
        <p:nvSpPr>
          <p:cNvPr id="7" name="Freeform 14">
            <a:extLst>
              <a:ext uri="{FF2B5EF4-FFF2-40B4-BE49-F238E27FC236}">
                <a16:creationId xmlns:a16="http://schemas.microsoft.com/office/drawing/2014/main" id="{DCDB83FE-FD2D-BD1E-D20F-B74C1D17B682}"/>
              </a:ext>
            </a:extLst>
          </p:cNvPr>
          <p:cNvSpPr/>
          <p:nvPr userDrawn="1"/>
        </p:nvSpPr>
        <p:spPr>
          <a:xfrm>
            <a:off x="6227762" y="3174"/>
            <a:ext cx="18157828" cy="2933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8766"/>
                  <a:pt x="21600" y="8766"/>
                  <a:pt x="21600" y="8766"/>
                </a:cubicBezTo>
                <a:cubicBezTo>
                  <a:pt x="21381" y="8042"/>
                  <a:pt x="21185" y="7060"/>
                  <a:pt x="21022" y="5938"/>
                </a:cubicBezTo>
                <a:cubicBezTo>
                  <a:pt x="20981" y="5938"/>
                  <a:pt x="20939" y="5961"/>
                  <a:pt x="20894" y="5961"/>
                </a:cubicBezTo>
                <a:cubicBezTo>
                  <a:pt x="20403" y="5961"/>
                  <a:pt x="19946" y="4909"/>
                  <a:pt x="19588" y="3156"/>
                </a:cubicBezTo>
                <a:cubicBezTo>
                  <a:pt x="19342" y="4348"/>
                  <a:pt x="19048" y="5236"/>
                  <a:pt x="18731" y="5657"/>
                </a:cubicBezTo>
                <a:cubicBezTo>
                  <a:pt x="18361" y="9444"/>
                  <a:pt x="17689" y="11969"/>
                  <a:pt x="16922" y="11969"/>
                </a:cubicBezTo>
                <a:cubicBezTo>
                  <a:pt x="16752" y="11969"/>
                  <a:pt x="16586" y="11829"/>
                  <a:pt x="16427" y="11595"/>
                </a:cubicBezTo>
                <a:cubicBezTo>
                  <a:pt x="16091" y="12997"/>
                  <a:pt x="15687" y="13816"/>
                  <a:pt x="15253" y="13816"/>
                </a:cubicBezTo>
                <a:cubicBezTo>
                  <a:pt x="15049" y="13816"/>
                  <a:pt x="14853" y="13629"/>
                  <a:pt x="14668" y="13301"/>
                </a:cubicBezTo>
                <a:cubicBezTo>
                  <a:pt x="14362" y="18164"/>
                  <a:pt x="13596" y="21600"/>
                  <a:pt x="12705" y="21600"/>
                </a:cubicBezTo>
                <a:cubicBezTo>
                  <a:pt x="12048" y="21600"/>
                  <a:pt x="11459" y="19730"/>
                  <a:pt x="11074" y="16808"/>
                </a:cubicBezTo>
                <a:cubicBezTo>
                  <a:pt x="10998" y="16855"/>
                  <a:pt x="10926" y="16878"/>
                  <a:pt x="10851" y="16878"/>
                </a:cubicBezTo>
                <a:cubicBezTo>
                  <a:pt x="10168" y="16878"/>
                  <a:pt x="9556" y="14868"/>
                  <a:pt x="9171" y="11735"/>
                </a:cubicBezTo>
                <a:cubicBezTo>
                  <a:pt x="8842" y="13044"/>
                  <a:pt x="8450" y="13816"/>
                  <a:pt x="8031" y="13816"/>
                </a:cubicBezTo>
                <a:cubicBezTo>
                  <a:pt x="8016" y="13816"/>
                  <a:pt x="8000" y="13816"/>
                  <a:pt x="7985" y="13816"/>
                </a:cubicBezTo>
                <a:cubicBezTo>
                  <a:pt x="7525" y="17790"/>
                  <a:pt x="6773" y="20384"/>
                  <a:pt x="5920" y="20384"/>
                </a:cubicBezTo>
                <a:cubicBezTo>
                  <a:pt x="4840" y="20384"/>
                  <a:pt x="3915" y="16177"/>
                  <a:pt x="3553" y="10286"/>
                </a:cubicBezTo>
                <a:cubicBezTo>
                  <a:pt x="3496" y="10309"/>
                  <a:pt x="3440" y="10332"/>
                  <a:pt x="3383" y="10332"/>
                </a:cubicBezTo>
                <a:cubicBezTo>
                  <a:pt x="2594" y="10332"/>
                  <a:pt x="1907" y="7644"/>
                  <a:pt x="1544" y="3670"/>
                </a:cubicBezTo>
                <a:cubicBezTo>
                  <a:pt x="1457" y="3764"/>
                  <a:pt x="1367" y="3810"/>
                  <a:pt x="1272" y="3810"/>
                </a:cubicBezTo>
                <a:cubicBezTo>
                  <a:pt x="759" y="3810"/>
                  <a:pt x="298" y="2314"/>
                  <a:pt x="0" y="0"/>
                </a:cubicBezTo>
                <a:lnTo>
                  <a:pt x="21600" y="0"/>
                </a:lnTo>
                <a:close/>
              </a:path>
            </a:pathLst>
          </a:custGeom>
          <a:solidFill>
            <a:srgbClr val="94CEF7"/>
          </a:solidFill>
          <a:ln w="12700">
            <a:miter lim="400000"/>
          </a:ln>
        </p:spPr>
        <p:txBody>
          <a:bodyPr lIns="45718" tIns="45718" rIns="45718" bIns="45718"/>
          <a:lstStyle/>
          <a:p>
            <a:pPr>
              <a:defRPr>
                <a:solidFill>
                  <a:srgbClr val="3A9BEE"/>
                </a:solidFill>
              </a:defRPr>
            </a:pPr>
            <a:endParaRPr/>
          </a:p>
        </p:txBody>
      </p:sp>
      <p:sp>
        <p:nvSpPr>
          <p:cNvPr id="6" name="Freeform 13">
            <a:extLst>
              <a:ext uri="{FF2B5EF4-FFF2-40B4-BE49-F238E27FC236}">
                <a16:creationId xmlns:a16="http://schemas.microsoft.com/office/drawing/2014/main" id="{3E14A95D-BFB0-E9E9-D82C-8CC953133CAA}"/>
              </a:ext>
            </a:extLst>
          </p:cNvPr>
          <p:cNvSpPr/>
          <p:nvPr userDrawn="1"/>
        </p:nvSpPr>
        <p:spPr>
          <a:xfrm>
            <a:off x="9524" y="10185399"/>
            <a:ext cx="24372888" cy="3533776"/>
          </a:xfrm>
          <a:custGeom>
            <a:avLst/>
            <a:gdLst/>
            <a:ahLst/>
            <a:cxnLst>
              <a:cxn ang="0">
                <a:pos x="wd2" y="hd2"/>
              </a:cxn>
              <a:cxn ang="5400000">
                <a:pos x="wd2" y="hd2"/>
              </a:cxn>
              <a:cxn ang="10800000">
                <a:pos x="wd2" y="hd2"/>
              </a:cxn>
              <a:cxn ang="16200000">
                <a:pos x="wd2" y="hd2"/>
              </a:cxn>
            </a:cxnLst>
            <a:rect l="0" t="0" r="r" b="b"/>
            <a:pathLst>
              <a:path w="21600" h="21600" extrusionOk="0">
                <a:moveTo>
                  <a:pt x="21600" y="18126"/>
                </a:moveTo>
                <a:cubicBezTo>
                  <a:pt x="21600" y="21600"/>
                  <a:pt x="21600" y="21600"/>
                  <a:pt x="21600" y="21600"/>
                </a:cubicBezTo>
                <a:cubicBezTo>
                  <a:pt x="0" y="21600"/>
                  <a:pt x="0" y="21600"/>
                  <a:pt x="0" y="21600"/>
                </a:cubicBezTo>
                <a:cubicBezTo>
                  <a:pt x="0" y="17699"/>
                  <a:pt x="0" y="17699"/>
                  <a:pt x="0" y="17699"/>
                </a:cubicBezTo>
                <a:cubicBezTo>
                  <a:pt x="287" y="15467"/>
                  <a:pt x="706" y="14070"/>
                  <a:pt x="1173" y="14070"/>
                </a:cubicBezTo>
                <a:cubicBezTo>
                  <a:pt x="1533" y="14070"/>
                  <a:pt x="1868" y="14905"/>
                  <a:pt x="2132" y="16341"/>
                </a:cubicBezTo>
                <a:cubicBezTo>
                  <a:pt x="2391" y="14478"/>
                  <a:pt x="2743" y="13255"/>
                  <a:pt x="3136" y="13022"/>
                </a:cubicBezTo>
                <a:cubicBezTo>
                  <a:pt x="3426" y="10790"/>
                  <a:pt x="3845" y="9374"/>
                  <a:pt x="4315" y="9374"/>
                </a:cubicBezTo>
                <a:cubicBezTo>
                  <a:pt x="4782" y="9374"/>
                  <a:pt x="5204" y="10771"/>
                  <a:pt x="5491" y="13022"/>
                </a:cubicBezTo>
                <a:cubicBezTo>
                  <a:pt x="5522" y="13003"/>
                  <a:pt x="5553" y="12983"/>
                  <a:pt x="5586" y="12983"/>
                </a:cubicBezTo>
                <a:cubicBezTo>
                  <a:pt x="5955" y="12983"/>
                  <a:pt x="6292" y="13857"/>
                  <a:pt x="6560" y="15332"/>
                </a:cubicBezTo>
                <a:cubicBezTo>
                  <a:pt x="6742" y="14322"/>
                  <a:pt x="6962" y="13604"/>
                  <a:pt x="7198" y="13236"/>
                </a:cubicBezTo>
                <a:cubicBezTo>
                  <a:pt x="7474" y="10111"/>
                  <a:pt x="7974" y="7996"/>
                  <a:pt x="8545" y="7996"/>
                </a:cubicBezTo>
                <a:cubicBezTo>
                  <a:pt x="8672" y="7996"/>
                  <a:pt x="8796" y="8112"/>
                  <a:pt x="8914" y="8306"/>
                </a:cubicBezTo>
                <a:cubicBezTo>
                  <a:pt x="9164" y="7142"/>
                  <a:pt x="9465" y="6482"/>
                  <a:pt x="9789" y="6482"/>
                </a:cubicBezTo>
                <a:cubicBezTo>
                  <a:pt x="9941" y="6482"/>
                  <a:pt x="10087" y="6618"/>
                  <a:pt x="10225" y="6889"/>
                </a:cubicBezTo>
                <a:cubicBezTo>
                  <a:pt x="10453" y="2872"/>
                  <a:pt x="11024" y="0"/>
                  <a:pt x="11687" y="0"/>
                </a:cubicBezTo>
                <a:cubicBezTo>
                  <a:pt x="12177" y="0"/>
                  <a:pt x="12616" y="1553"/>
                  <a:pt x="12905" y="3978"/>
                </a:cubicBezTo>
                <a:cubicBezTo>
                  <a:pt x="12959" y="3940"/>
                  <a:pt x="13012" y="3920"/>
                  <a:pt x="13069" y="3920"/>
                </a:cubicBezTo>
                <a:cubicBezTo>
                  <a:pt x="13578" y="3920"/>
                  <a:pt x="14033" y="5589"/>
                  <a:pt x="14320" y="8190"/>
                </a:cubicBezTo>
                <a:cubicBezTo>
                  <a:pt x="14565" y="7103"/>
                  <a:pt x="14858" y="6482"/>
                  <a:pt x="15170" y="6482"/>
                </a:cubicBezTo>
                <a:cubicBezTo>
                  <a:pt x="15181" y="6482"/>
                  <a:pt x="15192" y="6482"/>
                  <a:pt x="15204" y="6482"/>
                </a:cubicBezTo>
                <a:cubicBezTo>
                  <a:pt x="15547" y="3183"/>
                  <a:pt x="16106" y="1029"/>
                  <a:pt x="16742" y="1029"/>
                </a:cubicBezTo>
                <a:cubicBezTo>
                  <a:pt x="17547" y="1029"/>
                  <a:pt x="18236" y="4502"/>
                  <a:pt x="18509" y="9393"/>
                </a:cubicBezTo>
                <a:cubicBezTo>
                  <a:pt x="18548" y="9374"/>
                  <a:pt x="18590" y="9374"/>
                  <a:pt x="18632" y="9374"/>
                </a:cubicBezTo>
                <a:cubicBezTo>
                  <a:pt x="19220" y="9374"/>
                  <a:pt x="19732" y="11586"/>
                  <a:pt x="20002" y="14885"/>
                </a:cubicBezTo>
                <a:cubicBezTo>
                  <a:pt x="20067" y="14808"/>
                  <a:pt x="20134" y="14769"/>
                  <a:pt x="20205" y="14769"/>
                </a:cubicBezTo>
                <a:cubicBezTo>
                  <a:pt x="20604" y="14769"/>
                  <a:pt x="20959" y="16108"/>
                  <a:pt x="21178" y="18184"/>
                </a:cubicBezTo>
                <a:cubicBezTo>
                  <a:pt x="21254" y="18087"/>
                  <a:pt x="21330" y="18029"/>
                  <a:pt x="21412" y="18029"/>
                </a:cubicBezTo>
                <a:cubicBezTo>
                  <a:pt x="21476" y="18029"/>
                  <a:pt x="21538" y="18068"/>
                  <a:pt x="21600" y="18126"/>
                </a:cubicBezTo>
                <a:close/>
              </a:path>
            </a:pathLst>
          </a:custGeom>
          <a:solidFill>
            <a:srgbClr val="F9B2DC"/>
          </a:solidFill>
          <a:ln w="12700">
            <a:miter lim="400000"/>
          </a:ln>
        </p:spPr>
        <p:txBody>
          <a:bodyPr lIns="45718" tIns="45718" rIns="45718" bIns="45718"/>
          <a:lstStyle/>
          <a:p>
            <a:pPr>
              <a:defRPr>
                <a:solidFill>
                  <a:srgbClr val="F55DB8"/>
                </a:solidFill>
              </a:defRPr>
            </a:pPr>
            <a:endParaRPr/>
          </a:p>
        </p:txBody>
      </p:sp>
      <p:sp>
        <p:nvSpPr>
          <p:cNvPr id="2" name="Title Text"/>
          <p:cNvSpPr txBox="1">
            <a:spLocks noGrp="1"/>
          </p:cNvSpPr>
          <p:nvPr>
            <p:ph type="title"/>
          </p:nvPr>
        </p:nvSpPr>
        <p:spPr>
          <a:xfrm>
            <a:off x="2438399" y="2936875"/>
            <a:ext cx="19507201" cy="3336925"/>
          </a:xfrm>
          <a:prstGeom prst="rect">
            <a:avLst/>
          </a:prstGeom>
          <a:solidFill>
            <a:srgbClr val="FFFFFF">
              <a:alpha val="50000"/>
            </a:srgbClr>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8" tIns="45718" rIns="45718" bIns="45718" anchor="ctr"/>
          <a:lstStyle/>
          <a:p>
            <a:r>
              <a:t>Title Text</a:t>
            </a:r>
          </a:p>
        </p:txBody>
      </p:sp>
      <p:sp>
        <p:nvSpPr>
          <p:cNvPr id="3" name="Body Level One…"/>
          <p:cNvSpPr txBox="1">
            <a:spLocks noGrp="1"/>
          </p:cNvSpPr>
          <p:nvPr>
            <p:ph type="body" idx="1"/>
          </p:nvPr>
        </p:nvSpPr>
        <p:spPr>
          <a:xfrm>
            <a:off x="2438399" y="6510528"/>
            <a:ext cx="19507200" cy="5047488"/>
          </a:xfrm>
          <a:prstGeom prst="rect">
            <a:avLst/>
          </a:prstGeom>
          <a:solidFill>
            <a:srgbClr val="FFFFFF">
              <a:alpha val="50000"/>
            </a:srgbClr>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8" tIns="45718" rIns="45718" bIns="45718"/>
          <a:lstStyle/>
          <a:p>
            <a:r>
              <a:t>Body Level One</a:t>
            </a:r>
          </a:p>
          <a:p>
            <a:pPr lvl="1"/>
            <a:r>
              <a:t>Body Level Two</a:t>
            </a:r>
          </a:p>
          <a:p>
            <a:pPr lvl="2"/>
            <a:r>
              <a:t>Body Level Three</a:t>
            </a:r>
          </a:p>
          <a:p>
            <a:pPr lvl="3"/>
            <a:r>
              <a:t>Body Level Four</a:t>
            </a:r>
          </a:p>
          <a:p>
            <a:pPr lvl="4"/>
            <a:r>
              <a:t>Body Level Five</a:t>
            </a:r>
          </a:p>
        </p:txBody>
      </p:sp>
      <p:sp>
        <p:nvSpPr>
          <p:cNvPr id="4" name="Slide Number Placeholder 3">
            <a:extLst>
              <a:ext uri="{FF2B5EF4-FFF2-40B4-BE49-F238E27FC236}">
                <a16:creationId xmlns:a16="http://schemas.microsoft.com/office/drawing/2014/main" id="{F105C13D-B5CD-27B2-3AF1-3E3F60B6EC71}"/>
              </a:ext>
            </a:extLst>
          </p:cNvPr>
          <p:cNvSpPr>
            <a:spLocks noGrp="1"/>
          </p:cNvSpPr>
          <p:nvPr>
            <p:ph type="sldNum" sz="quarter" idx="4"/>
          </p:nvPr>
        </p:nvSpPr>
        <p:spPr>
          <a:xfrm>
            <a:off x="17221200" y="12712700"/>
            <a:ext cx="5486400" cy="730250"/>
          </a:xfrm>
          <a:prstGeom prst="rect">
            <a:avLst/>
          </a:prstGeom>
        </p:spPr>
        <p:txBody>
          <a:bodyPr vert="horz" lIns="91440" tIns="45720" rIns="91440" bIns="45720" rtlCol="0" anchor="ctr"/>
          <a:lstStyle>
            <a:lvl1pPr algn="r">
              <a:defRPr sz="4400">
                <a:solidFill>
                  <a:schemeClr val="tx1">
                    <a:tint val="82000"/>
                  </a:schemeClr>
                </a:solidFill>
              </a:defRPr>
            </a:lvl1pPr>
          </a:lstStyle>
          <a:p>
            <a:fld id="{F9FCA10E-C2FC-4D10-AFBF-29980C9FE743}" type="slidenum">
              <a:rPr lang="en-GB" smtClean="0"/>
              <a:pPr/>
              <a:t>‹#›</a:t>
            </a:fld>
            <a:endParaRPr lang="en-GB"/>
          </a:p>
        </p:txBody>
      </p:sp>
    </p:spTree>
  </p:cSld>
  <p:clrMap bg1="dk1" tx1="lt1" bg2="dk2" tx2="lt2" accent1="accent1" accent2="accent2" accent3="accent3" accent4="accent4" accent5="accent5" accent6="accent6" hlink="hlink" folHlink="folHlink"/>
  <p:sldLayoutIdLst>
    <p:sldLayoutId id="2147483696" r:id="rId1"/>
  </p:sldLayoutIdLst>
  <p:transition spd="med"/>
  <p:txStyles>
    <p:titleStyle>
      <a:lvl1pPr marL="0" marR="0" indent="0" algn="ctr" defTabSz="1828707" rtl="0" latinLnBrk="0">
        <a:lnSpc>
          <a:spcPct val="90000"/>
        </a:lnSpc>
        <a:spcBef>
          <a:spcPts val="0"/>
        </a:spcBef>
        <a:spcAft>
          <a:spcPts val="0"/>
        </a:spcAft>
        <a:buClrTx/>
        <a:buSzTx/>
        <a:buFontTx/>
        <a:buNone/>
        <a:tabLst/>
        <a:defRPr sz="16600" b="0" i="0" u="none" strike="noStrike" cap="none" spc="0" baseline="0">
          <a:solidFill>
            <a:schemeClr val="tx2">
              <a:lumMod val="75000"/>
            </a:schemeClr>
          </a:solidFill>
          <a:uFillTx/>
          <a:latin typeface="Gochi Hand" pitchFamily="2" charset="0"/>
          <a:ea typeface="+mn-ea"/>
          <a:cs typeface="+mn-cs"/>
          <a:sym typeface="Open Sans"/>
        </a:defRPr>
      </a:lvl1pPr>
      <a:lvl2pPr marL="0" marR="0" indent="0" algn="l" defTabSz="1828707" rtl="0" latinLnBrk="0">
        <a:lnSpc>
          <a:spcPct val="90000"/>
        </a:lnSpc>
        <a:spcBef>
          <a:spcPts val="0"/>
        </a:spcBef>
        <a:spcAft>
          <a:spcPts val="0"/>
        </a:spcAft>
        <a:buClrTx/>
        <a:buSzTx/>
        <a:buFontTx/>
        <a:buNone/>
        <a:tabLst/>
        <a:defRPr sz="8800" b="0" i="0" u="none" strike="noStrike" cap="none" spc="0" baseline="0">
          <a:solidFill>
            <a:srgbClr val="8E89AE"/>
          </a:solidFill>
          <a:uFillTx/>
          <a:latin typeface="+mn-lt"/>
          <a:ea typeface="+mn-ea"/>
          <a:cs typeface="+mn-cs"/>
          <a:sym typeface="Open Sans"/>
        </a:defRPr>
      </a:lvl2pPr>
      <a:lvl3pPr marL="0" marR="0" indent="0" algn="l" defTabSz="1828707" rtl="0" latinLnBrk="0">
        <a:lnSpc>
          <a:spcPct val="90000"/>
        </a:lnSpc>
        <a:spcBef>
          <a:spcPts val="0"/>
        </a:spcBef>
        <a:spcAft>
          <a:spcPts val="0"/>
        </a:spcAft>
        <a:buClrTx/>
        <a:buSzTx/>
        <a:buFontTx/>
        <a:buNone/>
        <a:tabLst/>
        <a:defRPr sz="8800" b="0" i="0" u="none" strike="noStrike" cap="none" spc="0" baseline="0">
          <a:solidFill>
            <a:srgbClr val="8E89AE"/>
          </a:solidFill>
          <a:uFillTx/>
          <a:latin typeface="+mn-lt"/>
          <a:ea typeface="+mn-ea"/>
          <a:cs typeface="+mn-cs"/>
          <a:sym typeface="Open Sans"/>
        </a:defRPr>
      </a:lvl3pPr>
      <a:lvl4pPr marL="0" marR="0" indent="0" algn="l" defTabSz="1828707" rtl="0" latinLnBrk="0">
        <a:lnSpc>
          <a:spcPct val="90000"/>
        </a:lnSpc>
        <a:spcBef>
          <a:spcPts val="0"/>
        </a:spcBef>
        <a:spcAft>
          <a:spcPts val="0"/>
        </a:spcAft>
        <a:buClrTx/>
        <a:buSzTx/>
        <a:buFontTx/>
        <a:buNone/>
        <a:tabLst/>
        <a:defRPr sz="8800" b="0" i="0" u="none" strike="noStrike" cap="none" spc="0" baseline="0">
          <a:solidFill>
            <a:srgbClr val="8E89AE"/>
          </a:solidFill>
          <a:uFillTx/>
          <a:latin typeface="+mn-lt"/>
          <a:ea typeface="+mn-ea"/>
          <a:cs typeface="+mn-cs"/>
          <a:sym typeface="Open Sans"/>
        </a:defRPr>
      </a:lvl4pPr>
      <a:lvl5pPr marL="0" marR="0" indent="0" algn="l" defTabSz="1828707" rtl="0" latinLnBrk="0">
        <a:lnSpc>
          <a:spcPct val="90000"/>
        </a:lnSpc>
        <a:spcBef>
          <a:spcPts val="0"/>
        </a:spcBef>
        <a:spcAft>
          <a:spcPts val="0"/>
        </a:spcAft>
        <a:buClrTx/>
        <a:buSzTx/>
        <a:buFontTx/>
        <a:buNone/>
        <a:tabLst/>
        <a:defRPr sz="8800" b="0" i="0" u="none" strike="noStrike" cap="none" spc="0" baseline="0">
          <a:solidFill>
            <a:srgbClr val="8E89AE"/>
          </a:solidFill>
          <a:uFillTx/>
          <a:latin typeface="+mn-lt"/>
          <a:ea typeface="+mn-ea"/>
          <a:cs typeface="+mn-cs"/>
          <a:sym typeface="Open Sans"/>
        </a:defRPr>
      </a:lvl5pPr>
      <a:lvl6pPr marL="0" marR="0" indent="0" algn="l" defTabSz="1828707" rtl="0" latinLnBrk="0">
        <a:lnSpc>
          <a:spcPct val="90000"/>
        </a:lnSpc>
        <a:spcBef>
          <a:spcPts val="0"/>
        </a:spcBef>
        <a:spcAft>
          <a:spcPts val="0"/>
        </a:spcAft>
        <a:buClrTx/>
        <a:buSzTx/>
        <a:buFontTx/>
        <a:buNone/>
        <a:tabLst/>
        <a:defRPr sz="8800" b="0" i="0" u="none" strike="noStrike" cap="none" spc="0" baseline="0">
          <a:solidFill>
            <a:srgbClr val="8E89AE"/>
          </a:solidFill>
          <a:uFillTx/>
          <a:latin typeface="+mn-lt"/>
          <a:ea typeface="+mn-ea"/>
          <a:cs typeface="+mn-cs"/>
          <a:sym typeface="Open Sans"/>
        </a:defRPr>
      </a:lvl6pPr>
      <a:lvl7pPr marL="0" marR="0" indent="0" algn="l" defTabSz="1828707" rtl="0" latinLnBrk="0">
        <a:lnSpc>
          <a:spcPct val="90000"/>
        </a:lnSpc>
        <a:spcBef>
          <a:spcPts val="0"/>
        </a:spcBef>
        <a:spcAft>
          <a:spcPts val="0"/>
        </a:spcAft>
        <a:buClrTx/>
        <a:buSzTx/>
        <a:buFontTx/>
        <a:buNone/>
        <a:tabLst/>
        <a:defRPr sz="8800" b="0" i="0" u="none" strike="noStrike" cap="none" spc="0" baseline="0">
          <a:solidFill>
            <a:srgbClr val="8E89AE"/>
          </a:solidFill>
          <a:uFillTx/>
          <a:latin typeface="+mn-lt"/>
          <a:ea typeface="+mn-ea"/>
          <a:cs typeface="+mn-cs"/>
          <a:sym typeface="Open Sans"/>
        </a:defRPr>
      </a:lvl7pPr>
      <a:lvl8pPr marL="0" marR="0" indent="0" algn="l" defTabSz="1828707" rtl="0" latinLnBrk="0">
        <a:lnSpc>
          <a:spcPct val="90000"/>
        </a:lnSpc>
        <a:spcBef>
          <a:spcPts val="0"/>
        </a:spcBef>
        <a:spcAft>
          <a:spcPts val="0"/>
        </a:spcAft>
        <a:buClrTx/>
        <a:buSzTx/>
        <a:buFontTx/>
        <a:buNone/>
        <a:tabLst/>
        <a:defRPr sz="8800" b="0" i="0" u="none" strike="noStrike" cap="none" spc="0" baseline="0">
          <a:solidFill>
            <a:srgbClr val="8E89AE"/>
          </a:solidFill>
          <a:uFillTx/>
          <a:latin typeface="+mn-lt"/>
          <a:ea typeface="+mn-ea"/>
          <a:cs typeface="+mn-cs"/>
          <a:sym typeface="Open Sans"/>
        </a:defRPr>
      </a:lvl8pPr>
      <a:lvl9pPr marL="0" marR="0" indent="0" algn="l" defTabSz="1828707" rtl="0" latinLnBrk="0">
        <a:lnSpc>
          <a:spcPct val="90000"/>
        </a:lnSpc>
        <a:spcBef>
          <a:spcPts val="0"/>
        </a:spcBef>
        <a:spcAft>
          <a:spcPts val="0"/>
        </a:spcAft>
        <a:buClrTx/>
        <a:buSzTx/>
        <a:buFontTx/>
        <a:buNone/>
        <a:tabLst/>
        <a:defRPr sz="8800" b="0" i="0" u="none" strike="noStrike" cap="none" spc="0" baseline="0">
          <a:solidFill>
            <a:srgbClr val="8E89AE"/>
          </a:solidFill>
          <a:uFillTx/>
          <a:latin typeface="+mn-lt"/>
          <a:ea typeface="+mn-ea"/>
          <a:cs typeface="+mn-cs"/>
          <a:sym typeface="Open Sans"/>
        </a:defRPr>
      </a:lvl9pPr>
    </p:titleStyle>
    <p:bodyStyle>
      <a:lvl1pPr marL="457176" marR="0" indent="-457176" algn="l" defTabSz="1828707" rtl="0" latinLnBrk="0">
        <a:lnSpc>
          <a:spcPct val="90000"/>
        </a:lnSpc>
        <a:spcBef>
          <a:spcPts val="2000"/>
        </a:spcBef>
        <a:spcAft>
          <a:spcPts val="0"/>
        </a:spcAft>
        <a:buClrTx/>
        <a:buSzPct val="100000"/>
        <a:buFont typeface="Open Sans"/>
        <a:buChar char="•"/>
        <a:tabLst/>
        <a:defRPr sz="5600" b="0" i="0" u="none" strike="noStrike" cap="none" spc="0" baseline="0">
          <a:solidFill>
            <a:schemeClr val="tx2">
              <a:lumMod val="75000"/>
            </a:schemeClr>
          </a:solidFill>
          <a:uFillTx/>
          <a:latin typeface="+mn-lt"/>
          <a:ea typeface="+mn-ea"/>
          <a:cs typeface="+mn-cs"/>
          <a:sym typeface="Open Sans"/>
        </a:defRPr>
      </a:lvl1pPr>
      <a:lvl2pPr marL="1447727" marR="0" indent="-533372" algn="l" defTabSz="1828707" rtl="0" latinLnBrk="0">
        <a:lnSpc>
          <a:spcPct val="90000"/>
        </a:lnSpc>
        <a:spcBef>
          <a:spcPts val="2000"/>
        </a:spcBef>
        <a:spcAft>
          <a:spcPts val="0"/>
        </a:spcAft>
        <a:buClrTx/>
        <a:buSzPct val="100000"/>
        <a:buFont typeface="Open Sans"/>
        <a:buChar char="•"/>
        <a:tabLst/>
        <a:defRPr sz="5600" b="0" i="0" u="none" strike="noStrike" cap="none" spc="0" baseline="0">
          <a:solidFill>
            <a:schemeClr val="tx2">
              <a:lumMod val="75000"/>
            </a:schemeClr>
          </a:solidFill>
          <a:uFillTx/>
          <a:latin typeface="+mn-lt"/>
          <a:ea typeface="+mn-ea"/>
          <a:cs typeface="+mn-cs"/>
          <a:sym typeface="Open Sans"/>
        </a:defRPr>
      </a:lvl2pPr>
      <a:lvl3pPr marL="2468756" marR="0" indent="-640046" algn="l" defTabSz="1828707" rtl="0" latinLnBrk="0">
        <a:lnSpc>
          <a:spcPct val="90000"/>
        </a:lnSpc>
        <a:spcBef>
          <a:spcPts val="2000"/>
        </a:spcBef>
        <a:spcAft>
          <a:spcPts val="0"/>
        </a:spcAft>
        <a:buClrTx/>
        <a:buSzPct val="100000"/>
        <a:buFont typeface="Open Sans"/>
        <a:buChar char="•"/>
        <a:tabLst/>
        <a:defRPr sz="5600" b="0" i="0" u="none" strike="noStrike" cap="none" spc="0" baseline="0">
          <a:solidFill>
            <a:schemeClr val="tx2">
              <a:lumMod val="75000"/>
            </a:schemeClr>
          </a:solidFill>
          <a:uFillTx/>
          <a:latin typeface="+mn-lt"/>
          <a:ea typeface="+mn-ea"/>
          <a:cs typeface="+mn-cs"/>
          <a:sym typeface="Open Sans"/>
        </a:defRPr>
      </a:lvl3pPr>
      <a:lvl4pPr marL="3454227" marR="0" indent="-711163" algn="l" defTabSz="1828707" rtl="0" latinLnBrk="0">
        <a:lnSpc>
          <a:spcPct val="90000"/>
        </a:lnSpc>
        <a:spcBef>
          <a:spcPts val="2000"/>
        </a:spcBef>
        <a:spcAft>
          <a:spcPts val="0"/>
        </a:spcAft>
        <a:buClrTx/>
        <a:buSzPct val="100000"/>
        <a:buFont typeface="Open Sans"/>
        <a:buChar char="•"/>
        <a:tabLst/>
        <a:defRPr sz="5600" b="0" i="0" u="none" strike="noStrike" cap="none" spc="0" baseline="0">
          <a:solidFill>
            <a:schemeClr val="tx2">
              <a:lumMod val="75000"/>
            </a:schemeClr>
          </a:solidFill>
          <a:uFillTx/>
          <a:latin typeface="+mn-lt"/>
          <a:ea typeface="+mn-ea"/>
          <a:cs typeface="+mn-cs"/>
          <a:sym typeface="Open Sans"/>
        </a:defRPr>
      </a:lvl4pPr>
      <a:lvl5pPr marL="4368581" marR="0" indent="-711163" algn="l" defTabSz="1828707" rtl="0" latinLnBrk="0">
        <a:lnSpc>
          <a:spcPct val="90000"/>
        </a:lnSpc>
        <a:spcBef>
          <a:spcPts val="2000"/>
        </a:spcBef>
        <a:spcAft>
          <a:spcPts val="0"/>
        </a:spcAft>
        <a:buClrTx/>
        <a:buSzPct val="100000"/>
        <a:buFont typeface="Open Sans"/>
        <a:buChar char="•"/>
        <a:tabLst/>
        <a:defRPr sz="5600" b="0" i="0" u="none" strike="noStrike" cap="none" spc="0" baseline="0">
          <a:solidFill>
            <a:schemeClr val="tx2">
              <a:lumMod val="75000"/>
            </a:schemeClr>
          </a:solidFill>
          <a:uFillTx/>
          <a:latin typeface="+mn-lt"/>
          <a:ea typeface="+mn-ea"/>
          <a:cs typeface="+mn-cs"/>
          <a:sym typeface="Open Sans"/>
        </a:defRPr>
      </a:lvl5pPr>
      <a:lvl6pPr marL="5282936" marR="0" indent="-711163" algn="l" defTabSz="1828707" rtl="0" latinLnBrk="0">
        <a:lnSpc>
          <a:spcPct val="90000"/>
        </a:lnSpc>
        <a:spcBef>
          <a:spcPts val="2000"/>
        </a:spcBef>
        <a:spcAft>
          <a:spcPts val="0"/>
        </a:spcAft>
        <a:buClrTx/>
        <a:buSzPct val="100000"/>
        <a:buFont typeface="Open Sans"/>
        <a:buChar char="•"/>
        <a:tabLst/>
        <a:defRPr sz="5600" b="0" i="0" u="none" strike="noStrike" cap="none" spc="0" baseline="0">
          <a:solidFill>
            <a:srgbClr val="8E89AE"/>
          </a:solidFill>
          <a:uFillTx/>
          <a:latin typeface="+mn-lt"/>
          <a:ea typeface="+mn-ea"/>
          <a:cs typeface="+mn-cs"/>
          <a:sym typeface="Open Sans"/>
        </a:defRPr>
      </a:lvl6pPr>
      <a:lvl7pPr marL="6197289" marR="0" indent="-711163" algn="l" defTabSz="1828707" rtl="0" latinLnBrk="0">
        <a:lnSpc>
          <a:spcPct val="90000"/>
        </a:lnSpc>
        <a:spcBef>
          <a:spcPts val="2000"/>
        </a:spcBef>
        <a:spcAft>
          <a:spcPts val="0"/>
        </a:spcAft>
        <a:buClrTx/>
        <a:buSzPct val="100000"/>
        <a:buFont typeface="Open Sans"/>
        <a:buChar char="•"/>
        <a:tabLst/>
        <a:defRPr sz="5600" b="0" i="0" u="none" strike="noStrike" cap="none" spc="0" baseline="0">
          <a:solidFill>
            <a:srgbClr val="8E89AE"/>
          </a:solidFill>
          <a:uFillTx/>
          <a:latin typeface="+mn-lt"/>
          <a:ea typeface="+mn-ea"/>
          <a:cs typeface="+mn-cs"/>
          <a:sym typeface="Open Sans"/>
        </a:defRPr>
      </a:lvl7pPr>
      <a:lvl8pPr marL="7111644" marR="0" indent="-711163" algn="l" defTabSz="1828707" rtl="0" latinLnBrk="0">
        <a:lnSpc>
          <a:spcPct val="90000"/>
        </a:lnSpc>
        <a:spcBef>
          <a:spcPts val="2000"/>
        </a:spcBef>
        <a:spcAft>
          <a:spcPts val="0"/>
        </a:spcAft>
        <a:buClrTx/>
        <a:buSzPct val="100000"/>
        <a:buFont typeface="Open Sans"/>
        <a:buChar char="•"/>
        <a:tabLst/>
        <a:defRPr sz="5600" b="0" i="0" u="none" strike="noStrike" cap="none" spc="0" baseline="0">
          <a:solidFill>
            <a:srgbClr val="8E89AE"/>
          </a:solidFill>
          <a:uFillTx/>
          <a:latin typeface="+mn-lt"/>
          <a:ea typeface="+mn-ea"/>
          <a:cs typeface="+mn-cs"/>
          <a:sym typeface="Open Sans"/>
        </a:defRPr>
      </a:lvl8pPr>
      <a:lvl9pPr marL="8025996" marR="0" indent="-711162" algn="l" defTabSz="1828707" rtl="0" latinLnBrk="0">
        <a:lnSpc>
          <a:spcPct val="90000"/>
        </a:lnSpc>
        <a:spcBef>
          <a:spcPts val="2000"/>
        </a:spcBef>
        <a:spcAft>
          <a:spcPts val="0"/>
        </a:spcAft>
        <a:buClrTx/>
        <a:buSzPct val="100000"/>
        <a:buFont typeface="Open Sans"/>
        <a:buChar char="•"/>
        <a:tabLst/>
        <a:defRPr sz="5600" b="0" i="0" u="none" strike="noStrike" cap="none" spc="0" baseline="0">
          <a:solidFill>
            <a:srgbClr val="8E89AE"/>
          </a:solidFill>
          <a:uFillTx/>
          <a:latin typeface="+mn-lt"/>
          <a:ea typeface="+mn-ea"/>
          <a:cs typeface="+mn-cs"/>
          <a:sym typeface="Open Sans"/>
        </a:defRPr>
      </a:lvl9pPr>
    </p:bodyStyle>
    <p:otherStyle>
      <a:lvl1pPr marL="0" marR="0" indent="0" algn="ctr" defTabSz="1828707"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Open Sans"/>
        </a:defRPr>
      </a:lvl1pPr>
      <a:lvl2pPr marL="0" marR="0" indent="0" algn="ctr" defTabSz="1828707"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Open Sans"/>
        </a:defRPr>
      </a:lvl2pPr>
      <a:lvl3pPr marL="0" marR="0" indent="0" algn="ctr" defTabSz="1828707"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Open Sans"/>
        </a:defRPr>
      </a:lvl3pPr>
      <a:lvl4pPr marL="0" marR="0" indent="0" algn="ctr" defTabSz="1828707"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Open Sans"/>
        </a:defRPr>
      </a:lvl4pPr>
      <a:lvl5pPr marL="0" marR="0" indent="0" algn="ctr" defTabSz="1828707"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Open Sans"/>
        </a:defRPr>
      </a:lvl5pPr>
      <a:lvl6pPr marL="0" marR="0" indent="0" algn="ctr" defTabSz="1828707"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Open Sans"/>
        </a:defRPr>
      </a:lvl6pPr>
      <a:lvl7pPr marL="0" marR="0" indent="0" algn="ctr" defTabSz="1828707"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Open Sans"/>
        </a:defRPr>
      </a:lvl7pPr>
      <a:lvl8pPr marL="0" marR="0" indent="0" algn="ctr" defTabSz="1828707"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Open Sans"/>
        </a:defRPr>
      </a:lvl8pPr>
      <a:lvl9pPr marL="0" marR="0" indent="0" algn="ctr" defTabSz="1828707"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Open San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66184"/>
            <a:ext cx="10972800" cy="1524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2133601"/>
            <a:ext cx="10972800" cy="60346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8475134"/>
            <a:ext cx="2844800" cy="486833"/>
          </a:xfrm>
          <a:prstGeom prst="rect">
            <a:avLst/>
          </a:prstGeom>
        </p:spPr>
        <p:txBody>
          <a:bodyPr vert="horz" lIns="91440" tIns="45720" rIns="91440" bIns="45720" rtlCol="0" anchor="ctr"/>
          <a:lstStyle>
            <a:lvl1pPr algn="l">
              <a:defRPr sz="1600">
                <a:solidFill>
                  <a:schemeClr val="tx1">
                    <a:tint val="75000"/>
                  </a:schemeClr>
                </a:solidFill>
              </a:defRPr>
            </a:lvl1pPr>
          </a:lstStyle>
          <a:p>
            <a:fld id="{1D8BD707-D9CF-40AE-B4C6-C98DA3205C09}" type="datetimeFigureOut">
              <a:rPr lang="en-US" smtClean="0"/>
              <a:pPr/>
              <a:t>3/20/2025</a:t>
            </a:fld>
            <a:endParaRPr lang="en-US"/>
          </a:p>
        </p:txBody>
      </p:sp>
      <p:sp>
        <p:nvSpPr>
          <p:cNvPr id="5" name="Footer Placeholder 4"/>
          <p:cNvSpPr>
            <a:spLocks noGrp="1"/>
          </p:cNvSpPr>
          <p:nvPr>
            <p:ph type="ftr" sz="quarter" idx="3"/>
          </p:nvPr>
        </p:nvSpPr>
        <p:spPr>
          <a:xfrm>
            <a:off x="4165600" y="8475134"/>
            <a:ext cx="3860800"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8475134"/>
            <a:ext cx="2844800"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11.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12.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4.tiff"/></Relationships>
</file>

<file path=ppt/slides/_rels/slide13.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14.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1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png"/></Relationships>
</file>

<file path=ppt/slides/_rels/slide1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2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0.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video" Target="https://www.youtube.com/embed/K2P4Ed6G3gw?feature=oembed" TargetMode="External"/><Relationship Id="rId5" Type="http://schemas.openxmlformats.org/officeDocument/2006/relationships/image" Target="../media/image93.jpeg"/><Relationship Id="rId4" Type="http://schemas.openxmlformats.org/officeDocument/2006/relationships/hyperlink" Target="https://www.youtube.com/watch?v=K2P4Ed6G3gw"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8.tiff"/><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99.tif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00.tiff"/></Relationships>
</file>

<file path=ppt/slides/_rels/slide3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2.tiff"/><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03.tiff"/></Relationships>
</file>

<file path=ppt/slides/_rels/slide37.xml.rels><?xml version="1.0" encoding="UTF-8" standalone="yes"?>
<Relationships xmlns="http://schemas.openxmlformats.org/package/2006/relationships"><Relationship Id="rId3" Type="http://schemas.openxmlformats.org/officeDocument/2006/relationships/image" Target="../media/image104.tiff"/><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05.tiff"/></Relationships>
</file>

<file path=ppt/slides/_rels/slide38.xml.rels><?xml version="1.0" encoding="UTF-8" standalone="yes"?>
<Relationships xmlns="http://schemas.openxmlformats.org/package/2006/relationships"><Relationship Id="rId3" Type="http://schemas.openxmlformats.org/officeDocument/2006/relationships/image" Target="../media/image106.tiff"/><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08.tiff"/><Relationship Id="rId4" Type="http://schemas.openxmlformats.org/officeDocument/2006/relationships/image" Target="../media/image107.tiff"/></Relationships>
</file>

<file path=ppt/slides/_rels/slide3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10.jpe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26" Type="http://schemas.openxmlformats.org/officeDocument/2006/relationships/image" Target="../media/image31.png"/><Relationship Id="rId3" Type="http://schemas.openxmlformats.org/officeDocument/2006/relationships/image" Target="../media/image8.jpg"/><Relationship Id="rId21" Type="http://schemas.openxmlformats.org/officeDocument/2006/relationships/image" Target="../media/image26.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5" Type="http://schemas.openxmlformats.org/officeDocument/2006/relationships/image" Target="../media/image30.png"/><Relationship Id="rId2" Type="http://schemas.openxmlformats.org/officeDocument/2006/relationships/notesSlide" Target="../notesSlides/notesSlide3.xml"/><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24" Type="http://schemas.openxmlformats.org/officeDocument/2006/relationships/image" Target="../media/image29.png"/><Relationship Id="rId5" Type="http://schemas.openxmlformats.org/officeDocument/2006/relationships/image" Target="../media/image10.png"/><Relationship Id="rId15" Type="http://schemas.openxmlformats.org/officeDocument/2006/relationships/image" Target="../media/image20.png"/><Relationship Id="rId23" Type="http://schemas.openxmlformats.org/officeDocument/2006/relationships/image" Target="../media/image28.pn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2.png"/></Relationships>
</file>

<file path=ppt/slides/_rels/slide40.xml.rels><?xml version="1.0" encoding="UTF-8" standalone="yes"?>
<Relationships xmlns="http://schemas.openxmlformats.org/package/2006/relationships"><Relationship Id="rId3" Type="http://schemas.openxmlformats.org/officeDocument/2006/relationships/image" Target="../media/image111.tiff"/><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12.tiff"/></Relationships>
</file>

<file path=ppt/slides/_rels/slide4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14.jpeg"/></Relationships>
</file>

<file path=ppt/slides/_rels/slide42.xml.rels><?xml version="1.0" encoding="UTF-8" standalone="yes"?>
<Relationships xmlns="http://schemas.openxmlformats.org/package/2006/relationships"><Relationship Id="rId3" Type="http://schemas.openxmlformats.org/officeDocument/2006/relationships/image" Target="../media/image115.tiff"/><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17.tiff"/><Relationship Id="rId4" Type="http://schemas.openxmlformats.org/officeDocument/2006/relationships/image" Target="../media/image116.tiff"/></Relationships>
</file>

<file path=ppt/slides/_rels/slide4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19.tif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image" Target="../media/image120.jpeg"/><Relationship Id="rId7" Type="http://schemas.openxmlformats.org/officeDocument/2006/relationships/image" Target="../media/image124.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png"/></Relationships>
</file>

<file path=ppt/slides/_rels/slide4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29.tiff"/><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131.jpeg"/><Relationship Id="rId4" Type="http://schemas.openxmlformats.org/officeDocument/2006/relationships/image" Target="../media/image130.jpeg"/></Relationships>
</file>

<file path=ppt/slides/_rels/slide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50.xml.rels><?xml version="1.0" encoding="UTF-8" standalone="yes"?>
<Relationships xmlns="http://schemas.openxmlformats.org/package/2006/relationships"><Relationship Id="rId3" Type="http://schemas.openxmlformats.org/officeDocument/2006/relationships/image" Target="../media/image132.tiff"/><Relationship Id="rId7" Type="http://schemas.openxmlformats.org/officeDocument/2006/relationships/image" Target="../media/image136.tiff"/><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35.tiff"/><Relationship Id="rId5" Type="http://schemas.openxmlformats.org/officeDocument/2006/relationships/image" Target="../media/image134.tiff"/><Relationship Id="rId4" Type="http://schemas.openxmlformats.org/officeDocument/2006/relationships/image" Target="../media/image133.tiff"/></Relationships>
</file>

<file path=ppt/slides/_rels/slide51.xml.rels><?xml version="1.0" encoding="UTF-8" standalone="yes"?>
<Relationships xmlns="http://schemas.openxmlformats.org/package/2006/relationships"><Relationship Id="rId3" Type="http://schemas.openxmlformats.org/officeDocument/2006/relationships/image" Target="../media/image137.tiff"/><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139.tiff"/><Relationship Id="rId4" Type="http://schemas.openxmlformats.org/officeDocument/2006/relationships/image" Target="../media/image138.tiff"/></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42.png"/><Relationship Id="rId7" Type="http://schemas.openxmlformats.org/officeDocument/2006/relationships/diagramColors" Target="../diagrams/colors1.xm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144.tiff"/><Relationship Id="rId4" Type="http://schemas.openxmlformats.org/officeDocument/2006/relationships/diagramData" Target="../diagrams/data1.xml"/><Relationship Id="rId9" Type="http://schemas.openxmlformats.org/officeDocument/2006/relationships/image" Target="../media/image143.png"/></Relationships>
</file>

<file path=ppt/slides/_rels/slide56.xml.rels><?xml version="1.0" encoding="UTF-8" standalone="yes"?>
<Relationships xmlns="http://schemas.openxmlformats.org/package/2006/relationships"><Relationship Id="rId3" Type="http://schemas.openxmlformats.org/officeDocument/2006/relationships/image" Target="../media/image119.tiff"/><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45.tiff"/><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46.tiff"/></Relationships>
</file>

<file path=ppt/slides/_rels/slide5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150.jpeg"/><Relationship Id="rId4" Type="http://schemas.openxmlformats.org/officeDocument/2006/relationships/image" Target="../media/image149.jpeg"/></Relationships>
</file>

<file path=ppt/slides/_rels/slide61.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53.tiff"/><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154.tiff"/><Relationship Id="rId4" Type="http://schemas.openxmlformats.org/officeDocument/2006/relationships/image" Target="../media/image138.tiff"/></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mailto:nathalie@helpingkidsshine.co.uk"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155.jpeg"/><Relationship Id="rId4" Type="http://schemas.openxmlformats.org/officeDocument/2006/relationships/hyperlink" Target="http://www.helpingkidsshine.co.uk/" TargetMode="Externa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www.youtube.com/watch?v=K2P4Ed6G3gw"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hyperlink" Target="https://www.youtube.com/watch?v=xbzz6z79mJo" TargetMode="External"/><Relationship Id="rId4" Type="http://schemas.openxmlformats.org/officeDocument/2006/relationships/hyperlink" Target="https://www.youtube.com/watch?v=4itIAAG6l8A"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www.ellynsatterinstitute.org/how-to-feed/childhood-feeding-problems/"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hyperlink" Target="https://sosapproachtofeeding.com/free-resources-parent/"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www.amazon.co.uk/Explosive-Child-Understanding-Frustrated-Chronically/dp/0062270451/ref=sr_1_1?dchild=1&amp;keywords=The%2BExplosive%2BChild&amp;qid=1601404710&amp;sr=8-1"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hyperlink" Target="https://www.amazon.co.uk/Sensory-Sensitive-Child-Practical-Out-Bounds/dp/0060527188/ref=sr_1_1?dchild=1&amp;keywords=The%2BSensory-Sensitive%2BChild&amp;qid=1601404818&amp;sr=8-1" TargetMode="External"/><Relationship Id="rId4" Type="http://schemas.openxmlformats.org/officeDocument/2006/relationships/hyperlink" Target="https://www.amazon.co.uk/Raising-Sensory-Smart-Child-Definitive/dp/0143115340/ref=sr_1_1?dchild=1&amp;keywords=Raising%2Ba%2BSensory%2BSmart%2BChild&amp;qid=1601404763&amp;sr=8-1"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6.jpeg"/><Relationship Id="rId18" Type="http://schemas.openxmlformats.org/officeDocument/2006/relationships/image" Target="../media/image51.png"/><Relationship Id="rId3" Type="http://schemas.openxmlformats.org/officeDocument/2006/relationships/image" Target="../media/image36.png"/><Relationship Id="rId21" Type="http://schemas.openxmlformats.org/officeDocument/2006/relationships/image" Target="../media/image54.svg"/><Relationship Id="rId7" Type="http://schemas.openxmlformats.org/officeDocument/2006/relationships/image" Target="../media/image40.png"/><Relationship Id="rId12" Type="http://schemas.openxmlformats.org/officeDocument/2006/relationships/image" Target="../media/image45.jpeg"/><Relationship Id="rId17" Type="http://schemas.openxmlformats.org/officeDocument/2006/relationships/image" Target="../media/image50.jpeg"/><Relationship Id="rId2" Type="http://schemas.openxmlformats.org/officeDocument/2006/relationships/notesSlide" Target="../notesSlides/notesSlide6.xml"/><Relationship Id="rId16" Type="http://schemas.openxmlformats.org/officeDocument/2006/relationships/image" Target="../media/image49.jpeg"/><Relationship Id="rId20" Type="http://schemas.openxmlformats.org/officeDocument/2006/relationships/image" Target="../media/image53.png"/><Relationship Id="rId1" Type="http://schemas.openxmlformats.org/officeDocument/2006/relationships/slideLayout" Target="../slideLayouts/slideLayout10.xml"/><Relationship Id="rId6" Type="http://schemas.openxmlformats.org/officeDocument/2006/relationships/image" Target="../media/image39.png"/><Relationship Id="rId11" Type="http://schemas.openxmlformats.org/officeDocument/2006/relationships/image" Target="../media/image44.jpeg"/><Relationship Id="rId5" Type="http://schemas.openxmlformats.org/officeDocument/2006/relationships/image" Target="../media/image38.svg"/><Relationship Id="rId15" Type="http://schemas.openxmlformats.org/officeDocument/2006/relationships/image" Target="../media/image48.jpeg"/><Relationship Id="rId10" Type="http://schemas.openxmlformats.org/officeDocument/2006/relationships/image" Target="../media/image43.svg"/><Relationship Id="rId19" Type="http://schemas.openxmlformats.org/officeDocument/2006/relationships/image" Target="../media/image52.sv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jpeg"/></Relationships>
</file>

<file path=ppt/slides/_rels/slide70.xml.rels><?xml version="1.0" encoding="UTF-8" standalone="yes"?>
<Relationships xmlns="http://schemas.openxmlformats.org/package/2006/relationships"><Relationship Id="rId3" Type="http://schemas.openxmlformats.org/officeDocument/2006/relationships/hyperlink" Target="https://www.amazon.co.uk/Sensational-Kids-Children-Processing-Disorder/dp/039916782X/ref=sr_1_1?dchild=1&amp;keywords=Sensational%2BKids%3A%2BHope%2Band%2BHelp%2Bfor%2BChildren%2Bwith%2BSensory%2BProcessing%2BDisorder&amp;qid=1601404907&amp;sr=8-1"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hyperlink" Target="https://www.amazon.co.uk/Sensory-Integration-Child-Jean-Ayres/dp/0874244374/ref=sr_1_1?dchild=1&amp;keywords=Sensory%2BIntegration%2Band%2Bthe%2BChild&amp;qid=1601405061&amp;sr=8-1" TargetMode="External"/><Relationship Id="rId5" Type="http://schemas.openxmlformats.org/officeDocument/2006/relationships/hyperlink" Target="https://www.amazon.co.uk/Building-Bridges-Through-Sensory-Integration/dp/1935567454/ref=sr_1_1?dchild=1&amp;keywords=Building%2BBridges%2Bthrough%2BSensory%2BIntegration&amp;qid=1601404963&amp;sr=8-1" TargetMode="External"/><Relationship Id="rId4" Type="http://schemas.openxmlformats.org/officeDocument/2006/relationships/hyperlink" Target="https://www.amazon.co.uk/Senses-Are-Like-Cups-Everything/dp/1839978473" TargetMode="External"/></Relationships>
</file>

<file path=ppt/slides/_rels/slide7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www.sciencedaily.com/releases/2013/10/131008091727.htm" TargetMode="External"/><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hyperlink" Target="https://pubmed.ncbi.nlm.nih.gov/18512135/" TargetMode="External"/><Relationship Id="rId5" Type="http://schemas.openxmlformats.org/officeDocument/2006/relationships/hyperlink" Target="https://pubmed.ncbi.nlm.nih.gov/29371463/" TargetMode="External"/><Relationship Id="rId4" Type="http://schemas.openxmlformats.org/officeDocument/2006/relationships/hyperlink" Target="https://pubmed.ncbi.nlm.nih.gov/15202626/"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www.amazon.co.uk/Sensory-Team-Handbook-Hands-Processing/dp/098114392X/ref=sr_1_1?dchild=1&amp;keywords=The%2BSensory%2BTeam%2BHandbook&amp;qid=1601405179&amp;sr=8-1"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hyperlink" Target="https://www.amazon.co.uk/Out-Sync-Child-Has-Fun/dp/0399532714" TargetMode="External"/><Relationship Id="rId4" Type="http://schemas.openxmlformats.org/officeDocument/2006/relationships/hyperlink" Target="https://www.amazon.co.uk/Sync-Child-Carol-Stock-Kranowitz/dp/0399531653/ref=sr_1_1?dchild=1&amp;keywords=The%2BOut-of-Sync%2BChild&amp;qid=1601405280&amp;sr=8-1" TargetMode="External"/></Relationships>
</file>

<file path=ppt/slides/_rels/slide74.xml.rels><?xml version="1.0" encoding="UTF-8" standalone="yes"?>
<Relationships xmlns="http://schemas.openxmlformats.org/package/2006/relationships"><Relationship Id="rId2" Type="http://schemas.openxmlformats.org/officeDocument/2006/relationships/hyperlink" Target="https://www.amazon.co.uk/Love-Jean-Inspiration-Dysfunction-Integration/dp/097250981X/ref=sr_1_1?dchild=1&amp;keywords=Love%2C%2BJean%3A%2BInspiration%2Bfor%2BFamilies&amp;qid=1601405116&amp;sr=8-1"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s://www.amazon.co.uk/Goodenoughs-Get-Sync-Members-Overcome/dp/1935567160/ref=sr_1_1?dchild=1&amp;keywords=The%2BGoodenoughs%2BGet%2Bin%2BSync&amp;qid=1601405410&amp;sr=8-1" TargetMode="External"/><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hyperlink" Target="https://www.amazon.co.uk/101-Activities-Kids-Tight-Spaces-ebook/dp/B00P5DPWS2/ref=sr_1_1?dchild=1&amp;keywords=101%2BActivities%2Bfor%2BKids%2Bin%2BTight%2BSpaces&amp;qid=1601405456&amp;sr=8-1" TargetMode="External"/><Relationship Id="rId4" Type="http://schemas.openxmlformats.org/officeDocument/2006/relationships/hyperlink" Target="https://youtu.be/1_Iuj8dr9oY"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D4EDE5-6149-42E2-1D44-42C2E349DB30}"/>
              </a:ext>
            </a:extLst>
          </p:cNvPr>
          <p:cNvSpPr txBox="1"/>
          <p:nvPr/>
        </p:nvSpPr>
        <p:spPr>
          <a:xfrm>
            <a:off x="2155092" y="3288221"/>
            <a:ext cx="20054295" cy="22467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1828707" rtl="0" fontAlgn="auto" latinLnBrk="0" hangingPunct="0">
              <a:lnSpc>
                <a:spcPct val="100000"/>
              </a:lnSpc>
              <a:spcBef>
                <a:spcPts val="0"/>
              </a:spcBef>
              <a:spcAft>
                <a:spcPts val="0"/>
              </a:spcAft>
              <a:buClrTx/>
              <a:buSzTx/>
              <a:buFontTx/>
              <a:buNone/>
              <a:tabLst/>
            </a:pPr>
            <a:r>
              <a:rPr lang="en-GB" sz="12000">
                <a:solidFill>
                  <a:schemeClr val="tx2"/>
                </a:solidFill>
                <a:latin typeface="Gochi Hand" pitchFamily="2" charset="0"/>
              </a:rPr>
              <a:t>Making Sense of the Senses</a:t>
            </a:r>
          </a:p>
          <a:p>
            <a:pPr marL="0" marR="0" indent="0" algn="ctr" defTabSz="1828707" rtl="0" fontAlgn="auto" latinLnBrk="0" hangingPunct="0">
              <a:lnSpc>
                <a:spcPct val="100000"/>
              </a:lnSpc>
              <a:spcBef>
                <a:spcPts val="0"/>
              </a:spcBef>
              <a:spcAft>
                <a:spcPts val="0"/>
              </a:spcAft>
              <a:buClrTx/>
              <a:buSzTx/>
              <a:buFontTx/>
              <a:buNone/>
              <a:tabLst/>
            </a:pPr>
            <a:endParaRPr kumimoji="0" lang="en-GB" sz="2000" b="0" i="0" u="none" strike="noStrike" cap="none" spc="0" normalizeH="0" baseline="0">
              <a:ln>
                <a:noFill/>
              </a:ln>
              <a:solidFill>
                <a:schemeClr val="tx2"/>
              </a:solidFill>
              <a:effectLst/>
              <a:uFillTx/>
              <a:latin typeface="Gochi Hand" pitchFamily="2" charset="0"/>
              <a:sym typeface="Open Sans"/>
            </a:endParaRPr>
          </a:p>
        </p:txBody>
      </p:sp>
      <p:pic>
        <p:nvPicPr>
          <p:cNvPr id="4" name="Picture 3" descr="A person in a suit and glasses&#10;&#10;Description automatically generated">
            <a:extLst>
              <a:ext uri="{FF2B5EF4-FFF2-40B4-BE49-F238E27FC236}">
                <a16:creationId xmlns:a16="http://schemas.microsoft.com/office/drawing/2014/main" id="{318EF695-0F8F-0CF8-989F-AA00325FD8F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801115" y="5544088"/>
            <a:ext cx="5082602" cy="6353787"/>
          </a:xfrm>
          <a:prstGeom prst="rect">
            <a:avLst/>
          </a:prstGeom>
        </p:spPr>
      </p:pic>
      <p:sp>
        <p:nvSpPr>
          <p:cNvPr id="5" name="TextBox 4">
            <a:extLst>
              <a:ext uri="{FF2B5EF4-FFF2-40B4-BE49-F238E27FC236}">
                <a16:creationId xmlns:a16="http://schemas.microsoft.com/office/drawing/2014/main" id="{8F52956D-23A0-FEF8-0CE3-4F01EB272ADF}"/>
              </a:ext>
            </a:extLst>
          </p:cNvPr>
          <p:cNvSpPr txBox="1"/>
          <p:nvPr/>
        </p:nvSpPr>
        <p:spPr>
          <a:xfrm>
            <a:off x="3629673" y="6320227"/>
            <a:ext cx="11739716" cy="43858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indent="0">
              <a:spcBef>
                <a:spcPts val="600"/>
              </a:spcBef>
              <a:buClr>
                <a:schemeClr val="bg2"/>
              </a:buClr>
              <a:buNone/>
            </a:pPr>
            <a:r>
              <a:rPr kumimoji="0" lang="en-GB" sz="6600" b="0" i="0" u="none" strike="noStrike" cap="none" spc="0" normalizeH="0" baseline="0">
                <a:ln>
                  <a:noFill/>
                </a:ln>
                <a:solidFill>
                  <a:schemeClr val="tx2"/>
                </a:solidFill>
                <a:effectLst/>
                <a:uFillTx/>
                <a:latin typeface="Gochi Hand"/>
                <a:sym typeface="Open Sans"/>
              </a:rPr>
              <a:t>Nathalie Shek </a:t>
            </a:r>
          </a:p>
          <a:p>
            <a:pPr>
              <a:spcBef>
                <a:spcPts val="600"/>
              </a:spcBef>
              <a:buClr>
                <a:schemeClr val="bg2"/>
              </a:buClr>
            </a:pPr>
            <a:r>
              <a:rPr lang="en-US" sz="5400" i="0" kern="1200">
                <a:solidFill>
                  <a:schemeClr val="tx2"/>
                </a:solidFill>
                <a:latin typeface="Gochi Hand"/>
              </a:rPr>
              <a:t>Advanced </a:t>
            </a:r>
            <a:r>
              <a:rPr lang="en-US" sz="5400" kern="1200">
                <a:solidFill>
                  <a:schemeClr val="tx2"/>
                </a:solidFill>
                <a:latin typeface="Gochi Hand"/>
              </a:rPr>
              <a:t>Practitioner Occupational</a:t>
            </a:r>
            <a:r>
              <a:rPr lang="en-US" sz="5400" i="0" kern="1200">
                <a:solidFill>
                  <a:schemeClr val="tx2"/>
                </a:solidFill>
                <a:latin typeface="Gochi Hand"/>
              </a:rPr>
              <a:t> Therapist </a:t>
            </a:r>
          </a:p>
          <a:p>
            <a:pPr marL="0" indent="0">
              <a:spcBef>
                <a:spcPts val="600"/>
              </a:spcBef>
              <a:buClr>
                <a:schemeClr val="bg2"/>
              </a:buClr>
              <a:buNone/>
            </a:pPr>
            <a:r>
              <a:rPr lang="en-US" sz="5400" i="0" kern="1200">
                <a:solidFill>
                  <a:schemeClr val="tx2"/>
                </a:solidFill>
                <a:latin typeface="Gochi Hand"/>
              </a:rPr>
              <a:t>Sensory </a:t>
            </a:r>
            <a:r>
              <a:rPr lang="en-US" sz="5400">
                <a:solidFill>
                  <a:schemeClr val="tx2"/>
                </a:solidFill>
                <a:latin typeface="Gochi Hand"/>
              </a:rPr>
              <a:t>Processing </a:t>
            </a:r>
            <a:r>
              <a:rPr lang="en-US" sz="5400" i="0" kern="1200">
                <a:solidFill>
                  <a:schemeClr val="tx2"/>
                </a:solidFill>
                <a:latin typeface="Gochi Hand"/>
              </a:rPr>
              <a:t>and Integration </a:t>
            </a:r>
          </a:p>
          <a:p>
            <a:pPr marL="0" marR="0" indent="0" defTabSz="1828707"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a:ln>
                <a:noFill/>
              </a:ln>
              <a:solidFill>
                <a:srgbClr val="FFFFFF"/>
              </a:solidFill>
              <a:effectLst/>
              <a:uFillTx/>
              <a:latin typeface="+mn-lt"/>
              <a:ea typeface="+mn-ea"/>
              <a:cs typeface="+mn-cs"/>
              <a:sym typeface="Open Sans"/>
            </a:endParaRPr>
          </a:p>
        </p:txBody>
      </p:sp>
    </p:spTree>
    <p:extLst>
      <p:ext uri="{BB962C8B-B14F-4D97-AF65-F5344CB8AC3E}">
        <p14:creationId xmlns:p14="http://schemas.microsoft.com/office/powerpoint/2010/main" val="4134201793"/>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2115CA-953D-CD0B-D619-4A7B06E98F47}"/>
              </a:ext>
            </a:extLst>
          </p:cNvPr>
          <p:cNvSpPr>
            <a:spLocks noGrp="1"/>
          </p:cNvSpPr>
          <p:nvPr>
            <p:ph idx="1"/>
          </p:nvPr>
        </p:nvSpPr>
        <p:spPr/>
        <p:txBody>
          <a:bodyPr/>
          <a:lstStyle/>
          <a:p>
            <a:pPr marL="457017" indent="-457017">
              <a:buFont typeface="Arial" panose="020B0604020202020204" pitchFamily="34" charset="0"/>
              <a:buChar char="•"/>
            </a:pPr>
            <a:r>
              <a:rPr lang="en-US"/>
              <a:t>Systems responsible for tasting and smelling</a:t>
            </a:r>
          </a:p>
          <a:p>
            <a:pPr marL="457017" indent="-457017">
              <a:buFont typeface="Arial" panose="020B0604020202020204" pitchFamily="34" charset="0"/>
              <a:buChar char="•"/>
            </a:pPr>
            <a:r>
              <a:rPr lang="en-US"/>
              <a:t>Identification of safe vs. harmful </a:t>
            </a:r>
          </a:p>
          <a:p>
            <a:endParaRPr lang="en-GB"/>
          </a:p>
        </p:txBody>
      </p:sp>
      <p:sp>
        <p:nvSpPr>
          <p:cNvPr id="2" name="Title 1">
            <a:extLst>
              <a:ext uri="{FF2B5EF4-FFF2-40B4-BE49-F238E27FC236}">
                <a16:creationId xmlns:a16="http://schemas.microsoft.com/office/drawing/2014/main" id="{520B38C1-B148-A6E0-42F1-365694D24C6E}"/>
              </a:ext>
            </a:extLst>
          </p:cNvPr>
          <p:cNvSpPr>
            <a:spLocks noGrp="1"/>
          </p:cNvSpPr>
          <p:nvPr>
            <p:ph type="title"/>
          </p:nvPr>
        </p:nvSpPr>
        <p:spPr>
          <a:xfrm>
            <a:off x="333058" y="885555"/>
            <a:ext cx="19341147" cy="1415116"/>
          </a:xfrm>
        </p:spPr>
        <p:txBody>
          <a:bodyPr/>
          <a:lstStyle/>
          <a:p>
            <a:r>
              <a:rPr lang="en-US" sz="7997">
                <a:solidFill>
                  <a:schemeClr val="tx2">
                    <a:lumMod val="50000"/>
                  </a:schemeClr>
                </a:solidFill>
                <a:latin typeface="Gochi Hand"/>
              </a:rPr>
              <a:t>Olfactory &amp; Gustatory</a:t>
            </a:r>
            <a:endParaRPr lang="en-GB" sz="7997">
              <a:solidFill>
                <a:schemeClr val="tx2">
                  <a:lumMod val="50000"/>
                </a:schemeClr>
              </a:solidFill>
              <a:latin typeface="Gochi Hand"/>
            </a:endParaRPr>
          </a:p>
        </p:txBody>
      </p:sp>
      <p:pic>
        <p:nvPicPr>
          <p:cNvPr id="3074" name="Picture 2" descr="400+ Black Girl Smelling Flowers Stock Photos, Pictures &amp; Royalty-Free ...">
            <a:extLst>
              <a:ext uri="{FF2B5EF4-FFF2-40B4-BE49-F238E27FC236}">
                <a16:creationId xmlns:a16="http://schemas.microsoft.com/office/drawing/2014/main" id="{E1223273-1B30-A990-2FA0-83FABF7AF00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04494" y="6151441"/>
            <a:ext cx="6339317" cy="511577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ow food brands can ride China’s evolving tastes: TNS | Data | Campaign ...">
            <a:extLst>
              <a:ext uri="{FF2B5EF4-FFF2-40B4-BE49-F238E27FC236}">
                <a16:creationId xmlns:a16="http://schemas.microsoft.com/office/drawing/2014/main" id="{4E03F1B4-FDC1-C828-2AE5-A09F768AE61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240191" y="6069662"/>
            <a:ext cx="7796337" cy="519755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Babies Tasting Sour Foods Is The Cutest Thing Ever">
            <a:extLst>
              <a:ext uri="{FF2B5EF4-FFF2-40B4-BE49-F238E27FC236}">
                <a16:creationId xmlns:a16="http://schemas.microsoft.com/office/drawing/2014/main" id="{BB58D3FB-C91B-FB5B-3EDA-45340344EFA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215437" y="6151441"/>
            <a:ext cx="5953125" cy="5115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593164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2115CA-953D-CD0B-D619-4A7B06E98F47}"/>
              </a:ext>
            </a:extLst>
          </p:cNvPr>
          <p:cNvSpPr>
            <a:spLocks noGrp="1"/>
          </p:cNvSpPr>
          <p:nvPr>
            <p:ph idx="1"/>
          </p:nvPr>
        </p:nvSpPr>
        <p:spPr>
          <a:xfrm>
            <a:off x="9177716" y="7311816"/>
            <a:ext cx="14769421" cy="5014295"/>
          </a:xfrm>
        </p:spPr>
        <p:txBody>
          <a:bodyPr/>
          <a:lstStyle/>
          <a:p>
            <a:pPr>
              <a:lnSpc>
                <a:spcPct val="100000"/>
              </a:lnSpc>
            </a:pPr>
            <a:r>
              <a:rPr lang="en-US"/>
              <a:t>This is the system that identifies sights and understands what the eyes see and prepares for a response.  </a:t>
            </a:r>
          </a:p>
          <a:p>
            <a:pPr>
              <a:lnSpc>
                <a:spcPct val="100000"/>
              </a:lnSpc>
            </a:pPr>
            <a:r>
              <a:rPr lang="en-US"/>
              <a:t>Sufficient ocular control is an essential skill for learning.</a:t>
            </a:r>
          </a:p>
          <a:p>
            <a:endParaRPr lang="en-GB"/>
          </a:p>
        </p:txBody>
      </p:sp>
      <p:sp>
        <p:nvSpPr>
          <p:cNvPr id="2" name="Title 1">
            <a:extLst>
              <a:ext uri="{FF2B5EF4-FFF2-40B4-BE49-F238E27FC236}">
                <a16:creationId xmlns:a16="http://schemas.microsoft.com/office/drawing/2014/main" id="{848EF836-A8D9-3252-18A6-9DB0907CB4B7}"/>
              </a:ext>
            </a:extLst>
          </p:cNvPr>
          <p:cNvSpPr>
            <a:spLocks noGrp="1"/>
          </p:cNvSpPr>
          <p:nvPr>
            <p:ph type="title"/>
          </p:nvPr>
        </p:nvSpPr>
        <p:spPr>
          <a:xfrm>
            <a:off x="914949" y="654622"/>
            <a:ext cx="19341147" cy="1415116"/>
          </a:xfrm>
        </p:spPr>
        <p:txBody>
          <a:bodyPr/>
          <a:lstStyle/>
          <a:p>
            <a:r>
              <a:rPr lang="en-GB" sz="7997">
                <a:solidFill>
                  <a:schemeClr val="tx2">
                    <a:lumMod val="50000"/>
                  </a:schemeClr>
                </a:solidFill>
                <a:latin typeface="Gochi Hand"/>
              </a:rPr>
              <a:t>Visual</a:t>
            </a:r>
          </a:p>
        </p:txBody>
      </p:sp>
      <p:pic>
        <p:nvPicPr>
          <p:cNvPr id="4" name="Picture 3">
            <a:extLst>
              <a:ext uri="{FF2B5EF4-FFF2-40B4-BE49-F238E27FC236}">
                <a16:creationId xmlns:a16="http://schemas.microsoft.com/office/drawing/2014/main" id="{818C7B29-19F1-2592-AED9-8B0C5FD9570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6863" y="6888896"/>
            <a:ext cx="8226722" cy="4526433"/>
          </a:xfrm>
          <a:prstGeom prst="rect">
            <a:avLst/>
          </a:prstGeom>
        </p:spPr>
      </p:pic>
      <p:pic>
        <p:nvPicPr>
          <p:cNvPr id="4098" name="Picture 2" descr="Premium Photo | Two children looking at each other with flowers in the ...">
            <a:extLst>
              <a:ext uri="{FF2B5EF4-FFF2-40B4-BE49-F238E27FC236}">
                <a16:creationId xmlns:a16="http://schemas.microsoft.com/office/drawing/2014/main" id="{3950F827-720B-1492-12D6-B404CFB2CA0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12995" y="2300671"/>
            <a:ext cx="6762592" cy="379180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Katie Sproul, Author at Baby Chick">
            <a:extLst>
              <a:ext uri="{FF2B5EF4-FFF2-40B4-BE49-F238E27FC236}">
                <a16:creationId xmlns:a16="http://schemas.microsoft.com/office/drawing/2014/main" id="{96552F02-D51E-15C7-1FC9-E340B10771E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477297" y="1389889"/>
            <a:ext cx="7475154" cy="4983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605757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2115CA-953D-CD0B-D619-4A7B06E98F47}"/>
              </a:ext>
            </a:extLst>
          </p:cNvPr>
          <p:cNvSpPr>
            <a:spLocks noGrp="1"/>
          </p:cNvSpPr>
          <p:nvPr>
            <p:ph idx="1"/>
          </p:nvPr>
        </p:nvSpPr>
        <p:spPr>
          <a:xfrm>
            <a:off x="736189" y="3103988"/>
            <a:ext cx="13131576" cy="9323237"/>
          </a:xfrm>
        </p:spPr>
        <p:txBody>
          <a:bodyPr lIns="45718" tIns="45718" rIns="45718" bIns="45718" anchor="t"/>
          <a:lstStyle/>
          <a:p>
            <a:pPr marL="0" indent="0">
              <a:buNone/>
            </a:pPr>
            <a:r>
              <a:rPr lang="en-US" sz="8000" dirty="0">
                <a:latin typeface="Gochi Hand"/>
              </a:rPr>
              <a:t>Two types of Touch receptors:</a:t>
            </a:r>
          </a:p>
          <a:p>
            <a:pPr marL="0" indent="0">
              <a:buNone/>
            </a:pPr>
            <a:endParaRPr lang="en-US" sz="400" dirty="0">
              <a:latin typeface="Gochi Hand"/>
            </a:endParaRPr>
          </a:p>
          <a:p>
            <a:pPr marL="513715" indent="-513715">
              <a:buAutoNum type="arabicPeriod"/>
            </a:pPr>
            <a:r>
              <a:rPr lang="en-US" sz="5200" dirty="0">
                <a:ea typeface="Tahoma"/>
                <a:cs typeface="Tahoma"/>
              </a:rPr>
              <a:t>Protective</a:t>
            </a:r>
          </a:p>
          <a:p>
            <a:pPr marL="513715" indent="-513715">
              <a:buAutoNum type="arabicPeriod"/>
            </a:pPr>
            <a:r>
              <a:rPr lang="en-US" sz="5200" dirty="0">
                <a:ea typeface="Tahoma"/>
                <a:cs typeface="Tahoma"/>
              </a:rPr>
              <a:t>Discriminative</a:t>
            </a:r>
            <a:endParaRPr lang="en-US" sz="5200" kern="1200" dirty="0">
              <a:solidFill>
                <a:schemeClr val="tx2">
                  <a:lumMod val="50000"/>
                </a:schemeClr>
              </a:solidFill>
              <a:ea typeface="Tahoma"/>
              <a:cs typeface="Tahoma"/>
            </a:endParaRPr>
          </a:p>
          <a:p>
            <a:pPr marL="456565" indent="-456565"/>
            <a:endParaRPr lang="en-GB" sz="5200" dirty="0">
              <a:ea typeface="Tahoma" panose="020B0604030504040204" pitchFamily="34" charset="0"/>
              <a:cs typeface="Tahoma" panose="020B0604030504040204" pitchFamily="34" charset="0"/>
            </a:endParaRPr>
          </a:p>
          <a:p>
            <a:pPr marL="0" indent="0">
              <a:buNone/>
            </a:pPr>
            <a:r>
              <a:rPr lang="en-GB" sz="5200" dirty="0">
                <a:ea typeface="Tahoma"/>
                <a:cs typeface="Tahoma"/>
              </a:rPr>
              <a:t>Receives sensations of pressure, </a:t>
            </a:r>
          </a:p>
          <a:p>
            <a:pPr marL="0" indent="0">
              <a:buNone/>
            </a:pPr>
            <a:r>
              <a:rPr lang="en-GB" sz="5200" dirty="0">
                <a:ea typeface="Tahoma"/>
                <a:cs typeface="Tahoma"/>
              </a:rPr>
              <a:t>vibration, movement, temperature </a:t>
            </a:r>
          </a:p>
          <a:p>
            <a:pPr marL="0" indent="0">
              <a:buNone/>
            </a:pPr>
            <a:r>
              <a:rPr lang="en-GB" sz="5200" dirty="0">
                <a:ea typeface="Tahoma"/>
                <a:cs typeface="Tahoma"/>
              </a:rPr>
              <a:t>and pain through the skin, and provides </a:t>
            </a:r>
          </a:p>
          <a:p>
            <a:pPr marL="0" indent="0">
              <a:buNone/>
            </a:pPr>
            <a:r>
              <a:rPr lang="en-GB" sz="5200" dirty="0">
                <a:ea typeface="Tahoma"/>
                <a:cs typeface="Tahoma"/>
              </a:rPr>
              <a:t>us with the sense of touch/connection</a:t>
            </a:r>
            <a:r>
              <a:rPr lang="en-GB" sz="5950" dirty="0">
                <a:latin typeface="Gochi Hand"/>
              </a:rPr>
              <a:t>. </a:t>
            </a:r>
          </a:p>
          <a:p>
            <a:pPr marL="0" indent="0">
              <a:buNone/>
            </a:pPr>
            <a:endParaRPr lang="en-GB" dirty="0"/>
          </a:p>
        </p:txBody>
      </p:sp>
      <p:sp>
        <p:nvSpPr>
          <p:cNvPr id="2" name="Title 1">
            <a:extLst>
              <a:ext uri="{FF2B5EF4-FFF2-40B4-BE49-F238E27FC236}">
                <a16:creationId xmlns:a16="http://schemas.microsoft.com/office/drawing/2014/main" id="{848EF836-A8D9-3252-18A6-9DB0907CB4B7}"/>
              </a:ext>
            </a:extLst>
          </p:cNvPr>
          <p:cNvSpPr>
            <a:spLocks noGrp="1"/>
          </p:cNvSpPr>
          <p:nvPr>
            <p:ph type="title"/>
          </p:nvPr>
        </p:nvSpPr>
        <p:spPr>
          <a:xfrm>
            <a:off x="736189" y="843992"/>
            <a:ext cx="19341147" cy="1415116"/>
          </a:xfrm>
        </p:spPr>
        <p:txBody>
          <a:bodyPr/>
          <a:lstStyle/>
          <a:p>
            <a:r>
              <a:rPr lang="en-GB" sz="9600">
                <a:solidFill>
                  <a:schemeClr val="tx2">
                    <a:lumMod val="50000"/>
                  </a:schemeClr>
                </a:solidFill>
                <a:latin typeface="Gochi Hand"/>
              </a:rPr>
              <a:t>Tactile</a:t>
            </a:r>
          </a:p>
        </p:txBody>
      </p:sp>
      <p:pic>
        <p:nvPicPr>
          <p:cNvPr id="4" name="Picture 3">
            <a:extLst>
              <a:ext uri="{FF2B5EF4-FFF2-40B4-BE49-F238E27FC236}">
                <a16:creationId xmlns:a16="http://schemas.microsoft.com/office/drawing/2014/main" id="{AC3BBB93-A1F5-A7C3-AABF-DF6BC648B0F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628307" y="3135866"/>
            <a:ext cx="4546953" cy="4629741"/>
          </a:xfrm>
          <a:prstGeom prst="rect">
            <a:avLst/>
          </a:prstGeom>
        </p:spPr>
      </p:pic>
      <p:pic>
        <p:nvPicPr>
          <p:cNvPr id="5" name="Picture 4">
            <a:extLst>
              <a:ext uri="{FF2B5EF4-FFF2-40B4-BE49-F238E27FC236}">
                <a16:creationId xmlns:a16="http://schemas.microsoft.com/office/drawing/2014/main" id="{E83DF8FA-03C3-F293-0B83-D522C3485B4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674204" y="5680109"/>
            <a:ext cx="3973607" cy="4853373"/>
          </a:xfrm>
          <a:prstGeom prst="rect">
            <a:avLst/>
          </a:prstGeom>
        </p:spPr>
      </p:pic>
    </p:spTree>
    <p:extLst>
      <p:ext uri="{BB962C8B-B14F-4D97-AF65-F5344CB8AC3E}">
        <p14:creationId xmlns:p14="http://schemas.microsoft.com/office/powerpoint/2010/main" val="345531543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2115CA-953D-CD0B-D619-4A7B06E98F47}"/>
              </a:ext>
            </a:extLst>
          </p:cNvPr>
          <p:cNvSpPr>
            <a:spLocks noGrp="1"/>
          </p:cNvSpPr>
          <p:nvPr>
            <p:ph idx="1"/>
          </p:nvPr>
        </p:nvSpPr>
        <p:spPr>
          <a:xfrm>
            <a:off x="333058" y="3520284"/>
            <a:ext cx="23590447" cy="2164350"/>
          </a:xfrm>
        </p:spPr>
        <p:txBody>
          <a:bodyPr/>
          <a:lstStyle/>
          <a:p>
            <a:pPr marL="0" indent="0" algn="ctr">
              <a:buNone/>
            </a:pPr>
            <a:r>
              <a:rPr lang="en-US" dirty="0">
                <a:latin typeface="+mn-lt"/>
              </a:rPr>
              <a:t>The system responsible for receiving and processing sounds and therefore the sense of hearing and understanding what is heard.</a:t>
            </a:r>
          </a:p>
        </p:txBody>
      </p:sp>
      <p:sp>
        <p:nvSpPr>
          <p:cNvPr id="2" name="Title 1">
            <a:extLst>
              <a:ext uri="{FF2B5EF4-FFF2-40B4-BE49-F238E27FC236}">
                <a16:creationId xmlns:a16="http://schemas.microsoft.com/office/drawing/2014/main" id="{848EF836-A8D9-3252-18A6-9DB0907CB4B7}"/>
              </a:ext>
            </a:extLst>
          </p:cNvPr>
          <p:cNvSpPr>
            <a:spLocks noGrp="1"/>
          </p:cNvSpPr>
          <p:nvPr>
            <p:ph type="title"/>
          </p:nvPr>
        </p:nvSpPr>
        <p:spPr>
          <a:xfrm>
            <a:off x="333058" y="885555"/>
            <a:ext cx="19341147" cy="1415116"/>
          </a:xfrm>
        </p:spPr>
        <p:txBody>
          <a:bodyPr/>
          <a:lstStyle/>
          <a:p>
            <a:r>
              <a:rPr lang="en-GB" sz="9600">
                <a:solidFill>
                  <a:schemeClr val="tx2">
                    <a:lumMod val="50000"/>
                  </a:schemeClr>
                </a:solidFill>
                <a:latin typeface="Gochi Hand"/>
              </a:rPr>
              <a:t>Auditory System</a:t>
            </a:r>
          </a:p>
        </p:txBody>
      </p:sp>
      <p:pic>
        <p:nvPicPr>
          <p:cNvPr id="4" name="Picture 3">
            <a:extLst>
              <a:ext uri="{FF2B5EF4-FFF2-40B4-BE49-F238E27FC236}">
                <a16:creationId xmlns:a16="http://schemas.microsoft.com/office/drawing/2014/main" id="{DDD93873-249C-1B3C-7F96-D507DDF89EC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73779" y="6501340"/>
            <a:ext cx="3539013" cy="4411970"/>
          </a:xfrm>
          <a:prstGeom prst="rect">
            <a:avLst/>
          </a:prstGeom>
        </p:spPr>
      </p:pic>
      <p:pic>
        <p:nvPicPr>
          <p:cNvPr id="5" name="Picture 2" descr="Image result for hearing child images">
            <a:extLst>
              <a:ext uri="{FF2B5EF4-FFF2-40B4-BE49-F238E27FC236}">
                <a16:creationId xmlns:a16="http://schemas.microsoft.com/office/drawing/2014/main" id="{5D2BBC84-9B07-F93F-3D76-56D7AAED4E3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05899" y="6501342"/>
            <a:ext cx="5371500" cy="37763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mage result for hearing child images">
            <a:extLst>
              <a:ext uri="{FF2B5EF4-FFF2-40B4-BE49-F238E27FC236}">
                <a16:creationId xmlns:a16="http://schemas.microsoft.com/office/drawing/2014/main" id="{DE08659A-DCB1-8932-50D5-F478A74AB7F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432192" y="6501340"/>
            <a:ext cx="5371500" cy="47450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result for hearing child images">
            <a:extLst>
              <a:ext uri="{FF2B5EF4-FFF2-40B4-BE49-F238E27FC236}">
                <a16:creationId xmlns:a16="http://schemas.microsoft.com/office/drawing/2014/main" id="{D3DA0CA5-CC16-2E59-65D7-9E687CF722B3}"/>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7358485" y="6501341"/>
            <a:ext cx="5633200" cy="4271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558882"/>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EF836-A8D9-3252-18A6-9DB0907CB4B7}"/>
              </a:ext>
            </a:extLst>
          </p:cNvPr>
          <p:cNvSpPr>
            <a:spLocks noGrp="1"/>
          </p:cNvSpPr>
          <p:nvPr>
            <p:ph type="title"/>
          </p:nvPr>
        </p:nvSpPr>
        <p:spPr>
          <a:xfrm>
            <a:off x="-1770667" y="-193058"/>
            <a:ext cx="15600967" cy="3200400"/>
          </a:xfrm>
        </p:spPr>
        <p:txBody>
          <a:bodyPr anchor="ctr">
            <a:normAutofit/>
          </a:bodyPr>
          <a:lstStyle/>
          <a:p>
            <a:r>
              <a:rPr lang="en-GB" sz="11500"/>
              <a:t>Vestibular System</a:t>
            </a:r>
          </a:p>
        </p:txBody>
      </p:sp>
      <p:sp>
        <p:nvSpPr>
          <p:cNvPr id="3" name="Content Placeholder 2">
            <a:extLst>
              <a:ext uri="{FF2B5EF4-FFF2-40B4-BE49-F238E27FC236}">
                <a16:creationId xmlns:a16="http://schemas.microsoft.com/office/drawing/2014/main" id="{B42115CA-953D-CD0B-D619-4A7B06E98F47}"/>
              </a:ext>
            </a:extLst>
          </p:cNvPr>
          <p:cNvSpPr>
            <a:spLocks noGrp="1"/>
          </p:cNvSpPr>
          <p:nvPr>
            <p:ph idx="1"/>
          </p:nvPr>
        </p:nvSpPr>
        <p:spPr>
          <a:xfrm>
            <a:off x="937257" y="2520779"/>
            <a:ext cx="12145913" cy="9786552"/>
          </a:xfrm>
        </p:spPr>
        <p:txBody>
          <a:bodyPr>
            <a:normAutofit fontScale="85000" lnSpcReduction="20000"/>
          </a:bodyPr>
          <a:lstStyle/>
          <a:p>
            <a:pPr marL="342763" indent="-342763">
              <a:lnSpc>
                <a:spcPct val="118000"/>
              </a:lnSpc>
              <a:spcBef>
                <a:spcPts val="600"/>
              </a:spcBef>
              <a:spcAft>
                <a:spcPts val="1200"/>
              </a:spcAft>
              <a:buFont typeface="Arial" panose="020B0604020202020204" pitchFamily="34" charset="0"/>
              <a:buChar char="•"/>
            </a:pPr>
            <a:r>
              <a:rPr lang="en-US" sz="5200"/>
              <a:t>Coordination of eye control, head movement and posture</a:t>
            </a:r>
          </a:p>
          <a:p>
            <a:pPr marL="342763" indent="-342763">
              <a:lnSpc>
                <a:spcPct val="118000"/>
              </a:lnSpc>
              <a:spcBef>
                <a:spcPts val="600"/>
              </a:spcBef>
              <a:spcAft>
                <a:spcPts val="1200"/>
              </a:spcAft>
              <a:buFont typeface="Arial" panose="020B0604020202020204" pitchFamily="34" charset="0"/>
              <a:buChar char="•"/>
            </a:pPr>
            <a:r>
              <a:rPr lang="en-US" sz="5200"/>
              <a:t>Steadies the eyes as head/body moves.</a:t>
            </a:r>
          </a:p>
          <a:p>
            <a:pPr marL="342763" indent="-342763">
              <a:lnSpc>
                <a:spcPct val="118000"/>
              </a:lnSpc>
              <a:spcBef>
                <a:spcPts val="600"/>
              </a:spcBef>
              <a:spcAft>
                <a:spcPts val="1200"/>
              </a:spcAft>
              <a:buFont typeface="Arial" panose="020B0604020202020204" pitchFamily="34" charset="0"/>
              <a:buChar char="•"/>
            </a:pPr>
            <a:r>
              <a:rPr lang="en-US" sz="5200"/>
              <a:t>Influences muscle tone and adjusts posture</a:t>
            </a:r>
          </a:p>
          <a:p>
            <a:pPr marL="342763" indent="-342763">
              <a:lnSpc>
                <a:spcPct val="118000"/>
              </a:lnSpc>
              <a:spcBef>
                <a:spcPts val="600"/>
              </a:spcBef>
              <a:spcAft>
                <a:spcPts val="1200"/>
              </a:spcAft>
              <a:buFont typeface="Arial" panose="020B0604020202020204" pitchFamily="34" charset="0"/>
              <a:buChar char="•"/>
            </a:pPr>
            <a:r>
              <a:rPr lang="en-US" sz="5200"/>
              <a:t>Interprets input, plays role in motion perception and spatial orientation</a:t>
            </a:r>
          </a:p>
          <a:p>
            <a:pPr marL="342763" indent="-342763">
              <a:lnSpc>
                <a:spcPct val="118000"/>
              </a:lnSpc>
              <a:spcBef>
                <a:spcPts val="600"/>
              </a:spcBef>
              <a:spcAft>
                <a:spcPts val="1200"/>
              </a:spcAft>
              <a:buFont typeface="Arial" panose="020B0604020202020204" pitchFamily="34" charset="0"/>
              <a:buChar char="•"/>
            </a:pPr>
            <a:r>
              <a:rPr lang="en-US" sz="5200"/>
              <a:t>Balance and movement sense</a:t>
            </a:r>
          </a:p>
          <a:p>
            <a:pPr marL="342763" indent="-342763">
              <a:lnSpc>
                <a:spcPct val="118000"/>
              </a:lnSpc>
              <a:spcBef>
                <a:spcPts val="600"/>
              </a:spcBef>
              <a:spcAft>
                <a:spcPts val="1200"/>
              </a:spcAft>
              <a:buFont typeface="Arial" panose="020B0604020202020204" pitchFamily="34" charset="0"/>
              <a:buChar char="•"/>
            </a:pPr>
            <a:r>
              <a:rPr lang="en-US" sz="5200"/>
              <a:t>Tells you where your body is in relation to gravity</a:t>
            </a:r>
          </a:p>
          <a:p>
            <a:pPr marL="342763" indent="-342763">
              <a:lnSpc>
                <a:spcPct val="118000"/>
              </a:lnSpc>
              <a:spcBef>
                <a:spcPts val="600"/>
              </a:spcBef>
              <a:spcAft>
                <a:spcPts val="1200"/>
              </a:spcAft>
              <a:buFont typeface="Arial" panose="020B0604020202020204" pitchFamily="34" charset="0"/>
              <a:buChar char="•"/>
            </a:pPr>
            <a:r>
              <a:rPr lang="en-US" sz="5200"/>
              <a:t>Movement receptors, located in inner ear &amp; are important for posture, muscle tone and bilateral integration.</a:t>
            </a:r>
          </a:p>
          <a:p>
            <a:endParaRPr lang="en-GB" sz="3100"/>
          </a:p>
        </p:txBody>
      </p:sp>
      <p:pic>
        <p:nvPicPr>
          <p:cNvPr id="4" name="Picture 3">
            <a:extLst>
              <a:ext uri="{FF2B5EF4-FFF2-40B4-BE49-F238E27FC236}">
                <a16:creationId xmlns:a16="http://schemas.microsoft.com/office/drawing/2014/main" id="{7DDD25B1-D0C7-5E61-5B38-15C124207D2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4992792" y="9319365"/>
            <a:ext cx="4917491" cy="3336925"/>
          </a:xfrm>
          <a:prstGeom prst="rect">
            <a:avLst/>
          </a:prstGeom>
          <a:noFill/>
          <a:ln w="12700">
            <a:miter lim="400000"/>
          </a:ln>
        </p:spPr>
      </p:pic>
      <p:pic>
        <p:nvPicPr>
          <p:cNvPr id="5122" name="Picture 2" descr="Dynamic Standing Balance Activities for Kids - NAPA Center">
            <a:extLst>
              <a:ext uri="{FF2B5EF4-FFF2-40B4-BE49-F238E27FC236}">
                <a16:creationId xmlns:a16="http://schemas.microsoft.com/office/drawing/2014/main" id="{22546802-F443-4FDA-395B-A30657D51BB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079397" y="1218229"/>
            <a:ext cx="4540624" cy="302708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Yoga for Kids! - Kristin McGee | Yoga for kids, Yoga instructor ...">
            <a:extLst>
              <a:ext uri="{FF2B5EF4-FFF2-40B4-BE49-F238E27FC236}">
                <a16:creationId xmlns:a16="http://schemas.microsoft.com/office/drawing/2014/main" id="{26B5F7CB-83B1-045B-BD86-4E536B4C122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270331" y="4853833"/>
            <a:ext cx="3851883" cy="333692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Make the JUMP - Part 2 | The Adventurous Child">
            <a:extLst>
              <a:ext uri="{FF2B5EF4-FFF2-40B4-BE49-F238E27FC236}">
                <a16:creationId xmlns:a16="http://schemas.microsoft.com/office/drawing/2014/main" id="{DE53E93F-C83F-EBD2-0C6A-D09572B2D47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8200546" y="4853833"/>
            <a:ext cx="3419475" cy="32004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Fancy elevator inside a hotel lobby to illustrate the vestibular sensory system in action">
            <a:extLst>
              <a:ext uri="{FF2B5EF4-FFF2-40B4-BE49-F238E27FC236}">
                <a16:creationId xmlns:a16="http://schemas.microsoft.com/office/drawing/2014/main" id="{4FF0759F-9738-744D-A6B7-7E3AE458D375}"/>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3314012" y="1218229"/>
            <a:ext cx="3578225" cy="3578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3370370"/>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EF836-A8D9-3252-18A6-9DB0907CB4B7}"/>
              </a:ext>
            </a:extLst>
          </p:cNvPr>
          <p:cNvSpPr>
            <a:spLocks noGrp="1"/>
          </p:cNvSpPr>
          <p:nvPr>
            <p:ph type="title"/>
          </p:nvPr>
        </p:nvSpPr>
        <p:spPr>
          <a:xfrm>
            <a:off x="333058" y="885555"/>
            <a:ext cx="19341147" cy="1415116"/>
          </a:xfrm>
        </p:spPr>
        <p:txBody>
          <a:bodyPr/>
          <a:lstStyle/>
          <a:p>
            <a:r>
              <a:rPr lang="en-GB" sz="9600">
                <a:solidFill>
                  <a:schemeClr val="tx2">
                    <a:lumMod val="50000"/>
                  </a:schemeClr>
                </a:solidFill>
                <a:latin typeface="Gochi Hand"/>
              </a:rPr>
              <a:t>Proprioceptive System</a:t>
            </a:r>
          </a:p>
        </p:txBody>
      </p:sp>
      <p:pic>
        <p:nvPicPr>
          <p:cNvPr id="7" name="Picture 6">
            <a:extLst>
              <a:ext uri="{FF2B5EF4-FFF2-40B4-BE49-F238E27FC236}">
                <a16:creationId xmlns:a16="http://schemas.microsoft.com/office/drawing/2014/main" id="{769F259A-2E28-99FA-1FC7-2139978625B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59008" y="3046752"/>
            <a:ext cx="10840709" cy="7622496"/>
          </a:xfrm>
          <a:prstGeom prst="rect">
            <a:avLst/>
          </a:prstGeom>
        </p:spPr>
      </p:pic>
      <p:pic>
        <p:nvPicPr>
          <p:cNvPr id="8" name="Picture 7">
            <a:extLst>
              <a:ext uri="{FF2B5EF4-FFF2-40B4-BE49-F238E27FC236}">
                <a16:creationId xmlns:a16="http://schemas.microsoft.com/office/drawing/2014/main" id="{2B88178E-2627-E39A-2989-6C291D49D8E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014453" y="2958580"/>
            <a:ext cx="8949117" cy="5145824"/>
          </a:xfrm>
          <a:prstGeom prst="rect">
            <a:avLst/>
          </a:prstGeom>
        </p:spPr>
      </p:pic>
      <p:pic>
        <p:nvPicPr>
          <p:cNvPr id="2050" name="Picture 2" descr="Image result for proprioception baby pushing a car">
            <a:extLst>
              <a:ext uri="{FF2B5EF4-FFF2-40B4-BE49-F238E27FC236}">
                <a16:creationId xmlns:a16="http://schemas.microsoft.com/office/drawing/2014/main" id="{06E63342-7637-5DEB-916F-AB10CC04074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545100" y="8104404"/>
            <a:ext cx="4762221" cy="360463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hild in Adventure Park. Kids Climbing Rope Trail. Stock Photo - Image ...">
            <a:extLst>
              <a:ext uri="{FF2B5EF4-FFF2-40B4-BE49-F238E27FC236}">
                <a16:creationId xmlns:a16="http://schemas.microsoft.com/office/drawing/2014/main" id="{80204DBC-B2D6-0BF4-DAC8-D3E1A8170B7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207664" y="8104404"/>
            <a:ext cx="4409135" cy="3696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194319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EF836-A8D9-3252-18A6-9DB0907CB4B7}"/>
              </a:ext>
            </a:extLst>
          </p:cNvPr>
          <p:cNvSpPr>
            <a:spLocks noGrp="1"/>
          </p:cNvSpPr>
          <p:nvPr>
            <p:ph type="title"/>
          </p:nvPr>
        </p:nvSpPr>
        <p:spPr>
          <a:xfrm>
            <a:off x="333058" y="885555"/>
            <a:ext cx="19341147" cy="1415116"/>
          </a:xfrm>
        </p:spPr>
        <p:txBody>
          <a:bodyPr/>
          <a:lstStyle/>
          <a:p>
            <a:r>
              <a:rPr lang="en-US" altLang="en-US" sz="9600"/>
              <a:t>Interoceptive System- Internal Organs</a:t>
            </a:r>
            <a:endParaRPr lang="en-GB" sz="9600">
              <a:solidFill>
                <a:schemeClr val="tx2">
                  <a:lumMod val="50000"/>
                </a:schemeClr>
              </a:solidFill>
              <a:latin typeface="Gochi Hand"/>
            </a:endParaRPr>
          </a:p>
        </p:txBody>
      </p:sp>
      <p:pic>
        <p:nvPicPr>
          <p:cNvPr id="4" name="Picture 2" descr="Interoception - perception of internal bodily signals | Neuroscience of  brain-body communication">
            <a:extLst>
              <a:ext uri="{FF2B5EF4-FFF2-40B4-BE49-F238E27FC236}">
                <a16:creationId xmlns:a16="http://schemas.microsoft.com/office/drawing/2014/main" id="{838FCFC5-F710-EF8E-D6B3-850890D0AB6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42636" y="3140724"/>
            <a:ext cx="9247921" cy="7766101"/>
          </a:xfrm>
          <a:prstGeom prst="rect">
            <a:avLst/>
          </a:prstGeom>
          <a:solidFill>
            <a:srgbClr val="FFFFFF"/>
          </a:solidFill>
        </p:spPr>
      </p:pic>
      <p:sp>
        <p:nvSpPr>
          <p:cNvPr id="7" name="TextBox 6">
            <a:extLst>
              <a:ext uri="{FF2B5EF4-FFF2-40B4-BE49-F238E27FC236}">
                <a16:creationId xmlns:a16="http://schemas.microsoft.com/office/drawing/2014/main" id="{257A694C-143D-EC1B-A648-7895564458FB}"/>
              </a:ext>
            </a:extLst>
          </p:cNvPr>
          <p:cNvSpPr txBox="1"/>
          <p:nvPr/>
        </p:nvSpPr>
        <p:spPr>
          <a:xfrm>
            <a:off x="11513978" y="3140723"/>
            <a:ext cx="12027388" cy="80943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00" tIns="45700" rIns="45700" bIns="45700" numCol="1" spcCol="38100" rtlCol="0" anchor="t">
            <a:spAutoFit/>
          </a:bodyPr>
          <a:lstStyle/>
          <a:p>
            <a:pPr marL="571271" indent="-571271" hangingPunct="1">
              <a:buFont typeface="Arial" panose="020B0604020202020204" pitchFamily="34" charset="0"/>
              <a:buChar char="•"/>
            </a:pPr>
            <a:r>
              <a:rPr lang="en-US" altLang="en-US" sz="4400">
                <a:solidFill>
                  <a:schemeClr val="tx2">
                    <a:lumMod val="50000"/>
                  </a:schemeClr>
                </a:solidFill>
              </a:rPr>
              <a:t>Internal sensory in our organs-stomach, bladder, intestines, heart, lungs</a:t>
            </a:r>
          </a:p>
          <a:p>
            <a:pPr marL="571271" indent="-571271" hangingPunct="1">
              <a:buFont typeface="Arial" panose="020B0604020202020204" pitchFamily="34" charset="0"/>
              <a:buChar char="•"/>
            </a:pPr>
            <a:endParaRPr lang="en-US" altLang="en-US" sz="4400">
              <a:solidFill>
                <a:schemeClr val="tx2">
                  <a:lumMod val="50000"/>
                </a:schemeClr>
              </a:solidFill>
            </a:endParaRPr>
          </a:p>
          <a:p>
            <a:pPr marL="571271" indent="-571271" hangingPunct="1">
              <a:buFont typeface="Arial" panose="020B0604020202020204" pitchFamily="34" charset="0"/>
              <a:buChar char="•"/>
            </a:pPr>
            <a:r>
              <a:rPr lang="en-US" altLang="en-US" sz="4400">
                <a:solidFill>
                  <a:schemeClr val="tx2">
                    <a:lumMod val="50000"/>
                  </a:schemeClr>
                </a:solidFill>
              </a:rPr>
              <a:t>Tells us when we are hungry, thirsty, bladder and bowel needs, tummy ache, tired </a:t>
            </a:r>
          </a:p>
          <a:p>
            <a:pPr marL="571271" indent="-571271" hangingPunct="1">
              <a:buFont typeface="Arial" panose="020B0604020202020204" pitchFamily="34" charset="0"/>
              <a:buChar char="•"/>
            </a:pPr>
            <a:endParaRPr lang="en-US" altLang="en-US" sz="4400">
              <a:solidFill>
                <a:schemeClr val="tx2">
                  <a:lumMod val="50000"/>
                </a:schemeClr>
              </a:solidFill>
            </a:endParaRPr>
          </a:p>
          <a:p>
            <a:pPr marL="571271" indent="-571271" hangingPunct="1">
              <a:buFont typeface="Arial" panose="020B0604020202020204" pitchFamily="34" charset="0"/>
              <a:buChar char="•"/>
            </a:pPr>
            <a:r>
              <a:rPr lang="en-US" altLang="en-US" sz="4400">
                <a:solidFill>
                  <a:schemeClr val="tx2">
                    <a:lumMod val="50000"/>
                  </a:schemeClr>
                </a:solidFill>
              </a:rPr>
              <a:t>Helps to regulate the functions of the body </a:t>
            </a:r>
          </a:p>
          <a:p>
            <a:pPr marL="571271" indent="-571271" hangingPunct="1">
              <a:buFont typeface="Arial" panose="020B0604020202020204" pitchFamily="34" charset="0"/>
              <a:buChar char="•"/>
            </a:pPr>
            <a:endParaRPr lang="en-US" altLang="en-US" sz="4400">
              <a:solidFill>
                <a:schemeClr val="tx2">
                  <a:lumMod val="50000"/>
                </a:schemeClr>
              </a:solidFill>
            </a:endParaRPr>
          </a:p>
          <a:p>
            <a:pPr marL="571271" indent="-571271" hangingPunct="1">
              <a:buFont typeface="Arial" panose="020B0604020202020204" pitchFamily="34" charset="0"/>
              <a:buChar char="•"/>
            </a:pPr>
            <a:r>
              <a:rPr lang="en-US" altLang="en-US" sz="4400">
                <a:solidFill>
                  <a:schemeClr val="tx2">
                    <a:lumMod val="50000"/>
                  </a:schemeClr>
                </a:solidFill>
              </a:rPr>
              <a:t>Is the physical reaction;  to pain, bad news, car sickness</a:t>
            </a:r>
          </a:p>
          <a:p>
            <a:pPr defTabSz="1827976"/>
            <a:endParaRPr lang="en-GB" sz="3599"/>
          </a:p>
        </p:txBody>
      </p:sp>
    </p:spTree>
    <p:extLst>
      <p:ext uri="{BB962C8B-B14F-4D97-AF65-F5344CB8AC3E}">
        <p14:creationId xmlns:p14="http://schemas.microsoft.com/office/powerpoint/2010/main" val="124604337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6" end="6"/>
                                            </p:txEl>
                                          </p:spTgt>
                                        </p:tgtEl>
                                        <p:attrNameLst>
                                          <p:attrName>style.visibility</p:attrName>
                                        </p:attrNameLst>
                                      </p:cBhvr>
                                      <p:to>
                                        <p:strVal val="visible"/>
                                      </p:to>
                                    </p:set>
                                    <p:animEffect transition="in" filter="fade">
                                      <p:cBhvr>
                                        <p:cTn id="22"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2115CA-953D-CD0B-D619-4A7B06E98F47}"/>
              </a:ext>
            </a:extLst>
          </p:cNvPr>
          <p:cNvSpPr>
            <a:spLocks noGrp="1"/>
          </p:cNvSpPr>
          <p:nvPr>
            <p:ph idx="1"/>
          </p:nvPr>
        </p:nvSpPr>
        <p:spPr/>
        <p:txBody>
          <a:bodyPr/>
          <a:lstStyle/>
          <a:p>
            <a:pPr marL="0" indent="0" algn="ctr">
              <a:buNone/>
            </a:pPr>
            <a:endParaRPr lang="en-US" sz="11995" kern="1200">
              <a:solidFill>
                <a:schemeClr val="tx2">
                  <a:lumMod val="50000"/>
                </a:schemeClr>
              </a:solidFill>
              <a:latin typeface="Gochi Hand"/>
              <a:ea typeface="+mj-ea"/>
              <a:cs typeface="+mj-cs"/>
            </a:endParaRPr>
          </a:p>
          <a:p>
            <a:endParaRPr lang="en-GB"/>
          </a:p>
        </p:txBody>
      </p:sp>
      <p:sp>
        <p:nvSpPr>
          <p:cNvPr id="2" name="Title 1">
            <a:extLst>
              <a:ext uri="{FF2B5EF4-FFF2-40B4-BE49-F238E27FC236}">
                <a16:creationId xmlns:a16="http://schemas.microsoft.com/office/drawing/2014/main" id="{848EF836-A8D9-3252-18A6-9DB0907CB4B7}"/>
              </a:ext>
            </a:extLst>
          </p:cNvPr>
          <p:cNvSpPr>
            <a:spLocks noGrp="1"/>
          </p:cNvSpPr>
          <p:nvPr>
            <p:ph type="title"/>
          </p:nvPr>
        </p:nvSpPr>
        <p:spPr>
          <a:xfrm>
            <a:off x="333058" y="885555"/>
            <a:ext cx="19341147" cy="1415116"/>
          </a:xfrm>
        </p:spPr>
        <p:txBody>
          <a:bodyPr/>
          <a:lstStyle/>
          <a:p>
            <a:r>
              <a:rPr lang="en-GB" sz="8000">
                <a:solidFill>
                  <a:schemeClr val="tx2">
                    <a:lumMod val="50000"/>
                  </a:schemeClr>
                </a:solidFill>
                <a:latin typeface="Gochi Hand"/>
              </a:rPr>
              <a:t>Helping us learn about the world around us</a:t>
            </a:r>
          </a:p>
        </p:txBody>
      </p:sp>
      <p:pic>
        <p:nvPicPr>
          <p:cNvPr id="4" name="Picture 3" descr="A person holding a globe">
            <a:extLst>
              <a:ext uri="{FF2B5EF4-FFF2-40B4-BE49-F238E27FC236}">
                <a16:creationId xmlns:a16="http://schemas.microsoft.com/office/drawing/2014/main" id="{DA2CB9AD-08D0-7A53-EF8F-4912740CC8C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8806" y="3309368"/>
            <a:ext cx="5095987" cy="7879865"/>
          </a:xfrm>
          <a:prstGeom prst="rect">
            <a:avLst/>
          </a:prstGeom>
        </p:spPr>
      </p:pic>
      <p:sp>
        <p:nvSpPr>
          <p:cNvPr id="5" name="TextBox 4">
            <a:extLst>
              <a:ext uri="{FF2B5EF4-FFF2-40B4-BE49-F238E27FC236}">
                <a16:creationId xmlns:a16="http://schemas.microsoft.com/office/drawing/2014/main" id="{79F7B0E5-DDD7-C284-573B-89B38B79496A}"/>
              </a:ext>
            </a:extLst>
          </p:cNvPr>
          <p:cNvSpPr txBox="1"/>
          <p:nvPr/>
        </p:nvSpPr>
        <p:spPr>
          <a:xfrm>
            <a:off x="7460673" y="3452870"/>
            <a:ext cx="15047567" cy="83994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00" tIns="45700" rIns="45700" bIns="45700" numCol="1" spcCol="38100" rtlCol="0" anchor="t">
            <a:spAutoFit/>
          </a:bodyPr>
          <a:lstStyle/>
          <a:p>
            <a:pPr algn="ctr">
              <a:lnSpc>
                <a:spcPct val="150000"/>
              </a:lnSpc>
            </a:pPr>
            <a:r>
              <a:rPr lang="en-US" altLang="en-US" sz="5598">
                <a:solidFill>
                  <a:schemeClr val="tx2">
                    <a:lumMod val="50000"/>
                  </a:schemeClr>
                </a:solidFill>
                <a:latin typeface="Verdana" panose="020B0604030504040204" pitchFamily="34" charset="0"/>
                <a:ea typeface="Verdana" panose="020B0604030504040204" pitchFamily="34" charset="0"/>
              </a:rPr>
              <a:t>When all our sensory systems are working together, we are able to take in sights, sounds, smells, movement and </a:t>
            </a:r>
          </a:p>
          <a:p>
            <a:pPr algn="ctr">
              <a:lnSpc>
                <a:spcPct val="150000"/>
              </a:lnSpc>
            </a:pPr>
            <a:r>
              <a:rPr lang="en-US" altLang="en-US" sz="5598" b="1" i="1">
                <a:solidFill>
                  <a:schemeClr val="tx2">
                    <a:lumMod val="50000"/>
                  </a:schemeClr>
                </a:solidFill>
                <a:latin typeface="Verdana" panose="020B0604030504040204" pitchFamily="34" charset="0"/>
                <a:ea typeface="Verdana" panose="020B0604030504040204" pitchFamily="34" charset="0"/>
              </a:rPr>
              <a:t>function well in our lives by learning, loving, interacting and appreciating the world around us.</a:t>
            </a:r>
          </a:p>
          <a:p>
            <a:pPr algn="ctr" defTabSz="1827976"/>
            <a:endParaRPr lang="en-GB" sz="3599"/>
          </a:p>
        </p:txBody>
      </p:sp>
    </p:spTree>
    <p:extLst>
      <p:ext uri="{BB962C8B-B14F-4D97-AF65-F5344CB8AC3E}">
        <p14:creationId xmlns:p14="http://schemas.microsoft.com/office/powerpoint/2010/main" val="2454304171"/>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CF1FC-8FE5-786D-70CF-898EB7053BB5}"/>
              </a:ext>
            </a:extLst>
          </p:cNvPr>
          <p:cNvSpPr>
            <a:spLocks noGrp="1"/>
          </p:cNvSpPr>
          <p:nvPr>
            <p:ph type="title"/>
          </p:nvPr>
        </p:nvSpPr>
        <p:spPr>
          <a:xfrm>
            <a:off x="590550" y="384846"/>
            <a:ext cx="19507201" cy="1859744"/>
          </a:xfrm>
        </p:spPr>
        <p:txBody>
          <a:bodyPr anchor="ctr">
            <a:normAutofit/>
          </a:bodyPr>
          <a:lstStyle/>
          <a:p>
            <a:pPr algn="l"/>
            <a:r>
              <a:rPr lang="en-GB" sz="9600"/>
              <a:t>Regulation – What is it?</a:t>
            </a:r>
          </a:p>
        </p:txBody>
      </p:sp>
      <p:sp>
        <p:nvSpPr>
          <p:cNvPr id="4" name="Speech Bubble: Rectangle 3">
            <a:extLst>
              <a:ext uri="{FF2B5EF4-FFF2-40B4-BE49-F238E27FC236}">
                <a16:creationId xmlns:a16="http://schemas.microsoft.com/office/drawing/2014/main" id="{461F5BC5-EF94-79A8-F733-5DD459756D29}"/>
              </a:ext>
            </a:extLst>
          </p:cNvPr>
          <p:cNvSpPr>
            <a:spLocks/>
          </p:cNvSpPr>
          <p:nvPr/>
        </p:nvSpPr>
        <p:spPr>
          <a:xfrm>
            <a:off x="16176885" y="3258706"/>
            <a:ext cx="7450643" cy="3336925"/>
          </a:xfrm>
          <a:prstGeom prst="wedgeRectCallout">
            <a:avLst/>
          </a:prstGeom>
          <a:solidFill>
            <a:schemeClr val="bg1">
              <a:lumMod val="75000"/>
            </a:scheme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1828707"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a:ln>
                <a:noFill/>
              </a:ln>
              <a:solidFill>
                <a:srgbClr val="FFFFFF"/>
              </a:solidFill>
              <a:effectLst/>
              <a:uFillTx/>
              <a:latin typeface="+mn-lt"/>
              <a:ea typeface="+mn-ea"/>
              <a:cs typeface="+mn-cs"/>
              <a:sym typeface="Open Sans"/>
            </a:endParaRPr>
          </a:p>
        </p:txBody>
      </p:sp>
      <p:sp>
        <p:nvSpPr>
          <p:cNvPr id="5" name="TextBox 4">
            <a:extLst>
              <a:ext uri="{FF2B5EF4-FFF2-40B4-BE49-F238E27FC236}">
                <a16:creationId xmlns:a16="http://schemas.microsoft.com/office/drawing/2014/main" id="{6548A600-7DD1-6D79-55E6-B26187F03221}"/>
              </a:ext>
            </a:extLst>
          </p:cNvPr>
          <p:cNvSpPr txBox="1">
            <a:spLocks/>
          </p:cNvSpPr>
          <p:nvPr/>
        </p:nvSpPr>
        <p:spPr>
          <a:xfrm>
            <a:off x="16285370" y="3858714"/>
            <a:ext cx="7036316" cy="25545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a:r>
              <a:rPr lang="en-GB" sz="3200" b="0" i="0">
                <a:solidFill>
                  <a:srgbClr val="1F1F1F"/>
                </a:solidFill>
                <a:effectLst/>
                <a:latin typeface="Tahoma" panose="020B0604030504040204" pitchFamily="34" charset="0"/>
                <a:ea typeface="Tahoma" panose="020B0604030504040204" pitchFamily="34" charset="0"/>
                <a:cs typeface="Tahoma" panose="020B0604030504040204" pitchFamily="34" charset="0"/>
              </a:rPr>
              <a:t>“</a:t>
            </a:r>
            <a:r>
              <a:rPr lang="en-GB" sz="3200">
                <a:solidFill>
                  <a:srgbClr val="1F1F1F"/>
                </a:solidFill>
                <a:latin typeface="Tahoma" panose="020B0604030504040204" pitchFamily="34" charset="0"/>
                <a:ea typeface="Tahoma" panose="020B0604030504040204" pitchFamily="34" charset="0"/>
                <a:cs typeface="Tahoma" panose="020B0604030504040204" pitchFamily="34" charset="0"/>
              </a:rPr>
              <a:t>…</a:t>
            </a:r>
            <a:r>
              <a:rPr lang="en-GB" sz="3200" b="0" i="0">
                <a:solidFill>
                  <a:srgbClr val="1F1F1F"/>
                </a:solidFill>
                <a:effectLst/>
                <a:latin typeface="Tahoma" panose="020B0604030504040204" pitchFamily="34" charset="0"/>
                <a:ea typeface="Tahoma" panose="020B0604030504040204" pitchFamily="34" charset="0"/>
                <a:cs typeface="Tahoma" panose="020B0604030504040204" pitchFamily="34" charset="0"/>
              </a:rPr>
              <a:t> means </a:t>
            </a:r>
            <a:r>
              <a:rPr lang="en-GB" sz="3200" b="0" i="0">
                <a:solidFill>
                  <a:srgbClr val="040C28"/>
                </a:solidFill>
                <a:effectLst/>
                <a:latin typeface="Tahoma" panose="020B0604030504040204" pitchFamily="34" charset="0"/>
                <a:ea typeface="Tahoma" panose="020B0604030504040204" pitchFamily="34" charset="0"/>
                <a:cs typeface="Tahoma" panose="020B0604030504040204" pitchFamily="34" charset="0"/>
              </a:rPr>
              <a:t>feeling calm, balanced, and ready for your day”</a:t>
            </a:r>
          </a:p>
          <a:p>
            <a:pPr algn="ctr"/>
            <a:endParaRPr lang="en-GB" sz="3200">
              <a:solidFill>
                <a:srgbClr val="1F1F1F"/>
              </a:solidFill>
              <a:latin typeface="Tahoma" panose="020B0604030504040204" pitchFamily="34" charset="0"/>
              <a:ea typeface="Tahoma" panose="020B0604030504040204" pitchFamily="34" charset="0"/>
              <a:cs typeface="Tahoma" panose="020B0604030504040204" pitchFamily="34" charset="0"/>
            </a:endParaRPr>
          </a:p>
          <a:p>
            <a:pPr algn="ctr"/>
            <a:r>
              <a:rPr lang="en-GB" sz="3200" b="0" i="0" err="1">
                <a:solidFill>
                  <a:srgbClr val="1F1F1F"/>
                </a:solidFill>
                <a:effectLst/>
                <a:latin typeface="Tahoma" panose="020B0604030504040204" pitchFamily="34" charset="0"/>
                <a:ea typeface="Tahoma" panose="020B0604030504040204" pitchFamily="34" charset="0"/>
                <a:cs typeface="Tahoma" panose="020B0604030504040204" pitchFamily="34" charset="0"/>
              </a:rPr>
              <a:t>Eadaoin</a:t>
            </a:r>
            <a:r>
              <a:rPr lang="en-GB" sz="3200" b="0" i="0">
                <a:solidFill>
                  <a:srgbClr val="1F1F1F"/>
                </a:solidFill>
                <a:effectLst/>
                <a:latin typeface="Tahoma" panose="020B0604030504040204" pitchFamily="34" charset="0"/>
                <a:ea typeface="Tahoma" panose="020B0604030504040204" pitchFamily="34" charset="0"/>
                <a:cs typeface="Tahoma" panose="020B0604030504040204" pitchFamily="34" charset="0"/>
              </a:rPr>
              <a:t> Bhreathnach, OT</a:t>
            </a:r>
          </a:p>
          <a:p>
            <a:pPr marL="0" marR="0" indent="0" algn="ctr" defTabSz="1828707"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mn-lt"/>
              <a:ea typeface="+mn-ea"/>
              <a:cs typeface="+mn-cs"/>
              <a:sym typeface="Open Sans"/>
            </a:endParaRPr>
          </a:p>
        </p:txBody>
      </p:sp>
      <p:sp>
        <p:nvSpPr>
          <p:cNvPr id="8" name="Speech Bubble: Rectangle 7">
            <a:extLst>
              <a:ext uri="{FF2B5EF4-FFF2-40B4-BE49-F238E27FC236}">
                <a16:creationId xmlns:a16="http://schemas.microsoft.com/office/drawing/2014/main" id="{8408B15A-E8A0-6B65-E5F7-73059DF02729}"/>
              </a:ext>
            </a:extLst>
          </p:cNvPr>
          <p:cNvSpPr/>
          <p:nvPr/>
        </p:nvSpPr>
        <p:spPr>
          <a:xfrm>
            <a:off x="590550" y="3058707"/>
            <a:ext cx="12001500" cy="3799293"/>
          </a:xfrm>
          <a:prstGeom prst="wedgeRectCallout">
            <a:avLst/>
          </a:prstGeom>
          <a:solidFill>
            <a:srgbClr val="8E89AE"/>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1828707"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a:ln>
                <a:noFill/>
              </a:ln>
              <a:solidFill>
                <a:srgbClr val="FFFFFF"/>
              </a:solidFill>
              <a:effectLst/>
              <a:uFillTx/>
              <a:latin typeface="+mn-lt"/>
              <a:ea typeface="+mn-ea"/>
              <a:cs typeface="+mn-cs"/>
              <a:sym typeface="Open Sans"/>
            </a:endParaRPr>
          </a:p>
        </p:txBody>
      </p:sp>
      <p:sp>
        <p:nvSpPr>
          <p:cNvPr id="3" name="Content Placeholder 2">
            <a:extLst>
              <a:ext uri="{FF2B5EF4-FFF2-40B4-BE49-F238E27FC236}">
                <a16:creationId xmlns:a16="http://schemas.microsoft.com/office/drawing/2014/main" id="{0204DAB5-DA3A-682B-5959-EEFE15846EF5}"/>
              </a:ext>
            </a:extLst>
          </p:cNvPr>
          <p:cNvSpPr>
            <a:spLocks noGrp="1"/>
          </p:cNvSpPr>
          <p:nvPr>
            <p:ph idx="1"/>
          </p:nvPr>
        </p:nvSpPr>
        <p:spPr>
          <a:xfrm>
            <a:off x="1062314" y="3058707"/>
            <a:ext cx="11230751" cy="3856985"/>
          </a:xfrm>
          <a:noFill/>
        </p:spPr>
        <p:txBody>
          <a:bodyPr>
            <a:normAutofit fontScale="47500" lnSpcReduction="20000"/>
          </a:bodyPr>
          <a:lstStyle/>
          <a:p>
            <a:pPr marL="0" indent="0">
              <a:buNone/>
            </a:pPr>
            <a:endParaRPr lang="en-GB" sz="3500" dirty="0"/>
          </a:p>
          <a:p>
            <a:pPr marL="0" indent="0">
              <a:lnSpc>
                <a:spcPct val="128000"/>
              </a:lnSpc>
              <a:spcBef>
                <a:spcPts val="600"/>
              </a:spcBef>
              <a:spcAft>
                <a:spcPts val="1200"/>
              </a:spcAft>
              <a:buNone/>
            </a:pPr>
            <a:r>
              <a:rPr lang="en-GB" sz="5900" b="0" i="0" dirty="0">
                <a:effectLst/>
              </a:rPr>
              <a:t>“…to adjust, manage or control something so it works well. </a:t>
            </a:r>
          </a:p>
          <a:p>
            <a:pPr marL="0" indent="0">
              <a:lnSpc>
                <a:spcPct val="128000"/>
              </a:lnSpc>
              <a:spcBef>
                <a:spcPts val="600"/>
              </a:spcBef>
              <a:spcAft>
                <a:spcPts val="1200"/>
              </a:spcAft>
              <a:buNone/>
            </a:pPr>
            <a:r>
              <a:rPr lang="en-GB" sz="5900" b="0" i="0" dirty="0">
                <a:effectLst/>
              </a:rPr>
              <a:t>It can go by many names, such as “self-control,” “self-management,” “emotional control,” “anger management,” or “impulse control.”       </a:t>
            </a:r>
          </a:p>
          <a:p>
            <a:pPr marL="0" indent="0">
              <a:lnSpc>
                <a:spcPct val="100000"/>
              </a:lnSpc>
              <a:buNone/>
            </a:pPr>
            <a:endParaRPr lang="en-GB" sz="5900" dirty="0"/>
          </a:p>
          <a:p>
            <a:pPr marL="0" indent="0">
              <a:lnSpc>
                <a:spcPct val="100000"/>
              </a:lnSpc>
              <a:buNone/>
            </a:pPr>
            <a:r>
              <a:rPr lang="en-GB" sz="5900" b="0" i="0" dirty="0">
                <a:effectLst/>
              </a:rPr>
              <a:t>Zones of regulation</a:t>
            </a:r>
          </a:p>
        </p:txBody>
      </p:sp>
      <p:grpSp>
        <p:nvGrpSpPr>
          <p:cNvPr id="10" name="Group 9">
            <a:extLst>
              <a:ext uri="{FF2B5EF4-FFF2-40B4-BE49-F238E27FC236}">
                <a16:creationId xmlns:a16="http://schemas.microsoft.com/office/drawing/2014/main" id="{F56DC9AD-7333-0A8F-8CCF-D68D60DC3C31}"/>
              </a:ext>
            </a:extLst>
          </p:cNvPr>
          <p:cNvGrpSpPr/>
          <p:nvPr/>
        </p:nvGrpSpPr>
        <p:grpSpPr>
          <a:xfrm>
            <a:off x="4361896" y="7084180"/>
            <a:ext cx="14833600" cy="4734560"/>
            <a:chOff x="8857696" y="8116833"/>
            <a:chExt cx="14833600" cy="4734560"/>
          </a:xfrm>
        </p:grpSpPr>
        <p:sp>
          <p:nvSpPr>
            <p:cNvPr id="7" name="Speech Bubble: Oval 6">
              <a:extLst>
                <a:ext uri="{FF2B5EF4-FFF2-40B4-BE49-F238E27FC236}">
                  <a16:creationId xmlns:a16="http://schemas.microsoft.com/office/drawing/2014/main" id="{1263F51B-190D-0EEA-1083-88CBA13ED089}"/>
                </a:ext>
              </a:extLst>
            </p:cNvPr>
            <p:cNvSpPr>
              <a:spLocks noGrp="1" noRot="1" noMove="1" noResize="1" noEditPoints="1" noAdjustHandles="1" noChangeArrowheads="1" noChangeShapeType="1"/>
            </p:cNvSpPr>
            <p:nvPr/>
          </p:nvSpPr>
          <p:spPr>
            <a:xfrm>
              <a:off x="8857696" y="8116833"/>
              <a:ext cx="14833600" cy="4734560"/>
            </a:xfrm>
            <a:prstGeom prst="wedgeEllipseCallout">
              <a:avLst/>
            </a:prstGeom>
            <a:solidFill>
              <a:schemeClr val="accent6">
                <a:lumMod val="20000"/>
                <a:lumOff val="80000"/>
              </a:scheme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1828707"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a:ln>
                  <a:noFill/>
                </a:ln>
                <a:solidFill>
                  <a:srgbClr val="FFFFFF"/>
                </a:solidFill>
                <a:effectLst/>
                <a:uFillTx/>
                <a:latin typeface="+mn-lt"/>
                <a:ea typeface="+mn-ea"/>
                <a:cs typeface="+mn-cs"/>
                <a:sym typeface="Open Sans"/>
              </a:endParaRPr>
            </a:p>
          </p:txBody>
        </p:sp>
        <p:sp>
          <p:nvSpPr>
            <p:cNvPr id="6" name="TextBox 5">
              <a:extLst>
                <a:ext uri="{FF2B5EF4-FFF2-40B4-BE49-F238E27FC236}">
                  <a16:creationId xmlns:a16="http://schemas.microsoft.com/office/drawing/2014/main" id="{DB1205D5-92CA-D18D-40C3-9C3595CF8780}"/>
                </a:ext>
              </a:extLst>
            </p:cNvPr>
            <p:cNvSpPr txBox="1"/>
            <p:nvPr/>
          </p:nvSpPr>
          <p:spPr>
            <a:xfrm>
              <a:off x="10498536" y="9188065"/>
              <a:ext cx="11551919" cy="36009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a:r>
                <a:rPr lang="en-GB" sz="3200" b="0" i="0">
                  <a:solidFill>
                    <a:srgbClr val="040C28"/>
                  </a:solidFill>
                  <a:effectLst/>
                  <a:latin typeface="Verdana" panose="020B0604030504040204" pitchFamily="34" charset="0"/>
                  <a:ea typeface="Verdana" panose="020B0604030504040204" pitchFamily="34" charset="0"/>
                </a:rPr>
                <a:t>“refers to a moment of mindful awareness when we are connected to ourselves in the midst of whatever experience we are having” </a:t>
              </a:r>
            </a:p>
            <a:p>
              <a:pPr algn="ctr"/>
              <a:endParaRPr lang="en-GB" sz="3200">
                <a:solidFill>
                  <a:srgbClr val="040C28"/>
                </a:solidFill>
                <a:latin typeface="Verdana" panose="020B0604030504040204" pitchFamily="34" charset="0"/>
                <a:ea typeface="Verdana" panose="020B0604030504040204" pitchFamily="34" charset="0"/>
              </a:endParaRPr>
            </a:p>
            <a:p>
              <a:pPr algn="ctr"/>
              <a:r>
                <a:rPr lang="en-GB" sz="3200" b="0" i="0">
                  <a:solidFill>
                    <a:srgbClr val="1F1F1F"/>
                  </a:solidFill>
                  <a:effectLst/>
                  <a:latin typeface="Verdana" panose="020B0604030504040204" pitchFamily="34" charset="0"/>
                  <a:ea typeface="Verdana" panose="020B0604030504040204" pitchFamily="34" charset="0"/>
                </a:rPr>
                <a:t>Lisa Dion, Founder of the Synergetic Play Therapy Institute, regulation</a:t>
              </a:r>
              <a:endParaRPr lang="en-GB" sz="3200">
                <a:latin typeface="Verdana" panose="020B0604030504040204" pitchFamily="34" charset="0"/>
                <a:ea typeface="Verdana" panose="020B0604030504040204" pitchFamily="34" charset="0"/>
              </a:endParaRPr>
            </a:p>
            <a:p>
              <a:pPr marL="0" marR="0" indent="0" algn="l" defTabSz="1828707"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a:ln>
                  <a:noFill/>
                </a:ln>
                <a:solidFill>
                  <a:srgbClr val="FFFFFF"/>
                </a:solidFill>
                <a:effectLst/>
                <a:uFillTx/>
                <a:latin typeface="+mn-lt"/>
                <a:ea typeface="+mn-ea"/>
                <a:cs typeface="+mn-cs"/>
                <a:sym typeface="Open Sans"/>
              </a:endParaRPr>
            </a:p>
          </p:txBody>
        </p:sp>
      </p:grpSp>
    </p:spTree>
    <p:extLst>
      <p:ext uri="{BB962C8B-B14F-4D97-AF65-F5344CB8AC3E}">
        <p14:creationId xmlns:p14="http://schemas.microsoft.com/office/powerpoint/2010/main" val="1115319116"/>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2115CA-953D-CD0B-D619-4A7B06E98F47}"/>
              </a:ext>
            </a:extLst>
          </p:cNvPr>
          <p:cNvSpPr>
            <a:spLocks noGrp="1"/>
          </p:cNvSpPr>
          <p:nvPr>
            <p:ph idx="1"/>
          </p:nvPr>
        </p:nvSpPr>
        <p:spPr>
          <a:xfrm>
            <a:off x="810491" y="2932189"/>
            <a:ext cx="23007580" cy="9898256"/>
          </a:xfrm>
        </p:spPr>
        <p:txBody>
          <a:bodyPr/>
          <a:lstStyle/>
          <a:p>
            <a:pPr marL="0" indent="0">
              <a:buClr>
                <a:schemeClr val="accent3"/>
              </a:buClr>
              <a:buNone/>
              <a:defRPr/>
            </a:pPr>
            <a:r>
              <a:rPr lang="en-US" sz="4800" b="1">
                <a:latin typeface="Calibri" panose="020F0502020204030204" pitchFamily="34" charset="0"/>
                <a:ea typeface="Calibri" panose="020F0502020204030204" pitchFamily="34" charset="0"/>
                <a:cs typeface="Calibri" panose="020F0502020204030204" pitchFamily="34" charset="0"/>
              </a:rPr>
              <a:t>How did we learn to use these? </a:t>
            </a:r>
          </a:p>
          <a:p>
            <a:pPr>
              <a:buClr>
                <a:schemeClr val="accent3"/>
              </a:buClr>
              <a:buFont typeface="Wingdings" pitchFamily="2" charset="2"/>
              <a:buChar char="Ø"/>
              <a:defRPr/>
            </a:pPr>
            <a:r>
              <a:rPr lang="en-US" sz="4800">
                <a:latin typeface="Calibri" panose="020F0502020204030204" pitchFamily="34" charset="0"/>
                <a:ea typeface="Calibri" panose="020F0502020204030204" pitchFamily="34" charset="0"/>
                <a:cs typeface="Calibri" panose="020F0502020204030204" pitchFamily="34" charset="0"/>
              </a:rPr>
              <a:t>Before birth</a:t>
            </a:r>
          </a:p>
          <a:p>
            <a:pPr marL="639824" lvl="1" indent="-246789">
              <a:buFont typeface="Wingdings 2"/>
              <a:buChar char=""/>
              <a:defRPr/>
            </a:pPr>
            <a:r>
              <a:rPr lang="en-US" sz="4800">
                <a:latin typeface="Calibri" panose="020F0502020204030204" pitchFamily="34" charset="0"/>
                <a:ea typeface="Calibri" panose="020F0502020204030204" pitchFamily="34" charset="0"/>
                <a:cs typeface="Calibri" panose="020F0502020204030204" pitchFamily="34" charset="0"/>
              </a:rPr>
              <a:t>  Oral motor  </a:t>
            </a:r>
          </a:p>
          <a:p>
            <a:pPr marL="639824" lvl="1" indent="-246789">
              <a:buFont typeface="Wingdings 2"/>
              <a:buChar char=""/>
              <a:defRPr/>
            </a:pPr>
            <a:r>
              <a:rPr lang="en-US" sz="4800">
                <a:latin typeface="Calibri" panose="020F0502020204030204" pitchFamily="34" charset="0"/>
                <a:ea typeface="Calibri" panose="020F0502020204030204" pitchFamily="34" charset="0"/>
                <a:cs typeface="Calibri" panose="020F0502020204030204" pitchFamily="34" charset="0"/>
              </a:rPr>
              <a:t>  Touch</a:t>
            </a:r>
          </a:p>
          <a:p>
            <a:pPr marL="393035" lvl="1" indent="0">
              <a:spcBef>
                <a:spcPts val="0"/>
              </a:spcBef>
              <a:buNone/>
              <a:defRPr/>
            </a:pPr>
            <a:endParaRPr lang="en-US" sz="4800">
              <a:latin typeface="Calibri" panose="020F0502020204030204" pitchFamily="34" charset="0"/>
              <a:ea typeface="Calibri" panose="020F0502020204030204" pitchFamily="34" charset="0"/>
              <a:cs typeface="Calibri" panose="020F0502020204030204" pitchFamily="34" charset="0"/>
            </a:endParaRPr>
          </a:p>
          <a:p>
            <a:pPr marL="685800" lvl="1" indent="-685800">
              <a:spcBef>
                <a:spcPts val="0"/>
              </a:spcBef>
              <a:buFont typeface="Wingdings" panose="05000000000000000000" pitchFamily="2" charset="2"/>
              <a:buChar char="Ø"/>
              <a:defRPr/>
            </a:pPr>
            <a:r>
              <a:rPr lang="en-US" sz="4800">
                <a:latin typeface="Calibri" panose="020F0502020204030204" pitchFamily="34" charset="0"/>
                <a:ea typeface="Calibri" panose="020F0502020204030204" pitchFamily="34" charset="0"/>
                <a:cs typeface="Calibri" panose="020F0502020204030204" pitchFamily="34" charset="0"/>
              </a:rPr>
              <a:t>After birth- it is a way, we learn to attach and survive </a:t>
            </a:r>
          </a:p>
          <a:p>
            <a:pPr marL="439010" lvl="1" indent="-685800">
              <a:buFont typeface="Arial" panose="020B0604020202020204" pitchFamily="34" charset="0"/>
              <a:buChar char="•"/>
              <a:defRPr/>
            </a:pPr>
            <a:r>
              <a:rPr lang="en-US" sz="4800">
                <a:latin typeface="Calibri" panose="020F0502020204030204" pitchFamily="34" charset="0"/>
                <a:ea typeface="Calibri" panose="020F0502020204030204" pitchFamily="34" charset="0"/>
                <a:cs typeface="Calibri" panose="020F0502020204030204" pitchFamily="34" charset="0"/>
              </a:rPr>
              <a:t>Start to develop a capacity for self-regulation from 3-5 years old </a:t>
            </a:r>
          </a:p>
          <a:p>
            <a:pPr marL="439010" lvl="1" indent="-685800">
              <a:buFont typeface="Arial" panose="020B0604020202020204" pitchFamily="34" charset="0"/>
              <a:buChar char="•"/>
              <a:defRPr/>
            </a:pPr>
            <a:r>
              <a:rPr lang="en-US" sz="4800">
                <a:latin typeface="Calibri" panose="020F0502020204030204" pitchFamily="34" charset="0"/>
                <a:ea typeface="Calibri" panose="020F0502020204030204" pitchFamily="34" charset="0"/>
                <a:cs typeface="Calibri" panose="020F0502020204030204" pitchFamily="34" charset="0"/>
              </a:rPr>
              <a:t>Need to learn to self regulate to self calm, learn about self and later emotional regulation  </a:t>
            </a:r>
          </a:p>
          <a:p>
            <a:pPr marL="439010" lvl="1" indent="-685800">
              <a:buFont typeface="Arial" panose="020B0604020202020204" pitchFamily="34" charset="0"/>
              <a:buChar char="•"/>
              <a:defRPr/>
            </a:pPr>
            <a:r>
              <a:rPr lang="en-US" sz="4800">
                <a:latin typeface="Calibri" panose="020F0502020204030204" pitchFamily="34" charset="0"/>
                <a:ea typeface="Calibri" panose="020F0502020204030204" pitchFamily="34" charset="0"/>
                <a:cs typeface="Calibri" panose="020F0502020204030204" pitchFamily="34" charset="0"/>
              </a:rPr>
              <a:t>We will do whatever we need to self-regulate and it may not always be socially acceptable</a:t>
            </a:r>
          </a:p>
          <a:p>
            <a:endParaRPr lang="en-GB"/>
          </a:p>
        </p:txBody>
      </p:sp>
      <p:sp>
        <p:nvSpPr>
          <p:cNvPr id="2" name="Title 1">
            <a:extLst>
              <a:ext uri="{FF2B5EF4-FFF2-40B4-BE49-F238E27FC236}">
                <a16:creationId xmlns:a16="http://schemas.microsoft.com/office/drawing/2014/main" id="{848EF836-A8D9-3252-18A6-9DB0907CB4B7}"/>
              </a:ext>
            </a:extLst>
          </p:cNvPr>
          <p:cNvSpPr>
            <a:spLocks noGrp="1"/>
          </p:cNvSpPr>
          <p:nvPr>
            <p:ph type="title"/>
          </p:nvPr>
        </p:nvSpPr>
        <p:spPr>
          <a:xfrm>
            <a:off x="810491" y="885555"/>
            <a:ext cx="19341147" cy="1415116"/>
          </a:xfrm>
        </p:spPr>
        <p:txBody>
          <a:bodyPr/>
          <a:lstStyle/>
          <a:p>
            <a:r>
              <a:rPr lang="en-GB" sz="9600">
                <a:solidFill>
                  <a:schemeClr val="tx2">
                    <a:lumMod val="50000"/>
                  </a:schemeClr>
                </a:solidFill>
                <a:latin typeface="Gochi Hand"/>
              </a:rPr>
              <a:t>Regulation</a:t>
            </a:r>
          </a:p>
        </p:txBody>
      </p:sp>
      <p:pic>
        <p:nvPicPr>
          <p:cNvPr id="4" name="Picture 8" descr="Sensory Play for Babies and Toddlers Using Yogurt, Paintbrush and Food  Coloring">
            <a:extLst>
              <a:ext uri="{FF2B5EF4-FFF2-40B4-BE49-F238E27FC236}">
                <a16:creationId xmlns:a16="http://schemas.microsoft.com/office/drawing/2014/main" id="{E63107FD-A883-3A9B-B99E-A6CE99934051}"/>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11906442" y="490700"/>
            <a:ext cx="2863820" cy="43035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Movement: Babies 8 to 12 Months - HealthyChildren.org">
            <a:extLst>
              <a:ext uri="{FF2B5EF4-FFF2-40B4-BE49-F238E27FC236}">
                <a16:creationId xmlns:a16="http://schemas.microsoft.com/office/drawing/2014/main" id="{5C864C88-5558-989F-6CD0-FC232FFB5A46}"/>
              </a:ext>
            </a:extLst>
          </p:cNvPr>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15154785" y="2092092"/>
            <a:ext cx="3662008" cy="366200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3,100+ Baby With Toy In Mouth Stock Photos, Pictures &amp; Royalty-Free Images  - iStock | Baby on all fours">
            <a:extLst>
              <a:ext uri="{FF2B5EF4-FFF2-40B4-BE49-F238E27FC236}">
                <a16:creationId xmlns:a16="http://schemas.microsoft.com/office/drawing/2014/main" id="{0515A79B-F8BE-9194-8D08-1D38108B8D28}"/>
              </a:ext>
            </a:extLst>
          </p:cNvPr>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19201316" y="4394461"/>
            <a:ext cx="4713226" cy="3136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034917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84957-B3EA-C7E4-102E-D08891A8533B}"/>
              </a:ext>
            </a:extLst>
          </p:cNvPr>
          <p:cNvSpPr>
            <a:spLocks noGrp="1"/>
          </p:cNvSpPr>
          <p:nvPr>
            <p:ph type="title"/>
          </p:nvPr>
        </p:nvSpPr>
        <p:spPr/>
        <p:txBody>
          <a:bodyPr/>
          <a:lstStyle/>
          <a:p>
            <a:r>
              <a:rPr lang="en-GB"/>
              <a:t>About Helping Kids Shine</a:t>
            </a:r>
          </a:p>
        </p:txBody>
      </p:sp>
      <p:sp>
        <p:nvSpPr>
          <p:cNvPr id="3" name="Content Placeholder 2">
            <a:extLst>
              <a:ext uri="{FF2B5EF4-FFF2-40B4-BE49-F238E27FC236}">
                <a16:creationId xmlns:a16="http://schemas.microsoft.com/office/drawing/2014/main" id="{843BD4CF-FCE0-0C86-EB1D-6D2BFDC76D9A}"/>
              </a:ext>
            </a:extLst>
          </p:cNvPr>
          <p:cNvSpPr>
            <a:spLocks noGrp="1"/>
          </p:cNvSpPr>
          <p:nvPr>
            <p:ph idx="1"/>
          </p:nvPr>
        </p:nvSpPr>
        <p:spPr>
          <a:xfrm>
            <a:off x="392167" y="2723847"/>
            <a:ext cx="23599666" cy="4878676"/>
          </a:xfrm>
        </p:spPr>
        <p:txBody>
          <a:bodyPr/>
          <a:lstStyle/>
          <a:p>
            <a:pPr>
              <a:lnSpc>
                <a:spcPct val="108000"/>
              </a:lnSpc>
              <a:spcBef>
                <a:spcPts val="600"/>
              </a:spcBef>
              <a:spcAft>
                <a:spcPts val="600"/>
              </a:spcAft>
              <a:buFont typeface="Arial" panose="020B0604020202020204" pitchFamily="34" charset="0"/>
              <a:buChar char="•"/>
            </a:pPr>
            <a:r>
              <a:rPr lang="en-GB" b="0" i="0">
                <a:solidFill>
                  <a:srgbClr val="000000"/>
                </a:solidFill>
                <a:effectLst/>
              </a:rPr>
              <a:t>Occupational Therapy and Speech and Language Therapy private service, with hopes to grow to further disciplines in the future</a:t>
            </a:r>
            <a:endParaRPr lang="en-GB"/>
          </a:p>
          <a:p>
            <a:pPr>
              <a:lnSpc>
                <a:spcPct val="108000"/>
              </a:lnSpc>
              <a:spcBef>
                <a:spcPts val="600"/>
              </a:spcBef>
              <a:spcAft>
                <a:spcPts val="600"/>
              </a:spcAft>
              <a:buFont typeface="Arial" panose="020B0604020202020204" pitchFamily="34" charset="0"/>
              <a:buChar char="•"/>
            </a:pPr>
            <a:r>
              <a:rPr lang="en-GB" b="0" i="0">
                <a:solidFill>
                  <a:srgbClr val="000000"/>
                </a:solidFill>
                <a:effectLst/>
              </a:rPr>
              <a:t>Working with Case Managers, Local Authorities, Charitable Organisations, and privately funding families</a:t>
            </a:r>
            <a:endParaRPr lang="en-GB"/>
          </a:p>
          <a:p>
            <a:pPr>
              <a:lnSpc>
                <a:spcPct val="108000"/>
              </a:lnSpc>
              <a:spcBef>
                <a:spcPts val="600"/>
              </a:spcBef>
              <a:spcAft>
                <a:spcPts val="600"/>
              </a:spcAft>
              <a:buFont typeface="Arial" panose="020B0604020202020204" pitchFamily="34" charset="0"/>
              <a:buChar char="•"/>
            </a:pPr>
            <a:r>
              <a:rPr lang="en-GB" b="0" i="0">
                <a:solidFill>
                  <a:srgbClr val="000000"/>
                </a:solidFill>
                <a:effectLst/>
              </a:rPr>
              <a:t>Based in Bridgend, just off the M4, J36.</a:t>
            </a:r>
            <a:endParaRPr lang="en-GB"/>
          </a:p>
          <a:p>
            <a:endParaRPr lang="en-GB"/>
          </a:p>
        </p:txBody>
      </p:sp>
      <p:grpSp>
        <p:nvGrpSpPr>
          <p:cNvPr id="14" name="Group 13">
            <a:extLst>
              <a:ext uri="{FF2B5EF4-FFF2-40B4-BE49-F238E27FC236}">
                <a16:creationId xmlns:a16="http://schemas.microsoft.com/office/drawing/2014/main" id="{19F731AD-963F-D0C9-CA93-93F38202DE08}"/>
              </a:ext>
            </a:extLst>
          </p:cNvPr>
          <p:cNvGrpSpPr/>
          <p:nvPr/>
        </p:nvGrpSpPr>
        <p:grpSpPr>
          <a:xfrm>
            <a:off x="710570" y="8027481"/>
            <a:ext cx="22873470" cy="4070352"/>
            <a:chOff x="347472" y="8007129"/>
            <a:chExt cx="22873470" cy="4070352"/>
          </a:xfrm>
        </p:grpSpPr>
        <p:pic>
          <p:nvPicPr>
            <p:cNvPr id="7" name="Picture 6" descr="A room with a blue couch and green chairs&#10;&#10;Description automatically generated with medium confidence">
              <a:extLst>
                <a:ext uri="{FF2B5EF4-FFF2-40B4-BE49-F238E27FC236}">
                  <a16:creationId xmlns:a16="http://schemas.microsoft.com/office/drawing/2014/main" id="{D5A1AC50-01E7-8EE1-4E17-2C29BD05C6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996452" y="8007129"/>
              <a:ext cx="5400000" cy="4050000"/>
            </a:xfrm>
            <a:prstGeom prst="rect">
              <a:avLst/>
            </a:prstGeom>
          </p:spPr>
        </p:pic>
        <p:pic>
          <p:nvPicPr>
            <p:cNvPr id="9" name="Picture 8" descr="A room with a large mat and a large swing&#10;&#10;Description automatically generated with medium confidence">
              <a:extLst>
                <a:ext uri="{FF2B5EF4-FFF2-40B4-BE49-F238E27FC236}">
                  <a16:creationId xmlns:a16="http://schemas.microsoft.com/office/drawing/2014/main" id="{9AB14B66-E21F-AA82-96F6-57B9AF78409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71962" y="8027481"/>
              <a:ext cx="5400000" cy="4050000"/>
            </a:xfrm>
            <a:prstGeom prst="rect">
              <a:avLst/>
            </a:prstGeom>
          </p:spPr>
        </p:pic>
        <p:pic>
          <p:nvPicPr>
            <p:cNvPr id="11" name="Picture 10" descr="A building with solar panels on the roof&#10;&#10;Description automatically generated">
              <a:extLst>
                <a:ext uri="{FF2B5EF4-FFF2-40B4-BE49-F238E27FC236}">
                  <a16:creationId xmlns:a16="http://schemas.microsoft.com/office/drawing/2014/main" id="{B4C274A4-F68A-0BDC-72D6-8C9BF995EA5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820942" y="8027481"/>
              <a:ext cx="5400000" cy="4050000"/>
            </a:xfrm>
            <a:prstGeom prst="rect">
              <a:avLst/>
            </a:prstGeom>
          </p:spPr>
        </p:pic>
        <p:pic>
          <p:nvPicPr>
            <p:cNvPr id="13" name="Picture 12" descr="A room with a colorful rug and a door&#10;&#10;Description automatically generated">
              <a:extLst>
                <a:ext uri="{FF2B5EF4-FFF2-40B4-BE49-F238E27FC236}">
                  <a16:creationId xmlns:a16="http://schemas.microsoft.com/office/drawing/2014/main" id="{607AC026-059E-83B2-38B6-70F02E63924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7472" y="8007129"/>
              <a:ext cx="5400000" cy="4050000"/>
            </a:xfrm>
            <a:prstGeom prst="rect">
              <a:avLst/>
            </a:prstGeom>
          </p:spPr>
        </p:pic>
      </p:grpSp>
    </p:spTree>
    <p:extLst>
      <p:ext uri="{BB962C8B-B14F-4D97-AF65-F5344CB8AC3E}">
        <p14:creationId xmlns:p14="http://schemas.microsoft.com/office/powerpoint/2010/main" val="1248105860"/>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E4BA0-1042-7377-30E0-34316B207B4A}"/>
              </a:ext>
            </a:extLst>
          </p:cNvPr>
          <p:cNvSpPr>
            <a:spLocks noGrp="1"/>
          </p:cNvSpPr>
          <p:nvPr>
            <p:ph type="title"/>
          </p:nvPr>
        </p:nvSpPr>
        <p:spPr>
          <a:xfrm>
            <a:off x="2185600" y="0"/>
            <a:ext cx="19507201" cy="3336925"/>
          </a:xfrm>
        </p:spPr>
        <p:txBody>
          <a:bodyPr/>
          <a:lstStyle/>
          <a:p>
            <a:r>
              <a:rPr lang="en-GB" sz="10500"/>
              <a:t>Oxygen Mask Analogy</a:t>
            </a:r>
          </a:p>
        </p:txBody>
      </p:sp>
      <p:pic>
        <p:nvPicPr>
          <p:cNvPr id="1026" name="Picture 2" descr="This may contain: a drawing of two people holding hands with the caption put your own oxygen mask on first">
            <a:extLst>
              <a:ext uri="{FF2B5EF4-FFF2-40B4-BE49-F238E27FC236}">
                <a16:creationId xmlns:a16="http://schemas.microsoft.com/office/drawing/2014/main" id="{7D717CC7-77ED-FD5B-6AB2-D6D1357959E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56422" y="3126259"/>
            <a:ext cx="13271156" cy="8460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5582827"/>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3DB3F04-4A5F-34CF-BDB0-7C9C14444E54}"/>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5795009" y="2393092"/>
            <a:ext cx="12346641" cy="10963948"/>
          </a:xfrm>
          <a:prstGeom prst="rect">
            <a:avLst/>
          </a:prstGeom>
        </p:spPr>
      </p:pic>
      <p:pic>
        <p:nvPicPr>
          <p:cNvPr id="2050" name="Picture 2" descr="Image result for images of co regulation child and parent hugging">
            <a:extLst>
              <a:ext uri="{FF2B5EF4-FFF2-40B4-BE49-F238E27FC236}">
                <a16:creationId xmlns:a16="http://schemas.microsoft.com/office/drawing/2014/main" id="{2DE4903D-79DA-04E7-C9A7-25631633537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r="-1" b="-1"/>
          <a:stretch/>
        </p:blipFill>
        <p:spPr bwMode="auto">
          <a:xfrm>
            <a:off x="0" y="2393092"/>
            <a:ext cx="5795009" cy="6366156"/>
          </a:xfrm>
          <a:prstGeom prst="rect">
            <a:avLst/>
          </a:prstGeom>
          <a:solidFill>
            <a:srgbClr val="FFFFFF"/>
          </a:solidFill>
          <a:ln w="12700">
            <a:miter lim="400000"/>
          </a:ln>
        </p:spPr>
      </p:pic>
      <p:pic>
        <p:nvPicPr>
          <p:cNvPr id="2052" name="Picture 4" descr="Image result for images of co regulation child and parent hugging">
            <a:extLst>
              <a:ext uri="{FF2B5EF4-FFF2-40B4-BE49-F238E27FC236}">
                <a16:creationId xmlns:a16="http://schemas.microsoft.com/office/drawing/2014/main" id="{D3733378-2FE2-D404-BF75-30410B13648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8686800"/>
            <a:ext cx="5822946" cy="467024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The Importance of Emotional Self-Regulation">
            <a:extLst>
              <a:ext uri="{FF2B5EF4-FFF2-40B4-BE49-F238E27FC236}">
                <a16:creationId xmlns:a16="http://schemas.microsoft.com/office/drawing/2014/main" id="{68A800F9-F8A4-2A04-358B-F628FFD3E607}"/>
              </a:ext>
            </a:extLst>
          </p:cNvPr>
          <p:cNvSpPr>
            <a:spLocks noChangeAspect="1" noChangeArrowheads="1"/>
          </p:cNvSpPr>
          <p:nvPr/>
        </p:nvSpPr>
        <p:spPr bwMode="auto">
          <a:xfrm>
            <a:off x="12039600" y="2393092"/>
            <a:ext cx="4617308" cy="461730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124" name="Picture 4" descr="The Power of Co-Regulation: Building Self-Regulation Skills in ...">
            <a:extLst>
              <a:ext uri="{FF2B5EF4-FFF2-40B4-BE49-F238E27FC236}">
                <a16:creationId xmlns:a16="http://schemas.microsoft.com/office/drawing/2014/main" id="{ED4788D4-88C1-9A3B-0A8A-C169D1662C61}"/>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8141650" y="2393092"/>
            <a:ext cx="6287447" cy="614130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3 Strategies to Get Smart with Bipolar &amp; Stress Management | bpHope.com">
            <a:extLst>
              <a:ext uri="{FF2B5EF4-FFF2-40B4-BE49-F238E27FC236}">
                <a16:creationId xmlns:a16="http://schemas.microsoft.com/office/drawing/2014/main" id="{50CD1E25-BDC6-8CC2-254C-B79A481630FD}"/>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8141650" y="8534400"/>
            <a:ext cx="6216654" cy="4822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2026964"/>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oster with text and pictures&#10;&#10;AI-generated content may be incorrect.">
            <a:extLst>
              <a:ext uri="{FF2B5EF4-FFF2-40B4-BE49-F238E27FC236}">
                <a16:creationId xmlns:a16="http://schemas.microsoft.com/office/drawing/2014/main" id="{E2D97FED-FE65-CDEE-2B15-9882748DCAAA}"/>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448235" y="197224"/>
            <a:ext cx="23935765" cy="12128888"/>
          </a:xfrm>
          <a:noFill/>
        </p:spPr>
      </p:pic>
      <p:graphicFrame>
        <p:nvGraphicFramePr>
          <p:cNvPr id="2" name="Table 1">
            <a:extLst>
              <a:ext uri="{FF2B5EF4-FFF2-40B4-BE49-F238E27FC236}">
                <a16:creationId xmlns:a16="http://schemas.microsoft.com/office/drawing/2014/main" id="{026A60E4-8D22-C0D7-FDCD-94D7502DCC24}"/>
              </a:ext>
            </a:extLst>
          </p:cNvPr>
          <p:cNvGraphicFramePr>
            <a:graphicFrameLocks noGrp="1"/>
          </p:cNvGraphicFramePr>
          <p:nvPr>
            <p:extLst>
              <p:ext uri="{D42A27DB-BD31-4B8C-83A1-F6EECF244321}">
                <p14:modId xmlns:p14="http://schemas.microsoft.com/office/powerpoint/2010/main" val="3301575346"/>
              </p:ext>
            </p:extLst>
          </p:nvPr>
        </p:nvGraphicFramePr>
        <p:xfrm>
          <a:off x="16063784" y="12733409"/>
          <a:ext cx="8086810" cy="518160"/>
        </p:xfrm>
        <a:graphic>
          <a:graphicData uri="http://schemas.openxmlformats.org/drawingml/2006/table">
            <a:tbl>
              <a:tblPr firstRow="1" bandRow="1">
                <a:tableStyleId>{5940675A-B579-460E-94D1-54222C63F5DA}</a:tableStyleId>
              </a:tblPr>
              <a:tblGrid>
                <a:gridCol w="8086810">
                  <a:extLst>
                    <a:ext uri="{9D8B030D-6E8A-4147-A177-3AD203B41FA5}">
                      <a16:colId xmlns:a16="http://schemas.microsoft.com/office/drawing/2014/main" val="2097626069"/>
                    </a:ext>
                  </a:extLst>
                </a:gridCol>
              </a:tblGrid>
              <a:tr h="370840">
                <a:tc>
                  <a:txBody>
                    <a:bodyPr/>
                    <a:lstStyle/>
                    <a:p>
                      <a:r>
                        <a:rPr lang="en-GB">
                          <a:solidFill>
                            <a:schemeClr val="tx2"/>
                          </a:solidFill>
                        </a:rPr>
                        <a:t>(Dan Siegal, 1999)</a:t>
                      </a:r>
                    </a:p>
                  </a:txBody>
                  <a:tcPr/>
                </a:tc>
                <a:extLst>
                  <a:ext uri="{0D108BD9-81ED-4DB2-BD59-A6C34878D82A}">
                    <a16:rowId xmlns:a16="http://schemas.microsoft.com/office/drawing/2014/main" val="1578685475"/>
                  </a:ext>
                </a:extLst>
              </a:tr>
            </a:tbl>
          </a:graphicData>
        </a:graphic>
      </p:graphicFrame>
    </p:spTree>
    <p:extLst>
      <p:ext uri="{BB962C8B-B14F-4D97-AF65-F5344CB8AC3E}">
        <p14:creationId xmlns:p14="http://schemas.microsoft.com/office/powerpoint/2010/main" val="2113570699"/>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AC25ADA-BADE-9FA1-7E37-B0E96A24D8C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7230" y="920584"/>
            <a:ext cx="21372315" cy="10642806"/>
          </a:xfrm>
          <a:prstGeom prst="rect">
            <a:avLst/>
          </a:prstGeom>
        </p:spPr>
      </p:pic>
      <p:graphicFrame>
        <p:nvGraphicFramePr>
          <p:cNvPr id="2" name="Table 1">
            <a:extLst>
              <a:ext uri="{FF2B5EF4-FFF2-40B4-BE49-F238E27FC236}">
                <a16:creationId xmlns:a16="http://schemas.microsoft.com/office/drawing/2014/main" id="{66955BEC-90F6-24C5-43CA-0C3872A65D12}"/>
              </a:ext>
            </a:extLst>
          </p:cNvPr>
          <p:cNvGraphicFramePr>
            <a:graphicFrameLocks noGrp="1"/>
          </p:cNvGraphicFramePr>
          <p:nvPr>
            <p:extLst>
              <p:ext uri="{D42A27DB-BD31-4B8C-83A1-F6EECF244321}">
                <p14:modId xmlns:p14="http://schemas.microsoft.com/office/powerpoint/2010/main" val="3937963923"/>
              </p:ext>
            </p:extLst>
          </p:nvPr>
        </p:nvGraphicFramePr>
        <p:xfrm>
          <a:off x="16755762" y="12536336"/>
          <a:ext cx="7098270" cy="518160"/>
        </p:xfrm>
        <a:graphic>
          <a:graphicData uri="http://schemas.openxmlformats.org/drawingml/2006/table">
            <a:tbl>
              <a:tblPr firstRow="1" bandRow="1">
                <a:tableStyleId>{5940675A-B579-460E-94D1-54222C63F5DA}</a:tableStyleId>
              </a:tblPr>
              <a:tblGrid>
                <a:gridCol w="7098270">
                  <a:extLst>
                    <a:ext uri="{9D8B030D-6E8A-4147-A177-3AD203B41FA5}">
                      <a16:colId xmlns:a16="http://schemas.microsoft.com/office/drawing/2014/main" val="2395680053"/>
                    </a:ext>
                  </a:extLst>
                </a:gridCol>
              </a:tblGrid>
              <a:tr h="370840">
                <a:tc>
                  <a:txBody>
                    <a:bodyPr/>
                    <a:lstStyle/>
                    <a:p>
                      <a:r>
                        <a:rPr lang="en-GB" b="1">
                          <a:solidFill>
                            <a:schemeClr val="tx2"/>
                          </a:solidFill>
                        </a:rPr>
                        <a:t>Ref: Kim Barthel</a:t>
                      </a:r>
                    </a:p>
                  </a:txBody>
                  <a:tcPr/>
                </a:tc>
                <a:extLst>
                  <a:ext uri="{0D108BD9-81ED-4DB2-BD59-A6C34878D82A}">
                    <a16:rowId xmlns:a16="http://schemas.microsoft.com/office/drawing/2014/main" val="2660923176"/>
                  </a:ext>
                </a:extLst>
              </a:tr>
            </a:tbl>
          </a:graphicData>
        </a:graphic>
      </p:graphicFrame>
    </p:spTree>
    <p:extLst>
      <p:ext uri="{BB962C8B-B14F-4D97-AF65-F5344CB8AC3E}">
        <p14:creationId xmlns:p14="http://schemas.microsoft.com/office/powerpoint/2010/main" val="1149625583"/>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response cycle&#10;&#10;AI-generated content may be incorrect.">
            <a:extLst>
              <a:ext uri="{FF2B5EF4-FFF2-40B4-BE49-F238E27FC236}">
                <a16:creationId xmlns:a16="http://schemas.microsoft.com/office/drawing/2014/main" id="{BBCD7DC8-6AC7-38E9-40DD-F0AAC5494C4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909" y="9669"/>
            <a:ext cx="24360908" cy="13681362"/>
          </a:xfrm>
          <a:prstGeom prst="rect">
            <a:avLst/>
          </a:prstGeom>
        </p:spPr>
      </p:pic>
    </p:spTree>
    <p:extLst>
      <p:ext uri="{BB962C8B-B14F-4D97-AF65-F5344CB8AC3E}">
        <p14:creationId xmlns:p14="http://schemas.microsoft.com/office/powerpoint/2010/main" val="492138998"/>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2115CA-953D-CD0B-D619-4A7B06E98F47}"/>
              </a:ext>
            </a:extLst>
          </p:cNvPr>
          <p:cNvSpPr>
            <a:spLocks noGrp="1"/>
          </p:cNvSpPr>
          <p:nvPr>
            <p:ph idx="1"/>
          </p:nvPr>
        </p:nvSpPr>
        <p:spPr>
          <a:xfrm>
            <a:off x="8488624" y="3000740"/>
            <a:ext cx="15453922" cy="8073444"/>
          </a:xfrm>
        </p:spPr>
        <p:txBody>
          <a:bodyPr lIns="45718" tIns="45718" rIns="45718" bIns="45718" anchor="t"/>
          <a:lstStyle/>
          <a:p>
            <a:pPr marL="539750" indent="-425450">
              <a:spcAft>
                <a:spcPts val="600"/>
              </a:spcAft>
              <a:buFont typeface="Arial" panose="020B0604020202020204" pitchFamily="34" charset="0"/>
              <a:buChar char="•"/>
            </a:pPr>
            <a:r>
              <a:rPr lang="en-US" sz="4950">
                <a:solidFill>
                  <a:schemeClr val="tx2">
                    <a:lumMod val="50000"/>
                  </a:schemeClr>
                </a:solidFill>
                <a:latin typeface="Calibri"/>
                <a:ea typeface="Calibri"/>
                <a:cs typeface="Calibri"/>
              </a:rPr>
              <a:t>Varies greatly in what the symptoms of sensory processing and integration looks like.</a:t>
            </a:r>
          </a:p>
          <a:p>
            <a:pPr marL="539750" indent="-425450">
              <a:spcAft>
                <a:spcPts val="600"/>
              </a:spcAft>
              <a:buFont typeface="Arial" panose="020B0604020202020204" pitchFamily="34" charset="0"/>
              <a:buChar char="•"/>
            </a:pPr>
            <a:endParaRPr lang="en-US" sz="4950">
              <a:solidFill>
                <a:schemeClr val="tx2">
                  <a:lumMod val="50000"/>
                </a:schemeClr>
              </a:solidFill>
              <a:latin typeface="Calibri"/>
              <a:ea typeface="Calibri"/>
              <a:cs typeface="Calibri"/>
            </a:endParaRPr>
          </a:p>
          <a:p>
            <a:pPr marL="539750" indent="-425450">
              <a:spcAft>
                <a:spcPts val="600"/>
              </a:spcAft>
              <a:buFont typeface="Arial" panose="020B0604020202020204" pitchFamily="34" charset="0"/>
              <a:buChar char="•"/>
            </a:pPr>
            <a:r>
              <a:rPr lang="en-US" altLang="en-US" sz="4950">
                <a:solidFill>
                  <a:schemeClr val="tx2">
                    <a:lumMod val="50000"/>
                  </a:schemeClr>
                </a:solidFill>
                <a:latin typeface="Calibri"/>
                <a:ea typeface="Calibri"/>
                <a:cs typeface="Calibri"/>
              </a:rPr>
              <a:t>Sensory signals do not get </a:t>
            </a:r>
            <a:r>
              <a:rPr lang="en-US" altLang="en-US" sz="4950" err="1">
                <a:solidFill>
                  <a:schemeClr val="tx2">
                    <a:lumMod val="50000"/>
                  </a:schemeClr>
                </a:solidFill>
                <a:latin typeface="Calibri"/>
                <a:ea typeface="Calibri"/>
                <a:cs typeface="Calibri"/>
              </a:rPr>
              <a:t>organised</a:t>
            </a:r>
            <a:r>
              <a:rPr lang="en-US" altLang="en-US" sz="4950">
                <a:solidFill>
                  <a:schemeClr val="tx2">
                    <a:lumMod val="50000"/>
                  </a:schemeClr>
                </a:solidFill>
                <a:latin typeface="Calibri"/>
                <a:ea typeface="Calibri"/>
                <a:cs typeface="Calibri"/>
              </a:rPr>
              <a:t> like they should and there is difficulties </a:t>
            </a:r>
            <a:r>
              <a:rPr lang="en-US" sz="4950">
                <a:solidFill>
                  <a:schemeClr val="tx2">
                    <a:lumMod val="50000"/>
                  </a:schemeClr>
                </a:solidFill>
                <a:latin typeface="Calibri"/>
                <a:ea typeface="Calibri"/>
                <a:cs typeface="Calibri"/>
              </a:rPr>
              <a:t>responding to sensory input resulting in a “Traffic jam” in the brain.</a:t>
            </a:r>
          </a:p>
          <a:p>
            <a:pPr marL="539750" indent="-425450">
              <a:spcAft>
                <a:spcPts val="600"/>
              </a:spcAft>
              <a:buFont typeface="Arial" panose="020B0604020202020204" pitchFamily="34" charset="0"/>
              <a:buChar char="•"/>
            </a:pPr>
            <a:endParaRPr lang="en-US" sz="4950">
              <a:solidFill>
                <a:schemeClr val="tx2">
                  <a:lumMod val="50000"/>
                </a:schemeClr>
              </a:solidFill>
              <a:latin typeface="Calibri"/>
              <a:ea typeface="Calibri"/>
              <a:cs typeface="Calibri"/>
            </a:endParaRPr>
          </a:p>
          <a:p>
            <a:pPr marL="539750" indent="-425450">
              <a:spcAft>
                <a:spcPts val="600"/>
              </a:spcAft>
              <a:buFont typeface="Arial" panose="020B0604020202020204" pitchFamily="34" charset="0"/>
              <a:buChar char="•"/>
            </a:pPr>
            <a:r>
              <a:rPr lang="en-US" sz="4950">
                <a:solidFill>
                  <a:schemeClr val="tx2">
                    <a:lumMod val="50000"/>
                  </a:schemeClr>
                </a:solidFill>
                <a:latin typeface="Calibri"/>
                <a:ea typeface="Calibri"/>
                <a:cs typeface="Calibri"/>
              </a:rPr>
              <a:t>We see fight, flight and fright responses or maladaptive responses after sensory information.</a:t>
            </a:r>
          </a:p>
          <a:p>
            <a:pPr marL="0" indent="0">
              <a:buNone/>
            </a:pPr>
            <a:endParaRPr lang="en-GB"/>
          </a:p>
        </p:txBody>
      </p:sp>
      <p:sp>
        <p:nvSpPr>
          <p:cNvPr id="2" name="Title 1">
            <a:extLst>
              <a:ext uri="{FF2B5EF4-FFF2-40B4-BE49-F238E27FC236}">
                <a16:creationId xmlns:a16="http://schemas.microsoft.com/office/drawing/2014/main" id="{848EF836-A8D9-3252-18A6-9DB0907CB4B7}"/>
              </a:ext>
            </a:extLst>
          </p:cNvPr>
          <p:cNvSpPr>
            <a:spLocks noGrp="1"/>
          </p:cNvSpPr>
          <p:nvPr>
            <p:ph type="title"/>
          </p:nvPr>
        </p:nvSpPr>
        <p:spPr>
          <a:xfrm>
            <a:off x="333058" y="885555"/>
            <a:ext cx="19341147" cy="1415116"/>
          </a:xfrm>
        </p:spPr>
        <p:txBody>
          <a:bodyPr/>
          <a:lstStyle/>
          <a:p>
            <a:r>
              <a:rPr lang="en-GB" sz="7997">
                <a:solidFill>
                  <a:schemeClr val="tx2">
                    <a:lumMod val="50000"/>
                  </a:schemeClr>
                </a:solidFill>
                <a:latin typeface="Gochi Hand"/>
              </a:rPr>
              <a:t>What does it look like when it goes wrong?</a:t>
            </a:r>
          </a:p>
        </p:txBody>
      </p:sp>
      <p:pic>
        <p:nvPicPr>
          <p:cNvPr id="4" name="Picture 3" descr="traffic_jam">
            <a:extLst>
              <a:ext uri="{FF2B5EF4-FFF2-40B4-BE49-F238E27FC236}">
                <a16:creationId xmlns:a16="http://schemas.microsoft.com/office/drawing/2014/main" id="{622D7137-1A59-C7CC-E2D1-0B9654D1CE0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59412" y="3000741"/>
            <a:ext cx="7734125" cy="793960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71467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2115CA-953D-CD0B-D619-4A7B06E98F47}"/>
              </a:ext>
            </a:extLst>
          </p:cNvPr>
          <p:cNvSpPr>
            <a:spLocks noGrp="1"/>
          </p:cNvSpPr>
          <p:nvPr>
            <p:ph idx="1"/>
          </p:nvPr>
        </p:nvSpPr>
        <p:spPr/>
        <p:txBody>
          <a:bodyPr/>
          <a:lstStyle/>
          <a:p>
            <a:pPr marL="0" indent="0" algn="ctr">
              <a:buNone/>
            </a:pPr>
            <a:endParaRPr lang="en-US" sz="11995" kern="1200">
              <a:solidFill>
                <a:schemeClr val="tx2">
                  <a:lumMod val="50000"/>
                </a:schemeClr>
              </a:solidFill>
              <a:latin typeface="Gochi Hand"/>
              <a:ea typeface="+mj-ea"/>
              <a:cs typeface="+mj-cs"/>
            </a:endParaRPr>
          </a:p>
          <a:p>
            <a:endParaRPr lang="en-GB"/>
          </a:p>
        </p:txBody>
      </p:sp>
      <p:sp>
        <p:nvSpPr>
          <p:cNvPr id="2" name="Title 1">
            <a:extLst>
              <a:ext uri="{FF2B5EF4-FFF2-40B4-BE49-F238E27FC236}">
                <a16:creationId xmlns:a16="http://schemas.microsoft.com/office/drawing/2014/main" id="{848EF836-A8D9-3252-18A6-9DB0907CB4B7}"/>
              </a:ext>
            </a:extLst>
          </p:cNvPr>
          <p:cNvSpPr>
            <a:spLocks noGrp="1"/>
          </p:cNvSpPr>
          <p:nvPr>
            <p:ph type="title"/>
          </p:nvPr>
        </p:nvSpPr>
        <p:spPr>
          <a:xfrm>
            <a:off x="333058" y="885555"/>
            <a:ext cx="19341147" cy="1415116"/>
          </a:xfrm>
        </p:spPr>
        <p:txBody>
          <a:bodyPr/>
          <a:lstStyle/>
          <a:p>
            <a:r>
              <a:rPr lang="en-US" sz="6997">
                <a:hlinkClick r:id="rId4"/>
              </a:rPr>
              <a:t>https://www.youtube.com/watch?v=K2P4Ed6G3gw</a:t>
            </a:r>
            <a:r>
              <a:rPr lang="en-US" sz="6997"/>
              <a:t> </a:t>
            </a:r>
            <a:endParaRPr lang="en-GB" sz="6997">
              <a:solidFill>
                <a:schemeClr val="tx2">
                  <a:lumMod val="50000"/>
                </a:schemeClr>
              </a:solidFill>
              <a:latin typeface="Gochi Hand"/>
            </a:endParaRPr>
          </a:p>
        </p:txBody>
      </p:sp>
      <p:pic>
        <p:nvPicPr>
          <p:cNvPr id="4" name="Online Media 3" title="Sensory Overload">
            <a:hlinkClick r:id="" action="ppaction://media"/>
            <a:extLst>
              <a:ext uri="{FF2B5EF4-FFF2-40B4-BE49-F238E27FC236}">
                <a16:creationId xmlns:a16="http://schemas.microsoft.com/office/drawing/2014/main" id="{D2E3CA4D-194A-A97B-99ED-2FE7AB8BA1AC}"/>
              </a:ext>
            </a:extLst>
          </p:cNvPr>
          <p:cNvPicPr>
            <a:picLocks noRot="1" noChangeAspect="1"/>
          </p:cNvPicPr>
          <p:nvPr>
            <a:videoFile r:link="rId1"/>
          </p:nvPr>
        </p:nvPicPr>
        <p:blipFill>
          <a:blip r:embed="rId5"/>
          <a:stretch>
            <a:fillRect/>
          </a:stretch>
        </p:blipFill>
        <p:spPr>
          <a:xfrm>
            <a:off x="1935766" y="2993181"/>
            <a:ext cx="12964033" cy="7324679"/>
          </a:xfrm>
          <a:prstGeom prst="rect">
            <a:avLst/>
          </a:prstGeom>
        </p:spPr>
      </p:pic>
    </p:spTree>
    <p:extLst>
      <p:ext uri="{BB962C8B-B14F-4D97-AF65-F5344CB8AC3E}">
        <p14:creationId xmlns:p14="http://schemas.microsoft.com/office/powerpoint/2010/main" val="373871260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blue and white background with words&#10;&#10;Description automatically generated">
            <a:extLst>
              <a:ext uri="{FF2B5EF4-FFF2-40B4-BE49-F238E27FC236}">
                <a16:creationId xmlns:a16="http://schemas.microsoft.com/office/drawing/2014/main" id="{CF478646-BAEC-8813-EA62-80AC170F683D}"/>
              </a:ext>
            </a:extLst>
          </p:cNvPr>
          <p:cNvPicPr>
            <a:picLocks noGrp="1" noChangeAspect="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1797269" y="1734207"/>
            <a:ext cx="19833021" cy="11161986"/>
          </a:xfrm>
          <a:prstGeom prst="rect">
            <a:avLst/>
          </a:prstGeom>
          <a:noFill/>
          <a:ln>
            <a:noFill/>
          </a:ln>
        </p:spPr>
      </p:pic>
    </p:spTree>
    <p:extLst>
      <p:ext uri="{BB962C8B-B14F-4D97-AF65-F5344CB8AC3E}">
        <p14:creationId xmlns:p14="http://schemas.microsoft.com/office/powerpoint/2010/main" val="724127816"/>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2115CA-953D-CD0B-D619-4A7B06E98F47}"/>
              </a:ext>
            </a:extLst>
          </p:cNvPr>
          <p:cNvSpPr>
            <a:spLocks noGrp="1"/>
          </p:cNvSpPr>
          <p:nvPr>
            <p:ph idx="1"/>
          </p:nvPr>
        </p:nvSpPr>
        <p:spPr>
          <a:xfrm>
            <a:off x="7745046" y="4179959"/>
            <a:ext cx="16123361" cy="8650486"/>
          </a:xfrm>
        </p:spPr>
        <p:txBody>
          <a:bodyPr/>
          <a:lstStyle/>
          <a:p>
            <a:pPr eaLnBrk="1" hangingPunct="1">
              <a:lnSpc>
                <a:spcPct val="108000"/>
              </a:lnSpc>
              <a:spcBef>
                <a:spcPts val="600"/>
              </a:spcBef>
              <a:spcAft>
                <a:spcPts val="1200"/>
              </a:spcAft>
            </a:pPr>
            <a:r>
              <a:rPr lang="en-US" altLang="en-US" sz="4400"/>
              <a:t>5-20% of children have SPD</a:t>
            </a:r>
          </a:p>
          <a:p>
            <a:pPr eaLnBrk="1" hangingPunct="1">
              <a:lnSpc>
                <a:spcPct val="108000"/>
              </a:lnSpc>
              <a:spcBef>
                <a:spcPts val="600"/>
              </a:spcBef>
              <a:spcAft>
                <a:spcPts val="1200"/>
              </a:spcAft>
            </a:pPr>
            <a:r>
              <a:rPr lang="en-US" altLang="en-US" sz="4400"/>
              <a:t>80-90% of autistic persons have SPD </a:t>
            </a:r>
          </a:p>
          <a:p>
            <a:pPr eaLnBrk="1" hangingPunct="1">
              <a:lnSpc>
                <a:spcPct val="108000"/>
              </a:lnSpc>
              <a:spcBef>
                <a:spcPts val="600"/>
              </a:spcBef>
              <a:spcAft>
                <a:spcPts val="1200"/>
              </a:spcAft>
            </a:pPr>
            <a:r>
              <a:rPr lang="en-GB" sz="4400"/>
              <a:t>In specific populations, the prevalence is estimated to be as high as 80% to 100% who have a history of prematurity, foetal alcohol syndrome, or Down Syndrome, just to name a few.  (Kong et al, 2018).</a:t>
            </a:r>
          </a:p>
          <a:p>
            <a:pPr eaLnBrk="1" hangingPunct="1">
              <a:lnSpc>
                <a:spcPct val="108000"/>
              </a:lnSpc>
              <a:spcBef>
                <a:spcPts val="600"/>
              </a:spcBef>
              <a:spcAft>
                <a:spcPts val="1200"/>
              </a:spcAft>
            </a:pPr>
            <a:r>
              <a:rPr lang="en-GB" sz="4400" i="0">
                <a:solidFill>
                  <a:schemeClr val="tx2">
                    <a:lumMod val="50000"/>
                  </a:schemeClr>
                </a:solidFill>
                <a:effectLst/>
              </a:rPr>
              <a:t>40% of children with ADHD also have SPD (Ahn, Miller et. al., 2004). </a:t>
            </a:r>
            <a:endParaRPr lang="en-GB" sz="4400">
              <a:solidFill>
                <a:schemeClr val="tx2">
                  <a:lumMod val="50000"/>
                </a:schemeClr>
              </a:solidFill>
            </a:endParaRPr>
          </a:p>
          <a:p>
            <a:pPr eaLnBrk="1" hangingPunct="1">
              <a:lnSpc>
                <a:spcPct val="108000"/>
              </a:lnSpc>
              <a:spcBef>
                <a:spcPts val="600"/>
              </a:spcBef>
              <a:spcAft>
                <a:spcPts val="1200"/>
              </a:spcAft>
            </a:pPr>
            <a:endParaRPr lang="en-US" altLang="en-US" sz="4800"/>
          </a:p>
        </p:txBody>
      </p:sp>
      <p:sp>
        <p:nvSpPr>
          <p:cNvPr id="2" name="Title 1">
            <a:extLst>
              <a:ext uri="{FF2B5EF4-FFF2-40B4-BE49-F238E27FC236}">
                <a16:creationId xmlns:a16="http://schemas.microsoft.com/office/drawing/2014/main" id="{848EF836-A8D9-3252-18A6-9DB0907CB4B7}"/>
              </a:ext>
            </a:extLst>
          </p:cNvPr>
          <p:cNvSpPr>
            <a:spLocks noGrp="1"/>
          </p:cNvSpPr>
          <p:nvPr>
            <p:ph type="title"/>
          </p:nvPr>
        </p:nvSpPr>
        <p:spPr>
          <a:xfrm>
            <a:off x="333058" y="885555"/>
            <a:ext cx="19341147" cy="1415116"/>
          </a:xfrm>
        </p:spPr>
        <p:txBody>
          <a:bodyPr/>
          <a:lstStyle/>
          <a:p>
            <a:r>
              <a:rPr lang="en-GB" sz="7997">
                <a:solidFill>
                  <a:schemeClr val="tx2">
                    <a:lumMod val="50000"/>
                  </a:schemeClr>
                </a:solidFill>
                <a:latin typeface="Gochi Hand"/>
              </a:rPr>
              <a:t>Sensory Processing Difficulties (SPD)</a:t>
            </a:r>
          </a:p>
        </p:txBody>
      </p:sp>
      <p:pic>
        <p:nvPicPr>
          <p:cNvPr id="4" name="Picture 2" descr="Report shows upward trend in autism cases among eight-year-olds in United  States">
            <a:extLst>
              <a:ext uri="{FF2B5EF4-FFF2-40B4-BE49-F238E27FC236}">
                <a16:creationId xmlns:a16="http://schemas.microsoft.com/office/drawing/2014/main" id="{7A5EDB63-E6CB-6E97-94F4-837B811379E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858048" y="3297982"/>
            <a:ext cx="5175832" cy="8003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567652"/>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2115CA-953D-CD0B-D619-4A7B06E98F47}"/>
              </a:ext>
            </a:extLst>
          </p:cNvPr>
          <p:cNvSpPr>
            <a:spLocks noGrp="1"/>
          </p:cNvSpPr>
          <p:nvPr>
            <p:ph idx="1"/>
          </p:nvPr>
        </p:nvSpPr>
        <p:spPr>
          <a:xfrm>
            <a:off x="10728673" y="3000740"/>
            <a:ext cx="13213873" cy="9323237"/>
          </a:xfrm>
        </p:spPr>
        <p:txBody>
          <a:bodyPr/>
          <a:lstStyle/>
          <a:p>
            <a:pPr eaLnBrk="1" hangingPunct="1"/>
            <a:r>
              <a:rPr lang="en-US" altLang="en-US" sz="3800" dirty="0">
                <a:solidFill>
                  <a:schemeClr val="tx2">
                    <a:lumMod val="50000"/>
                  </a:schemeClr>
                </a:solidFill>
                <a:ea typeface="Calibri" panose="020F0502020204030204" pitchFamily="34" charset="0"/>
                <a:cs typeface="Calibri" panose="020F0502020204030204" pitchFamily="34" charset="0"/>
              </a:rPr>
              <a:t>Remember how the brain receives a stimulus and then evaluates whether it is a threat or not? </a:t>
            </a:r>
          </a:p>
          <a:p>
            <a:pPr eaLnBrk="1" hangingPunct="1"/>
            <a:r>
              <a:rPr lang="en-US" altLang="en-US" sz="3800" dirty="0">
                <a:solidFill>
                  <a:schemeClr val="tx2">
                    <a:lumMod val="50000"/>
                  </a:schemeClr>
                </a:solidFill>
                <a:ea typeface="Calibri" panose="020F0502020204030204" pitchFamily="34" charset="0"/>
                <a:cs typeface="Calibri" panose="020F0502020204030204" pitchFamily="34" charset="0"/>
              </a:rPr>
              <a:t>If it’s a threat, then we go into fight-flight-fright </a:t>
            </a:r>
          </a:p>
          <a:p>
            <a:pPr eaLnBrk="1" hangingPunct="1"/>
            <a:r>
              <a:rPr lang="en-US" altLang="en-US" sz="3800" dirty="0">
                <a:solidFill>
                  <a:schemeClr val="tx2">
                    <a:lumMod val="50000"/>
                  </a:schemeClr>
                </a:solidFill>
                <a:ea typeface="Calibri" panose="020F0502020204030204" pitchFamily="34" charset="0"/>
                <a:cs typeface="Calibri" panose="020F0502020204030204" pitchFamily="34" charset="0"/>
              </a:rPr>
              <a:t>If not, then we can focus on making social connections</a:t>
            </a:r>
          </a:p>
          <a:p>
            <a:pPr marL="2160588" lvl="1" indent="-269875" eaLnBrk="1" hangingPunct="1"/>
            <a:r>
              <a:rPr lang="en-US" altLang="en-US" sz="3800" dirty="0">
                <a:solidFill>
                  <a:schemeClr val="tx2">
                    <a:lumMod val="50000"/>
                  </a:schemeClr>
                </a:solidFill>
                <a:ea typeface="Calibri" panose="020F0502020204030204" pitchFamily="34" charset="0"/>
                <a:cs typeface="Calibri" panose="020F0502020204030204" pitchFamily="34" charset="0"/>
              </a:rPr>
              <a:t>  Calm state</a:t>
            </a:r>
          </a:p>
          <a:p>
            <a:pPr lvl="2" eaLnBrk="1" hangingPunct="1"/>
            <a:r>
              <a:rPr lang="en-US" altLang="en-US" sz="3800" dirty="0">
                <a:solidFill>
                  <a:schemeClr val="tx2">
                    <a:lumMod val="50000"/>
                  </a:schemeClr>
                </a:solidFill>
                <a:ea typeface="Calibri" panose="020F0502020204030204" pitchFamily="34" charset="0"/>
                <a:cs typeface="Calibri" panose="020F0502020204030204" pitchFamily="34" charset="0"/>
              </a:rPr>
              <a:t>Eyes open </a:t>
            </a:r>
          </a:p>
          <a:p>
            <a:pPr lvl="2" eaLnBrk="1" hangingPunct="1"/>
            <a:r>
              <a:rPr lang="en-US" altLang="en-US" sz="3800" dirty="0">
                <a:solidFill>
                  <a:schemeClr val="tx2">
                    <a:lumMod val="50000"/>
                  </a:schemeClr>
                </a:solidFill>
                <a:ea typeface="Calibri" panose="020F0502020204030204" pitchFamily="34" charset="0"/>
                <a:cs typeface="Calibri" panose="020F0502020204030204" pitchFamily="34" charset="0"/>
              </a:rPr>
              <a:t>Heart rate even </a:t>
            </a:r>
          </a:p>
          <a:p>
            <a:pPr lvl="2" eaLnBrk="1" hangingPunct="1"/>
            <a:r>
              <a:rPr lang="en-US" altLang="en-US" sz="3800" dirty="0">
                <a:solidFill>
                  <a:schemeClr val="tx2">
                    <a:lumMod val="50000"/>
                  </a:schemeClr>
                </a:solidFill>
                <a:ea typeface="Calibri" panose="020F0502020204030204" pitchFamily="34" charset="0"/>
                <a:cs typeface="Calibri" panose="020F0502020204030204" pitchFamily="34" charset="0"/>
              </a:rPr>
              <a:t>Breathing relaxed </a:t>
            </a:r>
          </a:p>
          <a:p>
            <a:pPr lvl="2" eaLnBrk="1" hangingPunct="1"/>
            <a:r>
              <a:rPr lang="en-US" altLang="en-US" sz="3800" dirty="0">
                <a:solidFill>
                  <a:schemeClr val="tx2">
                    <a:lumMod val="50000"/>
                  </a:schemeClr>
                </a:solidFill>
                <a:ea typeface="Calibri" panose="020F0502020204030204" pitchFamily="34" charset="0"/>
                <a:cs typeface="Calibri" panose="020F0502020204030204" pitchFamily="34" charset="0"/>
              </a:rPr>
              <a:t>Focused on outside world-inner world calm &amp; full </a:t>
            </a:r>
          </a:p>
          <a:p>
            <a:pPr lvl="2" eaLnBrk="1" hangingPunct="1"/>
            <a:r>
              <a:rPr lang="en-US" altLang="en-US" sz="3800" dirty="0">
                <a:solidFill>
                  <a:schemeClr val="tx2">
                    <a:lumMod val="50000"/>
                  </a:schemeClr>
                </a:solidFill>
                <a:ea typeface="Calibri" panose="020F0502020204030204" pitchFamily="34" charset="0"/>
                <a:cs typeface="Calibri" panose="020F0502020204030204" pitchFamily="34" charset="0"/>
              </a:rPr>
              <a:t>Muscles relaxed to make expressions- smile </a:t>
            </a:r>
          </a:p>
          <a:p>
            <a:pPr eaLnBrk="1" hangingPunct="1"/>
            <a:r>
              <a:rPr lang="en-US" altLang="en-US" sz="3800" dirty="0">
                <a:solidFill>
                  <a:schemeClr val="tx2">
                    <a:lumMod val="50000"/>
                  </a:schemeClr>
                </a:solidFill>
                <a:ea typeface="Calibri" panose="020F0502020204030204" pitchFamily="34" charset="0"/>
                <a:cs typeface="Calibri" panose="020F0502020204030204" pitchFamily="34" charset="0"/>
              </a:rPr>
              <a:t>What do we use? Facial expressions, </a:t>
            </a:r>
            <a:r>
              <a:rPr lang="en-US" altLang="en-US" sz="3800" dirty="0" err="1">
                <a:solidFill>
                  <a:schemeClr val="tx2">
                    <a:lumMod val="50000"/>
                  </a:schemeClr>
                </a:solidFill>
                <a:ea typeface="Calibri" panose="020F0502020204030204" pitchFamily="34" charset="0"/>
                <a:cs typeface="Calibri" panose="020F0502020204030204" pitchFamily="34" charset="0"/>
              </a:rPr>
              <a:t>vocalisations</a:t>
            </a:r>
            <a:r>
              <a:rPr lang="en-US" altLang="en-US" sz="3800" dirty="0">
                <a:solidFill>
                  <a:schemeClr val="tx2">
                    <a:lumMod val="50000"/>
                  </a:schemeClr>
                </a:solidFill>
                <a:ea typeface="Calibri" panose="020F0502020204030204" pitchFamily="34" charset="0"/>
                <a:cs typeface="Calibri" panose="020F0502020204030204" pitchFamily="34" charset="0"/>
              </a:rPr>
              <a:t> and eye contact </a:t>
            </a:r>
          </a:p>
          <a:p>
            <a:endParaRPr lang="en-GB" dirty="0"/>
          </a:p>
        </p:txBody>
      </p:sp>
      <p:sp>
        <p:nvSpPr>
          <p:cNvPr id="2" name="Title 1">
            <a:extLst>
              <a:ext uri="{FF2B5EF4-FFF2-40B4-BE49-F238E27FC236}">
                <a16:creationId xmlns:a16="http://schemas.microsoft.com/office/drawing/2014/main" id="{848EF836-A8D9-3252-18A6-9DB0907CB4B7}"/>
              </a:ext>
            </a:extLst>
          </p:cNvPr>
          <p:cNvSpPr>
            <a:spLocks noGrp="1"/>
          </p:cNvSpPr>
          <p:nvPr>
            <p:ph type="title"/>
          </p:nvPr>
        </p:nvSpPr>
        <p:spPr>
          <a:xfrm>
            <a:off x="333058" y="885555"/>
            <a:ext cx="19341147" cy="1415116"/>
          </a:xfrm>
        </p:spPr>
        <p:txBody>
          <a:bodyPr/>
          <a:lstStyle/>
          <a:p>
            <a:r>
              <a:rPr lang="en-GB" sz="7997">
                <a:solidFill>
                  <a:schemeClr val="tx2">
                    <a:lumMod val="50000"/>
                  </a:schemeClr>
                </a:solidFill>
                <a:latin typeface="Gochi Hand"/>
              </a:rPr>
              <a:t>Attachment &amp; Social Connections</a:t>
            </a:r>
          </a:p>
        </p:txBody>
      </p:sp>
      <p:pic>
        <p:nvPicPr>
          <p:cNvPr id="4" name="Picture 2" descr="Caring Relationships: The Heart of Early Brain Development | NAEYC">
            <a:extLst>
              <a:ext uri="{FF2B5EF4-FFF2-40B4-BE49-F238E27FC236}">
                <a16:creationId xmlns:a16="http://schemas.microsoft.com/office/drawing/2014/main" id="{869A1F0A-2C54-33BD-C350-67A56EFB85E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20792" y="3000741"/>
            <a:ext cx="9080967" cy="7625899"/>
          </a:xfrm>
          <a:prstGeom prst="rect">
            <a:avLst/>
          </a:prstGeom>
          <a:solidFill>
            <a:srgbClr val="FFFFFF"/>
          </a:solidFill>
        </p:spPr>
      </p:pic>
    </p:spTree>
    <p:extLst>
      <p:ext uri="{BB962C8B-B14F-4D97-AF65-F5344CB8AC3E}">
        <p14:creationId xmlns:p14="http://schemas.microsoft.com/office/powerpoint/2010/main" val="61883840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EB16B-A230-0EF6-1F48-9DB1A4BBF4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951036-90BD-74CC-B3A0-AFA8FF673A8C}"/>
              </a:ext>
            </a:extLst>
          </p:cNvPr>
          <p:cNvSpPr>
            <a:spLocks noGrp="1"/>
          </p:cNvSpPr>
          <p:nvPr>
            <p:ph type="title"/>
          </p:nvPr>
        </p:nvSpPr>
        <p:spPr/>
        <p:txBody>
          <a:bodyPr>
            <a:normAutofit fontScale="90000"/>
          </a:bodyPr>
          <a:lstStyle/>
          <a:p>
            <a:r>
              <a:rPr lang="en-GB"/>
              <a:t>Our Team</a:t>
            </a:r>
          </a:p>
        </p:txBody>
      </p:sp>
      <p:sp>
        <p:nvSpPr>
          <p:cNvPr id="3" name="Content Placeholder 2">
            <a:extLst>
              <a:ext uri="{FF2B5EF4-FFF2-40B4-BE49-F238E27FC236}">
                <a16:creationId xmlns:a16="http://schemas.microsoft.com/office/drawing/2014/main" id="{7C77F01B-8989-2E51-F263-6DCFBBBFB1B4}"/>
              </a:ext>
            </a:extLst>
          </p:cNvPr>
          <p:cNvSpPr>
            <a:spLocks noGrp="1"/>
          </p:cNvSpPr>
          <p:nvPr>
            <p:ph idx="1"/>
          </p:nvPr>
        </p:nvSpPr>
        <p:spPr>
          <a:xfrm>
            <a:off x="347472" y="2999232"/>
            <a:ext cx="11042771" cy="9326880"/>
          </a:xfrm>
        </p:spPr>
        <p:txBody>
          <a:bodyPr>
            <a:normAutofit fontScale="62500" lnSpcReduction="20000"/>
          </a:bodyPr>
          <a:lstStyle/>
          <a:p>
            <a:pPr marL="0" indent="0">
              <a:buNone/>
            </a:pPr>
            <a:r>
              <a:rPr lang="en-GB"/>
              <a:t>We have a growing team at HKS</a:t>
            </a:r>
          </a:p>
          <a:p>
            <a:pPr marL="0" indent="0">
              <a:buNone/>
            </a:pPr>
            <a:endParaRPr lang="en-GB"/>
          </a:p>
          <a:p>
            <a:pPr>
              <a:lnSpc>
                <a:spcPct val="128000"/>
              </a:lnSpc>
              <a:spcBef>
                <a:spcPts val="600"/>
              </a:spcBef>
              <a:spcAft>
                <a:spcPts val="600"/>
              </a:spcAft>
            </a:pPr>
            <a:r>
              <a:rPr lang="en-GB" sz="6700"/>
              <a:t>2 OTs specialising in working with children with physical needs</a:t>
            </a:r>
          </a:p>
          <a:p>
            <a:pPr>
              <a:lnSpc>
                <a:spcPct val="128000"/>
              </a:lnSpc>
              <a:spcBef>
                <a:spcPts val="600"/>
              </a:spcBef>
              <a:spcAft>
                <a:spcPts val="600"/>
              </a:spcAft>
            </a:pPr>
            <a:r>
              <a:rPr lang="en-GB" sz="6700"/>
              <a:t>3 OTs specialising in working with children with neurodivergence and sensory differences</a:t>
            </a:r>
          </a:p>
          <a:p>
            <a:pPr>
              <a:lnSpc>
                <a:spcPct val="128000"/>
              </a:lnSpc>
              <a:spcBef>
                <a:spcPts val="600"/>
              </a:spcBef>
              <a:spcAft>
                <a:spcPts val="600"/>
              </a:spcAft>
            </a:pPr>
            <a:r>
              <a:rPr lang="en-GB" sz="6700"/>
              <a:t>2 Therapy Technicians</a:t>
            </a:r>
          </a:p>
          <a:p>
            <a:pPr>
              <a:lnSpc>
                <a:spcPct val="128000"/>
              </a:lnSpc>
              <a:spcBef>
                <a:spcPts val="600"/>
              </a:spcBef>
              <a:spcAft>
                <a:spcPts val="600"/>
              </a:spcAft>
            </a:pPr>
            <a:r>
              <a:rPr lang="en-GB" sz="6700"/>
              <a:t>1 Speech and Language Therapist (so far!)</a:t>
            </a:r>
          </a:p>
          <a:p>
            <a:pPr>
              <a:lnSpc>
                <a:spcPct val="128000"/>
              </a:lnSpc>
              <a:spcBef>
                <a:spcPts val="600"/>
              </a:spcBef>
              <a:spcAft>
                <a:spcPts val="600"/>
              </a:spcAft>
            </a:pPr>
            <a:r>
              <a:rPr lang="en-GB" sz="6700"/>
              <a:t>Several staff in the Office Team to keep things running smoothly so that we can focus on our clinical work.</a:t>
            </a:r>
          </a:p>
          <a:p>
            <a:endParaRPr lang="en-GB"/>
          </a:p>
          <a:p>
            <a:pPr marL="0" indent="0">
              <a:buNone/>
            </a:pPr>
            <a:endParaRPr lang="en-GB">
              <a:latin typeface="Gochi Hand" pitchFamily="2" charset="0"/>
            </a:endParaRPr>
          </a:p>
          <a:p>
            <a:pPr marL="0" indent="0">
              <a:buNone/>
            </a:pPr>
            <a:endParaRPr lang="en-GB">
              <a:latin typeface="Gochi Hand" pitchFamily="2" charset="0"/>
            </a:endParaRPr>
          </a:p>
          <a:p>
            <a:endParaRPr lang="en-GB">
              <a:latin typeface="Gochi Hand" pitchFamily="2" charset="0"/>
            </a:endParaRPr>
          </a:p>
        </p:txBody>
      </p:sp>
      <p:pic>
        <p:nvPicPr>
          <p:cNvPr id="5" name="Picture 4" descr="A group of people posing for a photo&#10;&#10;Description automatically generated">
            <a:extLst>
              <a:ext uri="{FF2B5EF4-FFF2-40B4-BE49-F238E27FC236}">
                <a16:creationId xmlns:a16="http://schemas.microsoft.com/office/drawing/2014/main" id="{196CA931-13C8-82FD-902A-3FC3D38768C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18896" y="2999232"/>
            <a:ext cx="12149925" cy="8678518"/>
          </a:xfrm>
          <a:prstGeom prst="rect">
            <a:avLst/>
          </a:prstGeom>
        </p:spPr>
      </p:pic>
    </p:spTree>
    <p:extLst>
      <p:ext uri="{BB962C8B-B14F-4D97-AF65-F5344CB8AC3E}">
        <p14:creationId xmlns:p14="http://schemas.microsoft.com/office/powerpoint/2010/main" val="3909211220"/>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2115CA-953D-CD0B-D619-4A7B06E98F47}"/>
              </a:ext>
            </a:extLst>
          </p:cNvPr>
          <p:cNvSpPr>
            <a:spLocks noGrp="1"/>
          </p:cNvSpPr>
          <p:nvPr>
            <p:ph idx="1"/>
          </p:nvPr>
        </p:nvSpPr>
        <p:spPr>
          <a:xfrm>
            <a:off x="10458322" y="3000740"/>
            <a:ext cx="13484224" cy="9323237"/>
          </a:xfrm>
        </p:spPr>
        <p:txBody>
          <a:bodyPr/>
          <a:lstStyle/>
          <a:p>
            <a:pPr marL="0" indent="0">
              <a:buNone/>
            </a:pPr>
            <a:r>
              <a:rPr lang="en-US" altLang="en-US" sz="4998" dirty="0"/>
              <a:t>Ways, you can regulate yourself</a:t>
            </a:r>
          </a:p>
          <a:p>
            <a:pPr marL="0" indent="0">
              <a:buNone/>
            </a:pPr>
            <a:endParaRPr lang="en-US" altLang="en-US" sz="4998" dirty="0"/>
          </a:p>
          <a:p>
            <a:pPr marL="0" indent="0">
              <a:buNone/>
            </a:pPr>
            <a:r>
              <a:rPr lang="en-US" altLang="en-US" sz="4998" dirty="0"/>
              <a:t>What do you use? </a:t>
            </a:r>
          </a:p>
          <a:p>
            <a:pPr marL="0" indent="0">
              <a:buNone/>
            </a:pPr>
            <a:endParaRPr lang="en-US" altLang="en-US" sz="400" dirty="0"/>
          </a:p>
          <a:p>
            <a:pPr lvl="2" eaLnBrk="1" hangingPunct="1"/>
            <a:r>
              <a:rPr lang="en-US" altLang="en-US" sz="4998" dirty="0"/>
              <a:t>Visual</a:t>
            </a:r>
          </a:p>
          <a:p>
            <a:pPr lvl="2" eaLnBrk="1" hangingPunct="1"/>
            <a:r>
              <a:rPr lang="en-US" altLang="en-US" sz="4998" dirty="0"/>
              <a:t>Auditory</a:t>
            </a:r>
          </a:p>
          <a:p>
            <a:pPr lvl="2" eaLnBrk="1" hangingPunct="1"/>
            <a:r>
              <a:rPr lang="en-US" altLang="en-US" sz="4998" dirty="0"/>
              <a:t>Touch </a:t>
            </a:r>
          </a:p>
          <a:p>
            <a:pPr lvl="2" eaLnBrk="1" hangingPunct="1"/>
            <a:r>
              <a:rPr lang="en-US" altLang="en-US" sz="4998" dirty="0"/>
              <a:t>Movement </a:t>
            </a:r>
          </a:p>
          <a:p>
            <a:pPr lvl="2" eaLnBrk="1" hangingPunct="1"/>
            <a:r>
              <a:rPr lang="en-US" altLang="en-US" sz="4998" dirty="0"/>
              <a:t>Smell </a:t>
            </a:r>
          </a:p>
          <a:p>
            <a:pPr lvl="2" eaLnBrk="1" hangingPunct="1"/>
            <a:r>
              <a:rPr lang="en-US" altLang="en-US" sz="4998" dirty="0"/>
              <a:t>Taste</a:t>
            </a:r>
            <a:endParaRPr lang="en-GB" sz="4998" dirty="0"/>
          </a:p>
        </p:txBody>
      </p:sp>
      <p:sp>
        <p:nvSpPr>
          <p:cNvPr id="2" name="Title 1">
            <a:extLst>
              <a:ext uri="{FF2B5EF4-FFF2-40B4-BE49-F238E27FC236}">
                <a16:creationId xmlns:a16="http://schemas.microsoft.com/office/drawing/2014/main" id="{848EF836-A8D9-3252-18A6-9DB0907CB4B7}"/>
              </a:ext>
            </a:extLst>
          </p:cNvPr>
          <p:cNvSpPr>
            <a:spLocks noGrp="1"/>
          </p:cNvSpPr>
          <p:nvPr>
            <p:ph type="title"/>
          </p:nvPr>
        </p:nvSpPr>
        <p:spPr>
          <a:xfrm>
            <a:off x="333058" y="885555"/>
            <a:ext cx="19341147" cy="1415116"/>
          </a:xfrm>
        </p:spPr>
        <p:txBody>
          <a:bodyPr/>
          <a:lstStyle/>
          <a:p>
            <a:r>
              <a:rPr lang="en-GB" sz="7997">
                <a:solidFill>
                  <a:schemeClr val="tx2">
                    <a:lumMod val="50000"/>
                  </a:schemeClr>
                </a:solidFill>
                <a:latin typeface="Gochi Hand"/>
              </a:rPr>
              <a:t>Self Regulation</a:t>
            </a:r>
          </a:p>
        </p:txBody>
      </p:sp>
      <p:pic>
        <p:nvPicPr>
          <p:cNvPr id="4" name="Picture 3" descr="Glasses on top of a book">
            <a:extLst>
              <a:ext uri="{FF2B5EF4-FFF2-40B4-BE49-F238E27FC236}">
                <a16:creationId xmlns:a16="http://schemas.microsoft.com/office/drawing/2014/main" id="{C25B4EDF-C1A8-0DFF-48C5-CBEB45F970E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871846" y="3570137"/>
            <a:ext cx="8368645" cy="7027714"/>
          </a:xfrm>
          <a:prstGeom prst="rect">
            <a:avLst/>
          </a:prstGeom>
          <a:noFill/>
        </p:spPr>
      </p:pic>
    </p:spTree>
    <p:extLst>
      <p:ext uri="{BB962C8B-B14F-4D97-AF65-F5344CB8AC3E}">
        <p14:creationId xmlns:p14="http://schemas.microsoft.com/office/powerpoint/2010/main" val="139432568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animEffect transition="in" filter="fade">
                                      <p:cBhvr>
                                        <p:cTn id="14" dur="1000"/>
                                        <p:tgtEl>
                                          <p:spTgt spid="3">
                                            <p:bg/>
                                          </p:spTgt>
                                        </p:tgtEl>
                                      </p:cBhvr>
                                    </p:animEffect>
                                    <p:anim calcmode="lin" valueType="num">
                                      <p:cBhvr>
                                        <p:cTn id="15" dur="1000" fill="hold"/>
                                        <p:tgtEl>
                                          <p:spTgt spid="3">
                                            <p:bg/>
                                          </p:spTgt>
                                        </p:tgtEl>
                                        <p:attrNameLst>
                                          <p:attrName>ppt_x</p:attrName>
                                        </p:attrNameLst>
                                      </p:cBhvr>
                                      <p:tavLst>
                                        <p:tav tm="0">
                                          <p:val>
                                            <p:strVal val="#ppt_x"/>
                                          </p:val>
                                        </p:tav>
                                        <p:tav tm="100000">
                                          <p:val>
                                            <p:strVal val="#ppt_x"/>
                                          </p:val>
                                        </p:tav>
                                      </p:tavLst>
                                    </p:anim>
                                    <p:anim calcmode="lin" valueType="num">
                                      <p:cBhvr>
                                        <p:cTn id="16"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1000"/>
                                        <p:tgtEl>
                                          <p:spTgt spid="3">
                                            <p:txEl>
                                              <p:pRg st="5" end="5"/>
                                            </p:txEl>
                                          </p:spTgt>
                                        </p:tgtEl>
                                      </p:cBhvr>
                                    </p:animEffect>
                                    <p:anim calcmode="lin" valueType="num">
                                      <p:cBhvr>
                                        <p:cTn id="3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000"/>
                                        <p:tgtEl>
                                          <p:spTgt spid="3">
                                            <p:txEl>
                                              <p:pRg st="6" end="6"/>
                                            </p:txEl>
                                          </p:spTgt>
                                        </p:tgtEl>
                                      </p:cBhvr>
                                    </p:animEffect>
                                    <p:anim calcmode="lin" valueType="num">
                                      <p:cBhvr>
                                        <p:cTn id="4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Effect transition="in" filter="fade">
                                      <p:cBhvr>
                                        <p:cTn id="48" dur="1000"/>
                                        <p:tgtEl>
                                          <p:spTgt spid="3">
                                            <p:txEl>
                                              <p:pRg st="7" end="7"/>
                                            </p:txEl>
                                          </p:spTgt>
                                        </p:tgtEl>
                                      </p:cBhvr>
                                    </p:animEffect>
                                    <p:anim calcmode="lin" valueType="num">
                                      <p:cBhvr>
                                        <p:cTn id="4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7" end="7"/>
                                            </p:txEl>
                                          </p:spTgt>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Effect transition="in" filter="fade">
                                      <p:cBhvr>
                                        <p:cTn id="53" dur="1000"/>
                                        <p:tgtEl>
                                          <p:spTgt spid="3">
                                            <p:txEl>
                                              <p:pRg st="8" end="8"/>
                                            </p:txEl>
                                          </p:spTgt>
                                        </p:tgtEl>
                                      </p:cBhvr>
                                    </p:animEffect>
                                    <p:anim calcmode="lin" valueType="num">
                                      <p:cBhvr>
                                        <p:cTn id="5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5"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3">
                                            <p:txEl>
                                              <p:pRg st="9" end="9"/>
                                            </p:txEl>
                                          </p:spTgt>
                                        </p:tgtEl>
                                        <p:attrNameLst>
                                          <p:attrName>style.visibility</p:attrName>
                                        </p:attrNameLst>
                                      </p:cBhvr>
                                      <p:to>
                                        <p:strVal val="visible"/>
                                      </p:to>
                                    </p:set>
                                    <p:animEffect transition="in" filter="fade">
                                      <p:cBhvr>
                                        <p:cTn id="58" dur="1000"/>
                                        <p:tgtEl>
                                          <p:spTgt spid="3">
                                            <p:txEl>
                                              <p:pRg st="9" end="9"/>
                                            </p:txEl>
                                          </p:spTgt>
                                        </p:tgtEl>
                                      </p:cBhvr>
                                    </p:animEffect>
                                    <p:anim calcmode="lin" valueType="num">
                                      <p:cBhvr>
                                        <p:cTn id="59"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0"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2115CA-953D-CD0B-D619-4A7B06E98F47}"/>
              </a:ext>
            </a:extLst>
          </p:cNvPr>
          <p:cNvSpPr>
            <a:spLocks noGrp="1"/>
          </p:cNvSpPr>
          <p:nvPr>
            <p:ph idx="1"/>
          </p:nvPr>
        </p:nvSpPr>
        <p:spPr>
          <a:xfrm>
            <a:off x="392167" y="2194560"/>
            <a:ext cx="23599666" cy="9326880"/>
          </a:xfrm>
        </p:spPr>
        <p:txBody>
          <a:bodyPr lIns="45718" tIns="45718" rIns="45718" bIns="45718" anchor="t"/>
          <a:lstStyle/>
          <a:p>
            <a:pPr marL="0" indent="0" algn="ctr">
              <a:buNone/>
            </a:pPr>
            <a:endParaRPr lang="en-US" sz="11995" kern="1200" dirty="0">
              <a:solidFill>
                <a:schemeClr val="tx2">
                  <a:lumMod val="50000"/>
                </a:schemeClr>
              </a:solidFill>
              <a:latin typeface="Gochi Hand"/>
              <a:ea typeface="+mj-ea"/>
              <a:cs typeface="+mj-cs"/>
            </a:endParaRPr>
          </a:p>
          <a:p>
            <a:pPr marL="0" indent="0" algn="ctr">
              <a:buNone/>
            </a:pPr>
            <a:r>
              <a:rPr lang="en-GB" sz="11950" dirty="0">
                <a:latin typeface="Gochi Hand"/>
              </a:rPr>
              <a:t>Sensory Integration </a:t>
            </a:r>
          </a:p>
          <a:p>
            <a:pPr marL="0" indent="0" algn="ctr">
              <a:buNone/>
            </a:pPr>
            <a:r>
              <a:rPr lang="en-GB" sz="11995" dirty="0">
                <a:latin typeface="Gochi Hand"/>
              </a:rPr>
              <a:t>and </a:t>
            </a:r>
          </a:p>
          <a:p>
            <a:pPr marL="0" indent="0" algn="ctr">
              <a:buNone/>
            </a:pPr>
            <a:r>
              <a:rPr lang="en-GB" sz="11950" dirty="0">
                <a:latin typeface="Gochi Hand"/>
              </a:rPr>
              <a:t>Processing Differences</a:t>
            </a:r>
          </a:p>
        </p:txBody>
      </p:sp>
    </p:spTree>
    <p:extLst>
      <p:ext uri="{BB962C8B-B14F-4D97-AF65-F5344CB8AC3E}">
        <p14:creationId xmlns:p14="http://schemas.microsoft.com/office/powerpoint/2010/main" val="3138230222"/>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EF836-A8D9-3252-18A6-9DB0907CB4B7}"/>
              </a:ext>
            </a:extLst>
          </p:cNvPr>
          <p:cNvSpPr>
            <a:spLocks noGrp="1"/>
          </p:cNvSpPr>
          <p:nvPr>
            <p:ph type="title"/>
          </p:nvPr>
        </p:nvSpPr>
        <p:spPr>
          <a:xfrm>
            <a:off x="333058" y="885555"/>
            <a:ext cx="19341147" cy="1415116"/>
          </a:xfrm>
        </p:spPr>
        <p:txBody>
          <a:bodyPr/>
          <a:lstStyle/>
          <a:p>
            <a:r>
              <a:rPr lang="en-GB" sz="9600">
                <a:solidFill>
                  <a:schemeClr val="tx2">
                    <a:lumMod val="50000"/>
                  </a:schemeClr>
                </a:solidFill>
                <a:latin typeface="Gochi Hand"/>
              </a:rPr>
              <a:t>Sensory processing Differences</a:t>
            </a:r>
          </a:p>
        </p:txBody>
      </p:sp>
      <p:sp>
        <p:nvSpPr>
          <p:cNvPr id="8" name="TextBox 7">
            <a:extLst>
              <a:ext uri="{FF2B5EF4-FFF2-40B4-BE49-F238E27FC236}">
                <a16:creationId xmlns:a16="http://schemas.microsoft.com/office/drawing/2014/main" id="{38B5D067-FFDC-E335-D0C2-D25EC045FA04}"/>
              </a:ext>
            </a:extLst>
          </p:cNvPr>
          <p:cNvSpPr txBox="1"/>
          <p:nvPr/>
        </p:nvSpPr>
        <p:spPr>
          <a:xfrm>
            <a:off x="1416908" y="2845296"/>
            <a:ext cx="21550184" cy="88947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4400" b="1" i="0" u="sng">
                <a:solidFill>
                  <a:srgbClr val="5C5C5C"/>
                </a:solidFill>
                <a:effectLst/>
                <a:latin typeface="open-sans"/>
              </a:rPr>
              <a:t>Sensory Modulation</a:t>
            </a:r>
            <a:r>
              <a:rPr lang="en-GB" sz="4400" b="0" i="0" u="sng">
                <a:solidFill>
                  <a:srgbClr val="5C5C5C"/>
                </a:solidFill>
                <a:effectLst/>
                <a:latin typeface="open-sans"/>
              </a:rPr>
              <a:t>: </a:t>
            </a:r>
          </a:p>
          <a:p>
            <a:pPr algn="l"/>
            <a:r>
              <a:rPr lang="en-GB" sz="4400" b="0" i="0">
                <a:solidFill>
                  <a:srgbClr val="5C5C5C"/>
                </a:solidFill>
                <a:effectLst/>
                <a:latin typeface="open-sans"/>
              </a:rPr>
              <a:t>This </a:t>
            </a:r>
            <a:r>
              <a:rPr lang="en-GB" sz="4400">
                <a:solidFill>
                  <a:srgbClr val="5C5C5C"/>
                </a:solidFill>
                <a:latin typeface="open-sans"/>
              </a:rPr>
              <a:t>is</a:t>
            </a:r>
            <a:r>
              <a:rPr lang="en-GB" sz="4400" b="0" i="0">
                <a:solidFill>
                  <a:srgbClr val="5C5C5C"/>
                </a:solidFill>
                <a:effectLst/>
                <a:latin typeface="open-sans"/>
              </a:rPr>
              <a:t> how individuals respond to sensory input. Some may be overly sensitive to stimuli, leading to feelings of overwhelm, while others may seek out more intense sensory experiences.</a:t>
            </a:r>
          </a:p>
          <a:p>
            <a:pPr algn="l"/>
            <a:endParaRPr lang="en-GB" sz="4400" b="0" i="0">
              <a:solidFill>
                <a:srgbClr val="5C5C5C"/>
              </a:solidFill>
              <a:effectLst/>
              <a:latin typeface="open-sans"/>
            </a:endParaRPr>
          </a:p>
          <a:p>
            <a:pPr algn="l"/>
            <a:r>
              <a:rPr lang="en-GB" sz="4400" b="1" i="0" u="sng">
                <a:solidFill>
                  <a:srgbClr val="5C5C5C"/>
                </a:solidFill>
                <a:effectLst/>
                <a:latin typeface="open-sans"/>
              </a:rPr>
              <a:t>Sensory Discrimination</a:t>
            </a:r>
            <a:r>
              <a:rPr lang="en-GB" sz="4400" b="0" i="0" u="sng">
                <a:solidFill>
                  <a:srgbClr val="5C5C5C"/>
                </a:solidFill>
                <a:effectLst/>
                <a:latin typeface="open-sans"/>
              </a:rPr>
              <a:t>: </a:t>
            </a:r>
          </a:p>
          <a:p>
            <a:pPr algn="l"/>
            <a:r>
              <a:rPr lang="en-GB" sz="4400" b="0" i="0">
                <a:solidFill>
                  <a:srgbClr val="5C5C5C"/>
                </a:solidFill>
                <a:effectLst/>
                <a:latin typeface="open-sans"/>
              </a:rPr>
              <a:t>This relates to the ability to differentiate between various sensory inputs. Individuals may struggle to distinguish between similar sensory experiences, affecting their interactions with the environment.</a:t>
            </a:r>
          </a:p>
          <a:p>
            <a:pPr algn="l"/>
            <a:endParaRPr lang="en-GB" sz="4400" b="0" i="0">
              <a:solidFill>
                <a:srgbClr val="5C5C5C"/>
              </a:solidFill>
              <a:effectLst/>
              <a:latin typeface="open-sans"/>
            </a:endParaRPr>
          </a:p>
          <a:p>
            <a:pPr algn="l"/>
            <a:r>
              <a:rPr lang="en-GB" sz="4400" b="1" i="0" u="sng">
                <a:solidFill>
                  <a:srgbClr val="5C5C5C"/>
                </a:solidFill>
                <a:effectLst/>
                <a:latin typeface="open-sans"/>
              </a:rPr>
              <a:t>Sensory-Based Motor Differences</a:t>
            </a:r>
            <a:r>
              <a:rPr lang="en-GB" sz="4400" b="0" i="0" u="sng">
                <a:solidFill>
                  <a:srgbClr val="5C5C5C"/>
                </a:solidFill>
                <a:effectLst/>
                <a:latin typeface="open-sans"/>
              </a:rPr>
              <a:t>: </a:t>
            </a:r>
            <a:r>
              <a:rPr lang="en-GB" sz="4400" b="0" i="0">
                <a:solidFill>
                  <a:srgbClr val="5C5C5C"/>
                </a:solidFill>
                <a:effectLst/>
                <a:latin typeface="open-sans"/>
              </a:rPr>
              <a:t>This </a:t>
            </a:r>
            <a:r>
              <a:rPr lang="en-GB" sz="4400">
                <a:solidFill>
                  <a:srgbClr val="5C5C5C"/>
                </a:solidFill>
                <a:latin typeface="open-sans"/>
              </a:rPr>
              <a:t>is</a:t>
            </a:r>
            <a:r>
              <a:rPr lang="en-GB" sz="4400" b="0" i="0">
                <a:solidFill>
                  <a:srgbClr val="5C5C5C"/>
                </a:solidFill>
                <a:effectLst/>
                <a:latin typeface="open-sans"/>
              </a:rPr>
              <a:t> related to when an individual has challenges with their dynamic-postural control, motor skills and coordination, often impacting how individuals navigate their physical world.</a:t>
            </a:r>
          </a:p>
        </p:txBody>
      </p:sp>
    </p:spTree>
    <p:extLst>
      <p:ext uri="{BB962C8B-B14F-4D97-AF65-F5344CB8AC3E}">
        <p14:creationId xmlns:p14="http://schemas.microsoft.com/office/powerpoint/2010/main" val="2992014481"/>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A8C68-EFA3-C020-00FF-E97E2BF30F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C66FFC-0F8F-26C6-A324-FA47701A96AE}"/>
              </a:ext>
            </a:extLst>
          </p:cNvPr>
          <p:cNvSpPr>
            <a:spLocks noGrp="1"/>
          </p:cNvSpPr>
          <p:nvPr>
            <p:ph type="title"/>
          </p:nvPr>
        </p:nvSpPr>
        <p:spPr>
          <a:xfrm>
            <a:off x="2438399" y="489521"/>
            <a:ext cx="19507201" cy="3336925"/>
          </a:xfrm>
        </p:spPr>
        <p:txBody>
          <a:bodyPr anchor="ctr">
            <a:normAutofit/>
          </a:bodyPr>
          <a:lstStyle/>
          <a:p>
            <a:r>
              <a:rPr lang="en-GB" sz="11600" dirty="0"/>
              <a:t>Sensory avoiding or over responsiveness?</a:t>
            </a:r>
          </a:p>
        </p:txBody>
      </p:sp>
      <p:sp>
        <p:nvSpPr>
          <p:cNvPr id="3" name="Content Placeholder 2">
            <a:extLst>
              <a:ext uri="{FF2B5EF4-FFF2-40B4-BE49-F238E27FC236}">
                <a16:creationId xmlns:a16="http://schemas.microsoft.com/office/drawing/2014/main" id="{B03597F1-C00C-2319-AA8B-983EDAE040F9}"/>
              </a:ext>
            </a:extLst>
          </p:cNvPr>
          <p:cNvSpPr>
            <a:spLocks noGrp="1"/>
          </p:cNvSpPr>
          <p:nvPr>
            <p:ph idx="1"/>
          </p:nvPr>
        </p:nvSpPr>
        <p:spPr>
          <a:xfrm>
            <a:off x="1260391" y="3826446"/>
            <a:ext cx="20685209" cy="8748584"/>
          </a:xfrm>
        </p:spPr>
        <p:txBody>
          <a:bodyPr>
            <a:normAutofit/>
          </a:bodyPr>
          <a:lstStyle/>
          <a:p>
            <a:pPr marL="0" indent="0">
              <a:buNone/>
            </a:pPr>
            <a:r>
              <a:rPr lang="en-US" altLang="en-US" sz="3200" b="1" dirty="0"/>
              <a:t>What it looks like:</a:t>
            </a:r>
          </a:p>
          <a:p>
            <a:pPr marL="342763" indent="-342763">
              <a:buFont typeface="Arial" panose="020B0604020202020204" pitchFamily="34" charset="0"/>
              <a:buChar char="•"/>
            </a:pPr>
            <a:r>
              <a:rPr lang="en-US" sz="3200" dirty="0"/>
              <a:t>Over responsiveness due to too much too soon or for too long to sensory stimuli most people find quite tolerable.</a:t>
            </a:r>
          </a:p>
          <a:p>
            <a:pPr marL="342763" indent="-342763">
              <a:buFont typeface="Arial" panose="020B0604020202020204" pitchFamily="34" charset="0"/>
              <a:buChar char="•"/>
            </a:pPr>
            <a:r>
              <a:rPr lang="en-US" sz="3200" dirty="0"/>
              <a:t>Will often display avoidance </a:t>
            </a:r>
            <a:r>
              <a:rPr lang="en-US" sz="3200" dirty="0" err="1"/>
              <a:t>behaviours</a:t>
            </a:r>
            <a:endParaRPr lang="en-US" sz="3200" dirty="0"/>
          </a:p>
          <a:p>
            <a:pPr marL="342763" indent="-342763">
              <a:buFont typeface="Arial" panose="020B0604020202020204" pitchFamily="34" charset="0"/>
              <a:buChar char="•"/>
            </a:pPr>
            <a:r>
              <a:rPr lang="en-US" sz="3200" dirty="0"/>
              <a:t>Will avoid playground activities, get car sick, move slowly for fear of falling even with no real threat.</a:t>
            </a:r>
          </a:p>
          <a:p>
            <a:pPr marL="342763" indent="-342763">
              <a:buFont typeface="Arial" panose="020B0604020202020204" pitchFamily="34" charset="0"/>
              <a:buChar char="•"/>
            </a:pPr>
            <a:r>
              <a:rPr lang="en-US" sz="3200" dirty="0"/>
              <a:t>They may appear aggressive, irritable, anxious, fussy, impulsive when overwhelmed</a:t>
            </a:r>
          </a:p>
          <a:p>
            <a:pPr marL="342763" indent="-342763">
              <a:buFont typeface="Arial" panose="020B0604020202020204" pitchFamily="34" charset="0"/>
              <a:buChar char="•"/>
            </a:pPr>
            <a:r>
              <a:rPr lang="en-US" altLang="en-US" sz="3200" dirty="0"/>
              <a:t>Keep people at arms length/avoid crowds </a:t>
            </a:r>
          </a:p>
          <a:p>
            <a:pPr marL="342763" indent="-342763">
              <a:buFont typeface="Arial" panose="020B0604020202020204" pitchFamily="34" charset="0"/>
              <a:buChar char="•"/>
            </a:pPr>
            <a:r>
              <a:rPr lang="en-US" altLang="en-US" sz="3200" dirty="0"/>
              <a:t>Cannot brush hair, teeth, shower </a:t>
            </a:r>
          </a:p>
          <a:p>
            <a:pPr marL="342763" indent="-342763">
              <a:buFont typeface="Arial" panose="020B0604020202020204" pitchFamily="34" charset="0"/>
              <a:buChar char="•"/>
            </a:pPr>
            <a:r>
              <a:rPr lang="en-US" altLang="en-US" sz="3200" dirty="0"/>
              <a:t>Use extreme measures to control world/rigid routine </a:t>
            </a:r>
          </a:p>
          <a:p>
            <a:pPr marL="342763" indent="-342763">
              <a:buFont typeface="Arial" panose="020B0604020202020204" pitchFamily="34" charset="0"/>
              <a:buChar char="•"/>
            </a:pPr>
            <a:r>
              <a:rPr lang="en-US" altLang="en-US" sz="3200" dirty="0"/>
              <a:t>Hypervigilant</a:t>
            </a:r>
          </a:p>
          <a:p>
            <a:pPr marL="342763" indent="-342763">
              <a:buFont typeface="Arial" panose="020B0604020202020204" pitchFamily="34" charset="0"/>
              <a:buChar char="•"/>
            </a:pPr>
            <a:r>
              <a:rPr lang="en-US" altLang="en-US" sz="3200" dirty="0"/>
              <a:t>Wear headphones- all time with no music on</a:t>
            </a:r>
          </a:p>
          <a:p>
            <a:pPr marL="342763" indent="-342763">
              <a:buFont typeface="Arial" panose="020B0604020202020204" pitchFamily="34" charset="0"/>
              <a:buChar char="•"/>
            </a:pPr>
            <a:r>
              <a:rPr lang="en-US" altLang="en-US" sz="3200" dirty="0"/>
              <a:t>Wear hat or hood – all time</a:t>
            </a:r>
          </a:p>
          <a:p>
            <a:pPr marL="342763" indent="-342763">
              <a:buFont typeface="Arial" panose="020B0604020202020204" pitchFamily="34" charset="0"/>
              <a:buChar char="•"/>
            </a:pPr>
            <a:r>
              <a:rPr lang="en-US" altLang="en-US" sz="3200" dirty="0"/>
              <a:t>Avoid stairs, elevators, escalators</a:t>
            </a:r>
            <a:endParaRPr lang="en-GB" sz="3200" dirty="0"/>
          </a:p>
          <a:p>
            <a:endParaRPr lang="en-GB" sz="1400" dirty="0"/>
          </a:p>
        </p:txBody>
      </p:sp>
      <p:pic>
        <p:nvPicPr>
          <p:cNvPr id="4" name="Picture 3">
            <a:extLst>
              <a:ext uri="{FF2B5EF4-FFF2-40B4-BE49-F238E27FC236}">
                <a16:creationId xmlns:a16="http://schemas.microsoft.com/office/drawing/2014/main" id="{15ECB6BE-8E10-BD84-E0F0-CE0C7500BC4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6920518" y="8200738"/>
            <a:ext cx="5795009" cy="5047488"/>
          </a:xfrm>
          <a:prstGeom prst="rect">
            <a:avLst/>
          </a:prstGeom>
          <a:noFill/>
          <a:ln w="12700">
            <a:miter lim="400000"/>
          </a:ln>
        </p:spPr>
      </p:pic>
    </p:spTree>
    <p:extLst>
      <p:ext uri="{BB962C8B-B14F-4D97-AF65-F5344CB8AC3E}">
        <p14:creationId xmlns:p14="http://schemas.microsoft.com/office/powerpoint/2010/main" val="2577263291"/>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2115CA-953D-CD0B-D619-4A7B06E98F47}"/>
              </a:ext>
            </a:extLst>
          </p:cNvPr>
          <p:cNvSpPr>
            <a:spLocks noGrp="1"/>
          </p:cNvSpPr>
          <p:nvPr>
            <p:ph idx="1"/>
          </p:nvPr>
        </p:nvSpPr>
        <p:spPr>
          <a:xfrm>
            <a:off x="347472" y="2999232"/>
            <a:ext cx="17356328" cy="9326880"/>
          </a:xfrm>
        </p:spPr>
        <p:txBody>
          <a:bodyPr/>
          <a:lstStyle/>
          <a:p>
            <a:pPr marL="342763" indent="-342763">
              <a:lnSpc>
                <a:spcPct val="100000"/>
              </a:lnSpc>
              <a:buFont typeface="Arial" panose="020B0604020202020204" pitchFamily="34" charset="0"/>
              <a:buChar char="•"/>
            </a:pPr>
            <a:r>
              <a:rPr lang="en-US" sz="4400" dirty="0">
                <a:solidFill>
                  <a:schemeClr val="tx2">
                    <a:lumMod val="50000"/>
                  </a:schemeClr>
                </a:solidFill>
              </a:rPr>
              <a:t>They may be unsociable, avoid group activities, have trouble forming relationships, extremely cautious or afraid of new things</a:t>
            </a:r>
          </a:p>
          <a:p>
            <a:pPr marL="342763" indent="-342763">
              <a:lnSpc>
                <a:spcPct val="100000"/>
              </a:lnSpc>
              <a:buFont typeface="Arial" panose="020B0604020202020204" pitchFamily="34" charset="0"/>
              <a:buChar char="•"/>
            </a:pPr>
            <a:r>
              <a:rPr lang="en-US" sz="4400" dirty="0">
                <a:solidFill>
                  <a:schemeClr val="tx2">
                    <a:lumMod val="50000"/>
                  </a:schemeClr>
                </a:solidFill>
              </a:rPr>
              <a:t>Respond negatively to light or unexpected touch, uncomfortable about clothing, food, may crave deep touch/pressure, may hate haircuts, dentist, brushing teeth</a:t>
            </a:r>
          </a:p>
          <a:p>
            <a:pPr marL="342763" indent="-342763">
              <a:lnSpc>
                <a:spcPct val="100000"/>
              </a:lnSpc>
              <a:buFont typeface="Arial" panose="020B0604020202020204" pitchFamily="34" charset="0"/>
              <a:buChar char="•"/>
            </a:pPr>
            <a:r>
              <a:rPr lang="en-US" sz="4400" dirty="0">
                <a:solidFill>
                  <a:schemeClr val="tx2">
                    <a:lumMod val="50000"/>
                  </a:schemeClr>
                </a:solidFill>
              </a:rPr>
              <a:t>Will avoid walking barefoot or will toe walks</a:t>
            </a:r>
          </a:p>
          <a:p>
            <a:pPr marL="342763" indent="-342763">
              <a:lnSpc>
                <a:spcPct val="100000"/>
              </a:lnSpc>
              <a:buFont typeface="Arial" panose="020B0604020202020204" pitchFamily="34" charset="0"/>
              <a:buChar char="•"/>
            </a:pPr>
            <a:r>
              <a:rPr lang="en-US" sz="4400" dirty="0">
                <a:solidFill>
                  <a:schemeClr val="tx2">
                    <a:lumMod val="50000"/>
                  </a:schemeClr>
                </a:solidFill>
              </a:rPr>
              <a:t>Becomes distressed by noisy environments, humming, singing, self-talk, head banging</a:t>
            </a:r>
          </a:p>
          <a:p>
            <a:pPr marL="342763" indent="-342763">
              <a:lnSpc>
                <a:spcPct val="100000"/>
              </a:lnSpc>
              <a:buFont typeface="Arial" panose="020B0604020202020204" pitchFamily="34" charset="0"/>
              <a:buChar char="•"/>
            </a:pPr>
            <a:r>
              <a:rPr lang="en-US" sz="4400" dirty="0">
                <a:solidFill>
                  <a:schemeClr val="tx2">
                    <a:lumMod val="50000"/>
                  </a:schemeClr>
                </a:solidFill>
              </a:rPr>
              <a:t>Easily over stimulated, over aroused when bombarded by multiple senses</a:t>
            </a:r>
          </a:p>
          <a:p>
            <a:pPr marL="342763" indent="-342763">
              <a:lnSpc>
                <a:spcPct val="100000"/>
              </a:lnSpc>
              <a:buFont typeface="Arial" panose="020B0604020202020204" pitchFamily="34" charset="0"/>
              <a:buChar char="•"/>
            </a:pPr>
            <a:r>
              <a:rPr lang="en-US" sz="4400" dirty="0">
                <a:solidFill>
                  <a:schemeClr val="tx2">
                    <a:lumMod val="50000"/>
                  </a:schemeClr>
                </a:solidFill>
              </a:rPr>
              <a:t>Upset by transitions or unexpected changes</a:t>
            </a:r>
            <a:endParaRPr lang="en-GB" sz="4000" dirty="0">
              <a:solidFill>
                <a:schemeClr val="tx2">
                  <a:lumMod val="50000"/>
                </a:schemeClr>
              </a:solidFill>
            </a:endParaRPr>
          </a:p>
        </p:txBody>
      </p:sp>
      <p:sp>
        <p:nvSpPr>
          <p:cNvPr id="2" name="Title 1">
            <a:extLst>
              <a:ext uri="{FF2B5EF4-FFF2-40B4-BE49-F238E27FC236}">
                <a16:creationId xmlns:a16="http://schemas.microsoft.com/office/drawing/2014/main" id="{848EF836-A8D9-3252-18A6-9DB0907CB4B7}"/>
              </a:ext>
            </a:extLst>
          </p:cNvPr>
          <p:cNvSpPr>
            <a:spLocks noGrp="1"/>
          </p:cNvSpPr>
          <p:nvPr>
            <p:ph type="title"/>
          </p:nvPr>
        </p:nvSpPr>
        <p:spPr>
          <a:xfrm>
            <a:off x="333058" y="885555"/>
            <a:ext cx="19341147" cy="1415116"/>
          </a:xfrm>
        </p:spPr>
        <p:txBody>
          <a:bodyPr/>
          <a:lstStyle/>
          <a:p>
            <a:r>
              <a:rPr lang="en-GB" sz="7950">
                <a:solidFill>
                  <a:schemeClr val="tx2">
                    <a:lumMod val="50000"/>
                  </a:schemeClr>
                </a:solidFill>
                <a:latin typeface="Gochi Hand"/>
              </a:rPr>
              <a:t>Sensory avoiding or </a:t>
            </a:r>
            <a:r>
              <a:rPr lang="en-GB" sz="8000">
                <a:solidFill>
                  <a:schemeClr val="tx2">
                    <a:lumMod val="50000"/>
                  </a:schemeClr>
                </a:solidFill>
                <a:latin typeface="Gochi Hand"/>
              </a:rPr>
              <a:t>over responsiveness</a:t>
            </a:r>
            <a:r>
              <a:rPr lang="en-GB" sz="7950">
                <a:solidFill>
                  <a:schemeClr val="tx2">
                    <a:lumMod val="50000"/>
                  </a:schemeClr>
                </a:solidFill>
                <a:latin typeface="Gochi Hand"/>
              </a:rPr>
              <a:t>?</a:t>
            </a:r>
          </a:p>
        </p:txBody>
      </p:sp>
      <p:pic>
        <p:nvPicPr>
          <p:cNvPr id="4" name="Picture 3">
            <a:extLst>
              <a:ext uri="{FF2B5EF4-FFF2-40B4-BE49-F238E27FC236}">
                <a16:creationId xmlns:a16="http://schemas.microsoft.com/office/drawing/2014/main" id="{82415C6F-82BF-66A7-5E24-CEB6D4C4982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074589" y="9743897"/>
            <a:ext cx="3284130" cy="3623867"/>
          </a:xfrm>
          <a:prstGeom prst="rect">
            <a:avLst/>
          </a:prstGeom>
        </p:spPr>
      </p:pic>
      <p:pic>
        <p:nvPicPr>
          <p:cNvPr id="5" name="Picture 4">
            <a:extLst>
              <a:ext uri="{FF2B5EF4-FFF2-40B4-BE49-F238E27FC236}">
                <a16:creationId xmlns:a16="http://schemas.microsoft.com/office/drawing/2014/main" id="{05522DA7-0055-B22A-AD09-7A625046838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175726" y="2319008"/>
            <a:ext cx="5141474" cy="7007954"/>
          </a:xfrm>
          <a:prstGeom prst="rect">
            <a:avLst/>
          </a:prstGeom>
        </p:spPr>
      </p:pic>
    </p:spTree>
    <p:extLst>
      <p:ext uri="{BB962C8B-B14F-4D97-AF65-F5344CB8AC3E}">
        <p14:creationId xmlns:p14="http://schemas.microsoft.com/office/powerpoint/2010/main" val="1993372529"/>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Temple Grandin on new edition of 'Genetics and the Behavior of Domestic  Animals'">
            <a:extLst>
              <a:ext uri="{FF2B5EF4-FFF2-40B4-BE49-F238E27FC236}">
                <a16:creationId xmlns:a16="http://schemas.microsoft.com/office/drawing/2014/main" id="{BCB0FBAC-F9C2-22A0-B9AC-C2ECD8C6F37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879950" y="4520752"/>
            <a:ext cx="7635811" cy="467449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57E3761-D42D-4861-6E1C-8E7856DA05BE}"/>
              </a:ext>
            </a:extLst>
          </p:cNvPr>
          <p:cNvSpPr txBox="1"/>
          <p:nvPr/>
        </p:nvSpPr>
        <p:spPr>
          <a:xfrm>
            <a:off x="1005980" y="2055502"/>
            <a:ext cx="20405461" cy="1938235"/>
          </a:xfrm>
          <a:prstGeom prst="rect">
            <a:avLst/>
          </a:prstGeom>
          <a:noFill/>
        </p:spPr>
        <p:txBody>
          <a:bodyPr wrap="square" rtlCol="0">
            <a:spAutoFit/>
          </a:bodyPr>
          <a:lstStyle/>
          <a:p>
            <a:r>
              <a:rPr lang="en-US" sz="3998" dirty="0">
                <a:solidFill>
                  <a:schemeClr val="tx2">
                    <a:lumMod val="50000"/>
                  </a:schemeClr>
                </a:solidFill>
                <a:latin typeface="Calibri" panose="020F0502020204030204" pitchFamily="34" charset="0"/>
                <a:ea typeface="Calibri" panose="020F0502020204030204" pitchFamily="34" charset="0"/>
                <a:cs typeface="Calibri" panose="020F0502020204030204" pitchFamily="34" charset="0"/>
              </a:rPr>
              <a:t>“I pulled away when people tried to hug me, because being touched sent an overwhelming </a:t>
            </a:r>
            <a:r>
              <a:rPr lang="en-US" sz="3998" b="1" dirty="0">
                <a:solidFill>
                  <a:schemeClr val="accent6"/>
                </a:solidFill>
                <a:latin typeface="Calibri" panose="020F0502020204030204" pitchFamily="34" charset="0"/>
                <a:ea typeface="Calibri" panose="020F0502020204030204" pitchFamily="34" charset="0"/>
                <a:cs typeface="Calibri" panose="020F0502020204030204" pitchFamily="34" charset="0"/>
              </a:rPr>
              <a:t>tidal wave of stimulation</a:t>
            </a:r>
            <a:r>
              <a:rPr lang="en-US" sz="3998" b="1" dirty="0">
                <a:solidFill>
                  <a:schemeClr val="tx2">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3998" dirty="0">
                <a:solidFill>
                  <a:schemeClr val="tx2">
                    <a:lumMod val="50000"/>
                  </a:schemeClr>
                </a:solidFill>
                <a:latin typeface="Calibri" panose="020F0502020204030204" pitchFamily="34" charset="0"/>
                <a:ea typeface="Calibri" panose="020F0502020204030204" pitchFamily="34" charset="0"/>
                <a:cs typeface="Calibri" panose="020F0502020204030204" pitchFamily="34" charset="0"/>
              </a:rPr>
              <a:t>through my body.  I wanted to feel the comforting feeling of being held, but then when somebody held me, the effect on my nervous system was overwhelming”.</a:t>
            </a:r>
          </a:p>
        </p:txBody>
      </p:sp>
      <p:sp>
        <p:nvSpPr>
          <p:cNvPr id="8" name="TextBox 7">
            <a:extLst>
              <a:ext uri="{FF2B5EF4-FFF2-40B4-BE49-F238E27FC236}">
                <a16:creationId xmlns:a16="http://schemas.microsoft.com/office/drawing/2014/main" id="{B5A0B131-BA49-2D50-BAD2-A134ACDE0918}"/>
              </a:ext>
            </a:extLst>
          </p:cNvPr>
          <p:cNvSpPr txBox="1"/>
          <p:nvPr/>
        </p:nvSpPr>
        <p:spPr>
          <a:xfrm>
            <a:off x="2523673" y="4978141"/>
            <a:ext cx="8980382" cy="3783728"/>
          </a:xfrm>
          <a:prstGeom prst="rect">
            <a:avLst/>
          </a:prstGeom>
          <a:noFill/>
        </p:spPr>
        <p:txBody>
          <a:bodyPr wrap="square" lIns="91440" tIns="45720" rIns="91440" bIns="45720" rtlCol="0" anchor="t">
            <a:spAutoFit/>
          </a:bodyPr>
          <a:lstStyle/>
          <a:p>
            <a:r>
              <a:rPr lang="en-US" sz="3950" i="1">
                <a:solidFill>
                  <a:schemeClr val="tx2"/>
                </a:solidFill>
              </a:rPr>
              <a:t>“</a:t>
            </a:r>
            <a:r>
              <a:rPr lang="en-US" sz="3950" i="1">
                <a:solidFill>
                  <a:schemeClr val="accent6"/>
                </a:solidFill>
              </a:rPr>
              <a:t>Small itches and scratches</a:t>
            </a:r>
            <a:r>
              <a:rPr lang="en-US" sz="3950" i="1">
                <a:solidFill>
                  <a:schemeClr val="tx2">
                    <a:lumMod val="50000"/>
                  </a:schemeClr>
                </a:solidFill>
              </a:rPr>
              <a:t>.  That most people ignored were torture.  A scratchy petticoat was like </a:t>
            </a:r>
            <a:r>
              <a:rPr lang="en-US" sz="3950" i="1">
                <a:solidFill>
                  <a:schemeClr val="accent6"/>
                </a:solidFill>
              </a:rPr>
              <a:t>sand paper </a:t>
            </a:r>
            <a:r>
              <a:rPr lang="en-US" sz="3950" i="1">
                <a:solidFill>
                  <a:schemeClr val="tx2">
                    <a:lumMod val="50000"/>
                  </a:schemeClr>
                </a:solidFill>
              </a:rPr>
              <a:t>rubbing my skin </a:t>
            </a:r>
            <a:r>
              <a:rPr lang="en-US" sz="3950" i="1">
                <a:solidFill>
                  <a:schemeClr val="accent6"/>
                </a:solidFill>
              </a:rPr>
              <a:t>raw</a:t>
            </a:r>
            <a:r>
              <a:rPr lang="en-US" sz="3950" i="1">
                <a:solidFill>
                  <a:schemeClr val="tx2">
                    <a:lumMod val="50000"/>
                  </a:schemeClr>
                </a:solidFill>
              </a:rPr>
              <a:t>.  Hair washing was also awful.  When mother scrubbed my hair, my scalp hurt”</a:t>
            </a:r>
          </a:p>
        </p:txBody>
      </p:sp>
      <p:sp>
        <p:nvSpPr>
          <p:cNvPr id="9" name="TextBox 8">
            <a:extLst>
              <a:ext uri="{FF2B5EF4-FFF2-40B4-BE49-F238E27FC236}">
                <a16:creationId xmlns:a16="http://schemas.microsoft.com/office/drawing/2014/main" id="{4C94E610-7CE8-D825-E8CC-6CFDE4A5760E}"/>
              </a:ext>
            </a:extLst>
          </p:cNvPr>
          <p:cNvSpPr txBox="1"/>
          <p:nvPr/>
        </p:nvSpPr>
        <p:spPr>
          <a:xfrm>
            <a:off x="1711644" y="9722263"/>
            <a:ext cx="20260904" cy="1938031"/>
          </a:xfrm>
          <a:prstGeom prst="rect">
            <a:avLst/>
          </a:prstGeom>
          <a:noFill/>
        </p:spPr>
        <p:txBody>
          <a:bodyPr wrap="square" rtlCol="0">
            <a:spAutoFit/>
          </a:bodyPr>
          <a:lstStyle/>
          <a:p>
            <a:r>
              <a:rPr lang="en-US" sz="3998">
                <a:solidFill>
                  <a:schemeClr val="tx2">
                    <a:lumMod val="50000"/>
                  </a:schemeClr>
                </a:solidFill>
              </a:rPr>
              <a:t>New underwear causes great </a:t>
            </a:r>
            <a:r>
              <a:rPr lang="en-US" sz="3998">
                <a:solidFill>
                  <a:schemeClr val="accent6"/>
                </a:solidFill>
              </a:rPr>
              <a:t>discomfort</a:t>
            </a:r>
            <a:r>
              <a:rPr lang="en-US" sz="3998">
                <a:solidFill>
                  <a:schemeClr val="tx2">
                    <a:lumMod val="50000"/>
                  </a:schemeClr>
                </a:solidFill>
              </a:rPr>
              <a:t>.  And I have to wash it before I can wear it……I also liked long pants, because I disliked the </a:t>
            </a:r>
            <a:r>
              <a:rPr lang="en-US" sz="3998">
                <a:solidFill>
                  <a:schemeClr val="accent6"/>
                </a:solidFill>
              </a:rPr>
              <a:t>feeling</a:t>
            </a:r>
            <a:r>
              <a:rPr lang="en-US" sz="3998">
                <a:solidFill>
                  <a:schemeClr val="tx2">
                    <a:lumMod val="50000"/>
                  </a:schemeClr>
                </a:solidFill>
              </a:rPr>
              <a:t> of my legs touching each other.</a:t>
            </a:r>
          </a:p>
        </p:txBody>
      </p:sp>
    </p:spTree>
    <p:extLst>
      <p:ext uri="{BB962C8B-B14F-4D97-AF65-F5344CB8AC3E}">
        <p14:creationId xmlns:p14="http://schemas.microsoft.com/office/powerpoint/2010/main" val="1933594482"/>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2115CA-953D-CD0B-D619-4A7B06E98F47}"/>
              </a:ext>
            </a:extLst>
          </p:cNvPr>
          <p:cNvSpPr>
            <a:spLocks noGrp="1"/>
          </p:cNvSpPr>
          <p:nvPr>
            <p:ph idx="1"/>
          </p:nvPr>
        </p:nvSpPr>
        <p:spPr>
          <a:xfrm>
            <a:off x="352100" y="3000740"/>
            <a:ext cx="15719219" cy="8021948"/>
          </a:xfrm>
          <a:solidFill>
            <a:schemeClr val="accent1">
              <a:lumMod val="40000"/>
              <a:lumOff val="60000"/>
              <a:alpha val="50000"/>
            </a:schemeClr>
          </a:solidFill>
        </p:spPr>
        <p:txBody>
          <a:bodyPr/>
          <a:lstStyle/>
          <a:p>
            <a:pPr marL="457017" indent="-457017">
              <a:lnSpc>
                <a:spcPct val="100000"/>
              </a:lnSpc>
              <a:buFont typeface="Arial" panose="020B0604020202020204" pitchFamily="34" charset="0"/>
              <a:buChar char="•"/>
            </a:pPr>
            <a:r>
              <a:rPr lang="en-GB">
                <a:solidFill>
                  <a:schemeClr val="tx2">
                    <a:lumMod val="50000"/>
                  </a:schemeClr>
                </a:solidFill>
              </a:rPr>
              <a:t>Passive, quiet, withdrawn </a:t>
            </a:r>
          </a:p>
          <a:p>
            <a:pPr marL="457017" indent="-457017">
              <a:lnSpc>
                <a:spcPct val="100000"/>
              </a:lnSpc>
              <a:buFont typeface="Arial" panose="020B0604020202020204" pitchFamily="34" charset="0"/>
              <a:buChar char="•"/>
            </a:pPr>
            <a:r>
              <a:rPr lang="en-GB">
                <a:solidFill>
                  <a:schemeClr val="tx2">
                    <a:lumMod val="50000"/>
                  </a:schemeClr>
                </a:solidFill>
              </a:rPr>
              <a:t>Difficult to engage in conversation or other social interactions </a:t>
            </a:r>
          </a:p>
          <a:p>
            <a:pPr marL="457017" indent="-457017">
              <a:lnSpc>
                <a:spcPct val="100000"/>
              </a:lnSpc>
              <a:buFont typeface="Arial" panose="020B0604020202020204" pitchFamily="34" charset="0"/>
              <a:buChar char="•"/>
            </a:pPr>
            <a:r>
              <a:rPr lang="en-GB">
                <a:solidFill>
                  <a:schemeClr val="tx2">
                    <a:lumMod val="50000"/>
                  </a:schemeClr>
                </a:solidFill>
              </a:rPr>
              <a:t>Apathetic and easily exhausted </a:t>
            </a:r>
          </a:p>
          <a:p>
            <a:pPr marL="457017" indent="-457017">
              <a:lnSpc>
                <a:spcPct val="100000"/>
              </a:lnSpc>
              <a:buFont typeface="Arial" panose="020B0604020202020204" pitchFamily="34" charset="0"/>
              <a:buChar char="•"/>
            </a:pPr>
            <a:r>
              <a:rPr lang="en-GB">
                <a:solidFill>
                  <a:schemeClr val="tx2">
                    <a:lumMod val="50000"/>
                  </a:schemeClr>
                </a:solidFill>
              </a:rPr>
              <a:t>Excessively slow to respond to directions or complete assignments </a:t>
            </a:r>
          </a:p>
          <a:p>
            <a:pPr marL="457017" indent="-457017">
              <a:lnSpc>
                <a:spcPct val="100000"/>
              </a:lnSpc>
              <a:buFont typeface="Arial" panose="020B0604020202020204" pitchFamily="34" charset="0"/>
              <a:buChar char="•"/>
            </a:pPr>
            <a:r>
              <a:rPr lang="en-GB">
                <a:solidFill>
                  <a:schemeClr val="tx2">
                    <a:lumMod val="50000"/>
                  </a:schemeClr>
                </a:solidFill>
              </a:rPr>
              <a:t>Poor inner drive, uninterested in exploring</a:t>
            </a:r>
            <a:endParaRPr lang="en-GB">
              <a:solidFill>
                <a:schemeClr val="tx2">
                  <a:lumMod val="50000"/>
                </a:schemeClr>
              </a:solidFill>
              <a:effectLst/>
            </a:endParaRPr>
          </a:p>
          <a:p>
            <a:endParaRPr lang="en-GB"/>
          </a:p>
        </p:txBody>
      </p:sp>
      <p:sp>
        <p:nvSpPr>
          <p:cNvPr id="2" name="Title 1">
            <a:extLst>
              <a:ext uri="{FF2B5EF4-FFF2-40B4-BE49-F238E27FC236}">
                <a16:creationId xmlns:a16="http://schemas.microsoft.com/office/drawing/2014/main" id="{848EF836-A8D9-3252-18A6-9DB0907CB4B7}"/>
              </a:ext>
            </a:extLst>
          </p:cNvPr>
          <p:cNvSpPr>
            <a:spLocks noGrp="1"/>
          </p:cNvSpPr>
          <p:nvPr>
            <p:ph type="title"/>
          </p:nvPr>
        </p:nvSpPr>
        <p:spPr>
          <a:xfrm>
            <a:off x="333058" y="885555"/>
            <a:ext cx="19341147" cy="1415116"/>
          </a:xfrm>
        </p:spPr>
        <p:txBody>
          <a:bodyPr/>
          <a:lstStyle/>
          <a:p>
            <a:r>
              <a:rPr lang="en-GB" sz="7997">
                <a:solidFill>
                  <a:schemeClr val="tx2">
                    <a:lumMod val="50000"/>
                  </a:schemeClr>
                </a:solidFill>
                <a:latin typeface="Gochi Hand"/>
              </a:rPr>
              <a:t>Sensory Under Responsive Behaviours</a:t>
            </a:r>
          </a:p>
        </p:txBody>
      </p:sp>
      <p:grpSp>
        <p:nvGrpSpPr>
          <p:cNvPr id="6" name="Group 5">
            <a:extLst>
              <a:ext uri="{FF2B5EF4-FFF2-40B4-BE49-F238E27FC236}">
                <a16:creationId xmlns:a16="http://schemas.microsoft.com/office/drawing/2014/main" id="{3B77AAC7-B483-F3B2-C187-B7DC8CFE6E24}"/>
              </a:ext>
            </a:extLst>
          </p:cNvPr>
          <p:cNvGrpSpPr/>
          <p:nvPr/>
        </p:nvGrpSpPr>
        <p:grpSpPr>
          <a:xfrm>
            <a:off x="16485909" y="3000741"/>
            <a:ext cx="6065883" cy="8162377"/>
            <a:chOff x="15624702" y="3296629"/>
            <a:chExt cx="6068253" cy="8165567"/>
          </a:xfrm>
        </p:grpSpPr>
        <p:pic>
          <p:nvPicPr>
            <p:cNvPr id="4" name="Picture 3">
              <a:extLst>
                <a:ext uri="{FF2B5EF4-FFF2-40B4-BE49-F238E27FC236}">
                  <a16:creationId xmlns:a16="http://schemas.microsoft.com/office/drawing/2014/main" id="{EC970E2A-A76A-EE4C-9ECB-710C28DEF83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624703" y="3296629"/>
              <a:ext cx="6009835" cy="3760994"/>
            </a:xfrm>
            <a:prstGeom prst="rect">
              <a:avLst/>
            </a:prstGeom>
          </p:spPr>
        </p:pic>
        <p:pic>
          <p:nvPicPr>
            <p:cNvPr id="5" name="Picture 4">
              <a:extLst>
                <a:ext uri="{FF2B5EF4-FFF2-40B4-BE49-F238E27FC236}">
                  <a16:creationId xmlns:a16="http://schemas.microsoft.com/office/drawing/2014/main" id="{3BAAC0E4-2C6F-9A4F-92E2-2DB3D80ED4D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624702" y="7147517"/>
              <a:ext cx="6068253" cy="4314679"/>
            </a:xfrm>
            <a:prstGeom prst="rect">
              <a:avLst/>
            </a:prstGeom>
          </p:spPr>
        </p:pic>
      </p:grpSp>
    </p:spTree>
    <p:extLst>
      <p:ext uri="{BB962C8B-B14F-4D97-AF65-F5344CB8AC3E}">
        <p14:creationId xmlns:p14="http://schemas.microsoft.com/office/powerpoint/2010/main" val="308287743"/>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2115CA-953D-CD0B-D619-4A7B06E98F47}"/>
              </a:ext>
            </a:extLst>
          </p:cNvPr>
          <p:cNvSpPr>
            <a:spLocks noGrp="1"/>
          </p:cNvSpPr>
          <p:nvPr>
            <p:ph idx="1"/>
          </p:nvPr>
        </p:nvSpPr>
        <p:spPr>
          <a:xfrm>
            <a:off x="352100" y="3000739"/>
            <a:ext cx="23590447" cy="3941452"/>
          </a:xfrm>
          <a:solidFill>
            <a:schemeClr val="accent1">
              <a:lumMod val="60000"/>
              <a:lumOff val="40000"/>
              <a:alpha val="50000"/>
            </a:schemeClr>
          </a:solidFill>
        </p:spPr>
        <p:txBody>
          <a:bodyPr/>
          <a:lstStyle/>
          <a:p>
            <a:pPr marL="799780" lvl="1" indent="-342763">
              <a:lnSpc>
                <a:spcPct val="100000"/>
              </a:lnSpc>
              <a:buFont typeface="Arial" panose="020B0604020202020204" pitchFamily="34" charset="0"/>
              <a:buChar char="•"/>
            </a:pPr>
            <a:r>
              <a:rPr lang="en-US" dirty="0">
                <a:solidFill>
                  <a:schemeClr val="tx2">
                    <a:lumMod val="50000"/>
                  </a:schemeClr>
                </a:solidFill>
              </a:rPr>
              <a:t>Driven to obtain</a:t>
            </a:r>
            <a:r>
              <a:rPr lang="en-GB" dirty="0">
                <a:solidFill>
                  <a:schemeClr val="tx2">
                    <a:lumMod val="50000"/>
                  </a:schemeClr>
                </a:solidFill>
              </a:rPr>
              <a:t> sensory stimulation, but getting the stimulation results in disorganisation; and does not satisfy the drive for more</a:t>
            </a:r>
          </a:p>
          <a:p>
            <a:pPr marL="799780" lvl="1" indent="-342763">
              <a:lnSpc>
                <a:spcPct val="100000"/>
              </a:lnSpc>
              <a:buFont typeface="Arial" panose="020B0604020202020204" pitchFamily="34" charset="0"/>
              <a:buChar char="•"/>
            </a:pPr>
            <a:r>
              <a:rPr lang="en-US" dirty="0">
                <a:solidFill>
                  <a:schemeClr val="tx2">
                    <a:lumMod val="50000"/>
                  </a:schemeClr>
                </a:solidFill>
              </a:rPr>
              <a:t>Climbing, running, jumping, crashing, rough housing, pinching, hitting, chewing</a:t>
            </a:r>
            <a:endParaRPr lang="en-US" b="0" kern="1200" dirty="0">
              <a:solidFill>
                <a:schemeClr val="tx2">
                  <a:lumMod val="50000"/>
                </a:schemeClr>
              </a:solidFill>
              <a:latin typeface="Gochi Hand"/>
              <a:ea typeface="+mj-ea"/>
              <a:cs typeface="+mj-cs"/>
            </a:endParaRPr>
          </a:p>
          <a:p>
            <a:endParaRPr lang="en-GB" dirty="0"/>
          </a:p>
        </p:txBody>
      </p:sp>
      <p:sp>
        <p:nvSpPr>
          <p:cNvPr id="2" name="Title 1">
            <a:extLst>
              <a:ext uri="{FF2B5EF4-FFF2-40B4-BE49-F238E27FC236}">
                <a16:creationId xmlns:a16="http://schemas.microsoft.com/office/drawing/2014/main" id="{848EF836-A8D9-3252-18A6-9DB0907CB4B7}"/>
              </a:ext>
            </a:extLst>
          </p:cNvPr>
          <p:cNvSpPr>
            <a:spLocks noGrp="1"/>
          </p:cNvSpPr>
          <p:nvPr>
            <p:ph type="title"/>
          </p:nvPr>
        </p:nvSpPr>
        <p:spPr>
          <a:xfrm>
            <a:off x="333058" y="885555"/>
            <a:ext cx="19341147" cy="1415116"/>
          </a:xfrm>
        </p:spPr>
        <p:txBody>
          <a:bodyPr/>
          <a:lstStyle/>
          <a:p>
            <a:r>
              <a:rPr lang="en-GB" sz="7997">
                <a:solidFill>
                  <a:schemeClr val="tx2">
                    <a:lumMod val="50000"/>
                  </a:schemeClr>
                </a:solidFill>
                <a:latin typeface="Gochi Hand"/>
              </a:rPr>
              <a:t>Sensory Seeking or Craving</a:t>
            </a:r>
          </a:p>
        </p:txBody>
      </p:sp>
      <p:grpSp>
        <p:nvGrpSpPr>
          <p:cNvPr id="7" name="Group 6">
            <a:extLst>
              <a:ext uri="{FF2B5EF4-FFF2-40B4-BE49-F238E27FC236}">
                <a16:creationId xmlns:a16="http://schemas.microsoft.com/office/drawing/2014/main" id="{592B500F-79FE-03A4-D2D3-E6053E48D10C}"/>
              </a:ext>
            </a:extLst>
          </p:cNvPr>
          <p:cNvGrpSpPr/>
          <p:nvPr/>
        </p:nvGrpSpPr>
        <p:grpSpPr>
          <a:xfrm>
            <a:off x="612604" y="7480325"/>
            <a:ext cx="12089243" cy="3941452"/>
            <a:chOff x="608078" y="7480568"/>
            <a:chExt cx="12093967" cy="3942992"/>
          </a:xfrm>
        </p:grpSpPr>
        <p:pic>
          <p:nvPicPr>
            <p:cNvPr id="4" name="Picture 3">
              <a:extLst>
                <a:ext uri="{FF2B5EF4-FFF2-40B4-BE49-F238E27FC236}">
                  <a16:creationId xmlns:a16="http://schemas.microsoft.com/office/drawing/2014/main" id="{D99A584A-1682-AF44-BA3D-0003E6C6A04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8078" y="7480568"/>
              <a:ext cx="4920593" cy="3942992"/>
            </a:xfrm>
            <a:prstGeom prst="rect">
              <a:avLst/>
            </a:prstGeom>
          </p:spPr>
        </p:pic>
        <p:pic>
          <p:nvPicPr>
            <p:cNvPr id="5" name="Picture 4">
              <a:extLst>
                <a:ext uri="{FF2B5EF4-FFF2-40B4-BE49-F238E27FC236}">
                  <a16:creationId xmlns:a16="http://schemas.microsoft.com/office/drawing/2014/main" id="{4635E0E6-58BE-2640-B4BE-4B323983DCA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42631" y="7480568"/>
              <a:ext cx="6759414" cy="3942992"/>
            </a:xfrm>
            <a:prstGeom prst="rect">
              <a:avLst/>
            </a:prstGeom>
          </p:spPr>
        </p:pic>
      </p:grpSp>
      <p:sp>
        <p:nvSpPr>
          <p:cNvPr id="6" name="TextBox 5">
            <a:extLst>
              <a:ext uri="{FF2B5EF4-FFF2-40B4-BE49-F238E27FC236}">
                <a16:creationId xmlns:a16="http://schemas.microsoft.com/office/drawing/2014/main" id="{A80541EF-6466-564F-B470-13379220DE87}"/>
              </a:ext>
            </a:extLst>
          </p:cNvPr>
          <p:cNvSpPr txBox="1"/>
          <p:nvPr/>
        </p:nvSpPr>
        <p:spPr>
          <a:xfrm>
            <a:off x="13025476" y="7480325"/>
            <a:ext cx="10826902" cy="5340652"/>
          </a:xfrm>
          <a:prstGeom prst="rect">
            <a:avLst/>
          </a:prstGeom>
          <a:solidFill>
            <a:schemeClr val="accent1">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00" tIns="45700" rIns="45700" bIns="45700" numCol="1" spcCol="38100" rtlCol="0" anchor="t">
            <a:spAutoFit/>
          </a:bodyPr>
          <a:lstStyle/>
          <a:p>
            <a:pPr marL="799780" lvl="1" indent="-342763">
              <a:lnSpc>
                <a:spcPct val="108000"/>
              </a:lnSpc>
              <a:spcBef>
                <a:spcPts val="600"/>
              </a:spcBef>
              <a:spcAft>
                <a:spcPts val="1200"/>
              </a:spcAft>
              <a:buFont typeface="Arial" panose="020B0604020202020204" pitchFamily="34" charset="0"/>
              <a:buChar char="•"/>
            </a:pPr>
            <a:r>
              <a:rPr lang="en-US" sz="4800">
                <a:solidFill>
                  <a:schemeClr val="tx2">
                    <a:lumMod val="50000"/>
                  </a:schemeClr>
                </a:solidFill>
              </a:rPr>
              <a:t>Will hum, whistling, grinding teeth, flick or pull ears</a:t>
            </a:r>
          </a:p>
          <a:p>
            <a:pPr marL="799780" lvl="1" indent="-342763">
              <a:lnSpc>
                <a:spcPct val="108000"/>
              </a:lnSpc>
              <a:spcBef>
                <a:spcPts val="600"/>
              </a:spcBef>
              <a:spcAft>
                <a:spcPts val="1200"/>
              </a:spcAft>
              <a:buFont typeface="Arial" panose="020B0604020202020204" pitchFamily="34" charset="0"/>
              <a:buChar char="•"/>
            </a:pPr>
            <a:r>
              <a:rPr lang="en-US" sz="4800">
                <a:solidFill>
                  <a:schemeClr val="tx2">
                    <a:lumMod val="50000"/>
                  </a:schemeClr>
                </a:solidFill>
              </a:rPr>
              <a:t>Repeatedly touch and feel objects, bump into things, show little reaction to pain, shake hands, rub skin, pick skin, mouth objects</a:t>
            </a:r>
          </a:p>
        </p:txBody>
      </p:sp>
    </p:spTree>
    <p:extLst>
      <p:ext uri="{BB962C8B-B14F-4D97-AF65-F5344CB8AC3E}">
        <p14:creationId xmlns:p14="http://schemas.microsoft.com/office/powerpoint/2010/main" val="3610958732"/>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2115CA-953D-CD0B-D619-4A7B06E98F47}"/>
              </a:ext>
            </a:extLst>
          </p:cNvPr>
          <p:cNvSpPr>
            <a:spLocks noGrp="1"/>
          </p:cNvSpPr>
          <p:nvPr>
            <p:ph idx="1"/>
          </p:nvPr>
        </p:nvSpPr>
        <p:spPr/>
        <p:txBody>
          <a:bodyPr/>
          <a:lstStyle/>
          <a:p>
            <a:pPr marL="0" indent="0" algn="ctr">
              <a:buNone/>
            </a:pPr>
            <a:endParaRPr lang="en-US" sz="11995" kern="1200">
              <a:solidFill>
                <a:schemeClr val="tx2">
                  <a:lumMod val="50000"/>
                </a:schemeClr>
              </a:solidFill>
              <a:latin typeface="Gochi Hand"/>
              <a:ea typeface="+mj-ea"/>
              <a:cs typeface="+mj-cs"/>
            </a:endParaRPr>
          </a:p>
          <a:p>
            <a:endParaRPr lang="en-GB"/>
          </a:p>
        </p:txBody>
      </p:sp>
      <p:sp>
        <p:nvSpPr>
          <p:cNvPr id="2" name="Title 1">
            <a:extLst>
              <a:ext uri="{FF2B5EF4-FFF2-40B4-BE49-F238E27FC236}">
                <a16:creationId xmlns:a16="http://schemas.microsoft.com/office/drawing/2014/main" id="{848EF836-A8D9-3252-18A6-9DB0907CB4B7}"/>
              </a:ext>
            </a:extLst>
          </p:cNvPr>
          <p:cNvSpPr>
            <a:spLocks noGrp="1"/>
          </p:cNvSpPr>
          <p:nvPr>
            <p:ph type="title"/>
          </p:nvPr>
        </p:nvSpPr>
        <p:spPr>
          <a:xfrm>
            <a:off x="333058" y="885555"/>
            <a:ext cx="19341147" cy="1415116"/>
          </a:xfrm>
        </p:spPr>
        <p:txBody>
          <a:bodyPr/>
          <a:lstStyle/>
          <a:p>
            <a:r>
              <a:rPr lang="en-GB" sz="7997">
                <a:solidFill>
                  <a:schemeClr val="tx2">
                    <a:lumMod val="50000"/>
                  </a:schemeClr>
                </a:solidFill>
                <a:latin typeface="Gochi Hand"/>
              </a:rPr>
              <a:t>Always on the go</a:t>
            </a:r>
          </a:p>
        </p:txBody>
      </p:sp>
      <p:grpSp>
        <p:nvGrpSpPr>
          <p:cNvPr id="7" name="Group 6">
            <a:extLst>
              <a:ext uri="{FF2B5EF4-FFF2-40B4-BE49-F238E27FC236}">
                <a16:creationId xmlns:a16="http://schemas.microsoft.com/office/drawing/2014/main" id="{62FE7C37-8704-9CF1-B0A5-AF712788A066}"/>
              </a:ext>
            </a:extLst>
          </p:cNvPr>
          <p:cNvGrpSpPr/>
          <p:nvPr/>
        </p:nvGrpSpPr>
        <p:grpSpPr>
          <a:xfrm>
            <a:off x="2251731" y="3000739"/>
            <a:ext cx="18595783" cy="7492916"/>
            <a:chOff x="10604500" y="5201285"/>
            <a:chExt cx="10681649" cy="3319869"/>
          </a:xfrm>
        </p:grpSpPr>
        <p:pic>
          <p:nvPicPr>
            <p:cNvPr id="4" name="Picture 3">
              <a:extLst>
                <a:ext uri="{FF2B5EF4-FFF2-40B4-BE49-F238E27FC236}">
                  <a16:creationId xmlns:a16="http://schemas.microsoft.com/office/drawing/2014/main" id="{D6114ED7-876A-7141-81EE-B486CBD2716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04500" y="5201285"/>
              <a:ext cx="3175000" cy="3313430"/>
            </a:xfrm>
            <a:prstGeom prst="rect">
              <a:avLst/>
            </a:prstGeom>
          </p:spPr>
        </p:pic>
        <p:pic>
          <p:nvPicPr>
            <p:cNvPr id="5" name="Picture 4">
              <a:extLst>
                <a:ext uri="{FF2B5EF4-FFF2-40B4-BE49-F238E27FC236}">
                  <a16:creationId xmlns:a16="http://schemas.microsoft.com/office/drawing/2014/main" id="{F96D2F3F-F2E9-0644-8040-6125F1AB6F9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143774" y="5207724"/>
              <a:ext cx="3746500" cy="3313430"/>
            </a:xfrm>
            <a:prstGeom prst="rect">
              <a:avLst/>
            </a:prstGeom>
          </p:spPr>
        </p:pic>
        <p:pic>
          <p:nvPicPr>
            <p:cNvPr id="6" name="Picture 5">
              <a:extLst>
                <a:ext uri="{FF2B5EF4-FFF2-40B4-BE49-F238E27FC236}">
                  <a16:creationId xmlns:a16="http://schemas.microsoft.com/office/drawing/2014/main" id="{F38B59BC-28A8-FC47-9204-71E79B4DD01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8254548" y="5201285"/>
              <a:ext cx="3031601" cy="3313430"/>
            </a:xfrm>
            <a:prstGeom prst="rect">
              <a:avLst/>
            </a:prstGeom>
          </p:spPr>
        </p:pic>
      </p:grpSp>
    </p:spTree>
    <p:extLst>
      <p:ext uri="{BB962C8B-B14F-4D97-AF65-F5344CB8AC3E}">
        <p14:creationId xmlns:p14="http://schemas.microsoft.com/office/powerpoint/2010/main" val="2740295090"/>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2115CA-953D-CD0B-D619-4A7B06E98F47}"/>
              </a:ext>
            </a:extLst>
          </p:cNvPr>
          <p:cNvSpPr>
            <a:spLocks noGrp="1"/>
          </p:cNvSpPr>
          <p:nvPr>
            <p:ph idx="1"/>
          </p:nvPr>
        </p:nvSpPr>
        <p:spPr>
          <a:xfrm>
            <a:off x="352100" y="3000742"/>
            <a:ext cx="16221299" cy="7156512"/>
          </a:xfrm>
        </p:spPr>
        <p:txBody>
          <a:bodyPr/>
          <a:lstStyle/>
          <a:p>
            <a:pPr marL="274210" indent="-274210">
              <a:lnSpc>
                <a:spcPct val="108000"/>
              </a:lnSpc>
              <a:spcBef>
                <a:spcPts val="600"/>
              </a:spcBef>
              <a:spcAft>
                <a:spcPts val="1200"/>
              </a:spcAft>
              <a:buClr>
                <a:schemeClr val="accent3"/>
              </a:buClr>
              <a:buFont typeface="Wingdings 2"/>
              <a:buChar char=""/>
              <a:defRPr/>
            </a:pPr>
            <a:r>
              <a:rPr lang="en-US" sz="4598" dirty="0"/>
              <a:t>Different from over responsiveness </a:t>
            </a:r>
          </a:p>
          <a:p>
            <a:pPr marL="274210" indent="-274210">
              <a:lnSpc>
                <a:spcPct val="108000"/>
              </a:lnSpc>
              <a:spcBef>
                <a:spcPts val="600"/>
              </a:spcBef>
              <a:spcAft>
                <a:spcPts val="1200"/>
              </a:spcAft>
              <a:buClr>
                <a:schemeClr val="accent3"/>
              </a:buClr>
              <a:buFont typeface="Wingdings 2"/>
              <a:buChar char=""/>
              <a:defRPr/>
            </a:pPr>
            <a:r>
              <a:rPr lang="en-US" sz="4598" dirty="0"/>
              <a:t>Intense addiction to sensory stimuli – but causes </a:t>
            </a:r>
            <a:r>
              <a:rPr lang="en-US" sz="4598" dirty="0" err="1"/>
              <a:t>disorganisation</a:t>
            </a:r>
            <a:r>
              <a:rPr lang="en-US" sz="4598" dirty="0"/>
              <a:t> and frenetic </a:t>
            </a:r>
            <a:r>
              <a:rPr lang="en-US" sz="4598" dirty="0" err="1"/>
              <a:t>behaviour</a:t>
            </a:r>
            <a:r>
              <a:rPr lang="en-US" sz="4598" dirty="0"/>
              <a:t> </a:t>
            </a:r>
          </a:p>
          <a:p>
            <a:pPr marL="274210" indent="-274210">
              <a:lnSpc>
                <a:spcPct val="108000"/>
              </a:lnSpc>
              <a:spcBef>
                <a:spcPts val="600"/>
              </a:spcBef>
              <a:spcAft>
                <a:spcPts val="1200"/>
              </a:spcAft>
              <a:buClr>
                <a:schemeClr val="accent3"/>
              </a:buClr>
              <a:buFont typeface="Wingdings 2"/>
              <a:buChar char=""/>
              <a:defRPr/>
            </a:pPr>
            <a:r>
              <a:rPr lang="en-US" sz="4598" dirty="0"/>
              <a:t>You think needs more input, then will calm down, but not so, </a:t>
            </a:r>
            <a:r>
              <a:rPr lang="en-US" sz="4598" dirty="0" err="1"/>
              <a:t>disorganises</a:t>
            </a:r>
            <a:r>
              <a:rPr lang="en-US" sz="4598" dirty="0"/>
              <a:t> them more </a:t>
            </a:r>
          </a:p>
          <a:p>
            <a:pPr marL="274210" indent="-274210">
              <a:lnSpc>
                <a:spcPct val="108000"/>
              </a:lnSpc>
              <a:spcBef>
                <a:spcPts val="600"/>
              </a:spcBef>
              <a:spcAft>
                <a:spcPts val="1200"/>
              </a:spcAft>
              <a:buClr>
                <a:schemeClr val="accent3"/>
              </a:buClr>
              <a:buFont typeface="Wingdings 2"/>
              <a:buChar char=""/>
              <a:defRPr/>
            </a:pPr>
            <a:r>
              <a:rPr lang="en-US" sz="4598" dirty="0"/>
              <a:t>Input needs to be given in a specific way- structure, boundaries and small doses</a:t>
            </a:r>
          </a:p>
          <a:p>
            <a:pPr marL="274210" indent="-274210">
              <a:lnSpc>
                <a:spcPct val="108000"/>
              </a:lnSpc>
              <a:spcBef>
                <a:spcPts val="600"/>
              </a:spcBef>
              <a:spcAft>
                <a:spcPts val="1200"/>
              </a:spcAft>
              <a:buClr>
                <a:schemeClr val="accent3"/>
              </a:buClr>
              <a:buFont typeface="Wingdings 2"/>
              <a:buChar char=""/>
              <a:defRPr/>
            </a:pPr>
            <a:r>
              <a:rPr lang="en-US" sz="4598" dirty="0"/>
              <a:t>Thrill seekers, confrontational, creative and imaginative </a:t>
            </a:r>
          </a:p>
          <a:p>
            <a:pPr marL="274210" indent="-274210">
              <a:lnSpc>
                <a:spcPct val="100000"/>
              </a:lnSpc>
              <a:buClr>
                <a:schemeClr val="accent3"/>
              </a:buClr>
              <a:buNone/>
              <a:defRPr/>
            </a:pPr>
            <a:endParaRPr lang="en-US" sz="4598" dirty="0"/>
          </a:p>
          <a:p>
            <a:endParaRPr lang="en-GB" dirty="0"/>
          </a:p>
        </p:txBody>
      </p:sp>
      <p:sp>
        <p:nvSpPr>
          <p:cNvPr id="2" name="Title 1">
            <a:extLst>
              <a:ext uri="{FF2B5EF4-FFF2-40B4-BE49-F238E27FC236}">
                <a16:creationId xmlns:a16="http://schemas.microsoft.com/office/drawing/2014/main" id="{848EF836-A8D9-3252-18A6-9DB0907CB4B7}"/>
              </a:ext>
            </a:extLst>
          </p:cNvPr>
          <p:cNvSpPr>
            <a:spLocks noGrp="1"/>
          </p:cNvSpPr>
          <p:nvPr>
            <p:ph type="title"/>
          </p:nvPr>
        </p:nvSpPr>
        <p:spPr>
          <a:xfrm>
            <a:off x="333058" y="885555"/>
            <a:ext cx="19341147" cy="1415116"/>
          </a:xfrm>
        </p:spPr>
        <p:txBody>
          <a:bodyPr/>
          <a:lstStyle/>
          <a:p>
            <a:r>
              <a:rPr lang="en-GB" sz="7997">
                <a:solidFill>
                  <a:schemeClr val="tx2">
                    <a:lumMod val="50000"/>
                  </a:schemeClr>
                </a:solidFill>
                <a:latin typeface="Gochi Hand"/>
              </a:rPr>
              <a:t>Sensory Seeking</a:t>
            </a:r>
          </a:p>
        </p:txBody>
      </p:sp>
      <p:grpSp>
        <p:nvGrpSpPr>
          <p:cNvPr id="6" name="Group 5">
            <a:extLst>
              <a:ext uri="{FF2B5EF4-FFF2-40B4-BE49-F238E27FC236}">
                <a16:creationId xmlns:a16="http://schemas.microsoft.com/office/drawing/2014/main" id="{70AB8A73-FF9F-5C21-F469-763C464672F0}"/>
              </a:ext>
            </a:extLst>
          </p:cNvPr>
          <p:cNvGrpSpPr/>
          <p:nvPr/>
        </p:nvGrpSpPr>
        <p:grpSpPr>
          <a:xfrm>
            <a:off x="16988351" y="3106154"/>
            <a:ext cx="6343815" cy="8083895"/>
            <a:chOff x="10563667" y="3066050"/>
            <a:chExt cx="3263486" cy="5065064"/>
          </a:xfrm>
        </p:grpSpPr>
        <p:pic>
          <p:nvPicPr>
            <p:cNvPr id="4" name="Picture 3" descr="Sensory Seekers | Developmental Pathways for Kids">
              <a:extLst>
                <a:ext uri="{FF2B5EF4-FFF2-40B4-BE49-F238E27FC236}">
                  <a16:creationId xmlns:a16="http://schemas.microsoft.com/office/drawing/2014/main" id="{7789FFF4-6CC7-9A41-A493-9A8EFDB7F19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0563667" y="5584885"/>
              <a:ext cx="3256665" cy="25462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lumsy Kids Can Be In Shape Too.">
              <a:extLst>
                <a:ext uri="{FF2B5EF4-FFF2-40B4-BE49-F238E27FC236}">
                  <a16:creationId xmlns:a16="http://schemas.microsoft.com/office/drawing/2014/main" id="{F5DA63D1-81A9-EA42-9E94-E7592CA9D519}"/>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0570488" y="3066050"/>
              <a:ext cx="3256665" cy="25188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461038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03E1C-1E2C-7AEF-9682-12B61A8066E5}"/>
              </a:ext>
            </a:extLst>
          </p:cNvPr>
          <p:cNvSpPr>
            <a:spLocks noGrp="1"/>
          </p:cNvSpPr>
          <p:nvPr>
            <p:ph type="title"/>
          </p:nvPr>
        </p:nvSpPr>
        <p:spPr/>
        <p:txBody>
          <a:bodyPr/>
          <a:lstStyle/>
          <a:p>
            <a:r>
              <a:rPr lang="en-GB" dirty="0"/>
              <a:t>Who we work with</a:t>
            </a:r>
          </a:p>
        </p:txBody>
      </p:sp>
      <p:pic>
        <p:nvPicPr>
          <p:cNvPr id="11" name="Picture 10" descr="A blue and yellow circle with yellow flowers&#10;&#10;AI-generated content may be incorrect.">
            <a:extLst>
              <a:ext uri="{FF2B5EF4-FFF2-40B4-BE49-F238E27FC236}">
                <a16:creationId xmlns:a16="http://schemas.microsoft.com/office/drawing/2014/main" id="{FD76CCDB-3F80-02E2-FF51-7F54BC49D8B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132203" y="5596174"/>
            <a:ext cx="4518640" cy="3019565"/>
          </a:xfrm>
          <a:prstGeom prst="rect">
            <a:avLst/>
          </a:prstGeom>
        </p:spPr>
      </p:pic>
      <p:pic>
        <p:nvPicPr>
          <p:cNvPr id="13" name="Picture 12" descr="A close up of a logo&#10;&#10;AI-generated content may be incorrect.">
            <a:extLst>
              <a:ext uri="{FF2B5EF4-FFF2-40B4-BE49-F238E27FC236}">
                <a16:creationId xmlns:a16="http://schemas.microsoft.com/office/drawing/2014/main" id="{3ED4DBAE-7DAF-883A-6603-CB893AB50FA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983255" y="4687469"/>
            <a:ext cx="3239203" cy="711563"/>
          </a:xfrm>
          <a:prstGeom prst="rect">
            <a:avLst/>
          </a:prstGeom>
        </p:spPr>
      </p:pic>
      <p:pic>
        <p:nvPicPr>
          <p:cNvPr id="15" name="Picture 14" descr="A logo with a dragon head&#10;&#10;AI-generated content may be incorrect.">
            <a:extLst>
              <a:ext uri="{FF2B5EF4-FFF2-40B4-BE49-F238E27FC236}">
                <a16:creationId xmlns:a16="http://schemas.microsoft.com/office/drawing/2014/main" id="{93AD2BE4-C747-17D7-2CEC-EF07A84347D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7328863" y="11506848"/>
            <a:ext cx="2934109" cy="1638529"/>
          </a:xfrm>
          <a:prstGeom prst="rect">
            <a:avLst/>
          </a:prstGeom>
        </p:spPr>
      </p:pic>
      <p:pic>
        <p:nvPicPr>
          <p:cNvPr id="17" name="Picture 16" descr="A blue and green logo&#10;&#10;AI-generated content may be incorrect.">
            <a:extLst>
              <a:ext uri="{FF2B5EF4-FFF2-40B4-BE49-F238E27FC236}">
                <a16:creationId xmlns:a16="http://schemas.microsoft.com/office/drawing/2014/main" id="{861E1449-A067-C749-A285-FEC3DAEE21D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772239" y="2488499"/>
            <a:ext cx="1604136" cy="2017083"/>
          </a:xfrm>
          <a:prstGeom prst="rect">
            <a:avLst/>
          </a:prstGeom>
        </p:spPr>
      </p:pic>
      <p:pic>
        <p:nvPicPr>
          <p:cNvPr id="19" name="Picture 18" descr="A logo with text on it&#10;&#10;AI-generated content may be incorrect.">
            <a:extLst>
              <a:ext uri="{FF2B5EF4-FFF2-40B4-BE49-F238E27FC236}">
                <a16:creationId xmlns:a16="http://schemas.microsoft.com/office/drawing/2014/main" id="{2D00021D-189A-5E50-A626-AA1DFBD9B0B8}"/>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2993104" y="5629214"/>
            <a:ext cx="4034559" cy="2017279"/>
          </a:xfrm>
          <a:prstGeom prst="rect">
            <a:avLst/>
          </a:prstGeom>
        </p:spPr>
      </p:pic>
      <p:pic>
        <p:nvPicPr>
          <p:cNvPr id="21" name="Picture 20" descr="A blue shield with a letter e&#10;&#10;AI-generated content may be incorrect.">
            <a:extLst>
              <a:ext uri="{FF2B5EF4-FFF2-40B4-BE49-F238E27FC236}">
                <a16:creationId xmlns:a16="http://schemas.microsoft.com/office/drawing/2014/main" id="{0ACAA925-4A77-4339-0150-CE8A296AF74B}"/>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8012303" y="5604411"/>
            <a:ext cx="2505425" cy="2010056"/>
          </a:xfrm>
          <a:prstGeom prst="rect">
            <a:avLst/>
          </a:prstGeom>
        </p:spPr>
      </p:pic>
      <p:pic>
        <p:nvPicPr>
          <p:cNvPr id="25" name="Picture 24" descr="A logo for a company&#10;&#10;AI-generated content may be incorrect.">
            <a:extLst>
              <a:ext uri="{FF2B5EF4-FFF2-40B4-BE49-F238E27FC236}">
                <a16:creationId xmlns:a16="http://schemas.microsoft.com/office/drawing/2014/main" id="{1C75FA44-A651-3C73-8A73-CF4C9249B1D7}"/>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164488" y="8795756"/>
            <a:ext cx="3267531" cy="1190791"/>
          </a:xfrm>
          <a:prstGeom prst="rect">
            <a:avLst/>
          </a:prstGeom>
        </p:spPr>
      </p:pic>
      <p:pic>
        <p:nvPicPr>
          <p:cNvPr id="27" name="Picture 26" descr="A black background with a black square&#10;&#10;AI-generated content may be incorrect.">
            <a:extLst>
              <a:ext uri="{FF2B5EF4-FFF2-40B4-BE49-F238E27FC236}">
                <a16:creationId xmlns:a16="http://schemas.microsoft.com/office/drawing/2014/main" id="{10714F69-9B28-912C-4D4A-3FCB6B6798F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586854" y="6111795"/>
            <a:ext cx="3203089" cy="2200583"/>
          </a:xfrm>
          <a:prstGeom prst="rect">
            <a:avLst/>
          </a:prstGeom>
        </p:spPr>
      </p:pic>
      <p:pic>
        <p:nvPicPr>
          <p:cNvPr id="29" name="Picture 28" descr="A logo with text on it&#10;&#10;AI-generated content may be incorrect.">
            <a:extLst>
              <a:ext uri="{FF2B5EF4-FFF2-40B4-BE49-F238E27FC236}">
                <a16:creationId xmlns:a16="http://schemas.microsoft.com/office/drawing/2014/main" id="{68983290-4815-A758-433B-2C818820BCC2}"/>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12528910" y="2295196"/>
            <a:ext cx="2722151" cy="1668856"/>
          </a:xfrm>
          <a:prstGeom prst="rect">
            <a:avLst/>
          </a:prstGeom>
        </p:spPr>
      </p:pic>
      <p:pic>
        <p:nvPicPr>
          <p:cNvPr id="31" name="Picture 30" descr="A logo for a county&#10;&#10;AI-generated content may be incorrect.">
            <a:extLst>
              <a:ext uri="{FF2B5EF4-FFF2-40B4-BE49-F238E27FC236}">
                <a16:creationId xmlns:a16="http://schemas.microsoft.com/office/drawing/2014/main" id="{D9B7795F-26B6-CD79-5C46-F86242F0C4FA}"/>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6372888" y="2360769"/>
            <a:ext cx="3896269" cy="2924583"/>
          </a:xfrm>
          <a:prstGeom prst="rect">
            <a:avLst/>
          </a:prstGeom>
        </p:spPr>
      </p:pic>
      <p:pic>
        <p:nvPicPr>
          <p:cNvPr id="33" name="Picture 32" descr="A rainbow colored outline of a map&#10;&#10;AI-generated content may be incorrect.">
            <a:extLst>
              <a:ext uri="{FF2B5EF4-FFF2-40B4-BE49-F238E27FC236}">
                <a16:creationId xmlns:a16="http://schemas.microsoft.com/office/drawing/2014/main" id="{74457141-A22B-16B5-6AD9-544C0DEFB096}"/>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47427" y="4773847"/>
            <a:ext cx="2913894" cy="3179070"/>
          </a:xfrm>
          <a:prstGeom prst="rect">
            <a:avLst/>
          </a:prstGeom>
        </p:spPr>
      </p:pic>
      <p:pic>
        <p:nvPicPr>
          <p:cNvPr id="35" name="Picture 34" descr="A logo for a company&#10;&#10;AI-generated content may be incorrect.">
            <a:extLst>
              <a:ext uri="{FF2B5EF4-FFF2-40B4-BE49-F238E27FC236}">
                <a16:creationId xmlns:a16="http://schemas.microsoft.com/office/drawing/2014/main" id="{13C995E7-AEC0-577B-16E5-1389F11B184A}"/>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5791657" y="3790459"/>
            <a:ext cx="4391431" cy="1732606"/>
          </a:xfrm>
          <a:prstGeom prst="rect">
            <a:avLst/>
          </a:prstGeom>
        </p:spPr>
      </p:pic>
      <p:pic>
        <p:nvPicPr>
          <p:cNvPr id="37" name="Picture 36" descr="A tree with colorful leaves and roots&#10;&#10;AI-generated content may be incorrect.">
            <a:extLst>
              <a:ext uri="{FF2B5EF4-FFF2-40B4-BE49-F238E27FC236}">
                <a16:creationId xmlns:a16="http://schemas.microsoft.com/office/drawing/2014/main" id="{9BED82D3-7B50-429F-7140-AC362AFC8730}"/>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688390" y="8738491"/>
            <a:ext cx="3862188" cy="4018490"/>
          </a:xfrm>
          <a:prstGeom prst="rect">
            <a:avLst/>
          </a:prstGeom>
        </p:spPr>
      </p:pic>
      <p:pic>
        <p:nvPicPr>
          <p:cNvPr id="39" name="Picture 38" descr="A black and white logo&#10;&#10;AI-generated content may be incorrect.">
            <a:extLst>
              <a:ext uri="{FF2B5EF4-FFF2-40B4-BE49-F238E27FC236}">
                <a16:creationId xmlns:a16="http://schemas.microsoft.com/office/drawing/2014/main" id="{0D0314BE-F5A6-6F17-6532-F8FD88D0A2DC}"/>
              </a:ext>
            </a:extLst>
          </p:cNvPr>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21570292" y="6234280"/>
            <a:ext cx="1775941" cy="3179070"/>
          </a:xfrm>
          <a:prstGeom prst="rect">
            <a:avLst/>
          </a:prstGeom>
        </p:spPr>
      </p:pic>
      <p:pic>
        <p:nvPicPr>
          <p:cNvPr id="41" name="Picture 40" descr="A logo of a city council&#10;&#10;AI-generated content may be incorrect.">
            <a:extLst>
              <a:ext uri="{FF2B5EF4-FFF2-40B4-BE49-F238E27FC236}">
                <a16:creationId xmlns:a16="http://schemas.microsoft.com/office/drawing/2014/main" id="{D15D1270-18B1-E951-28CE-BB8D706AF1C6}"/>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593489" y="2684453"/>
            <a:ext cx="3742153" cy="1640396"/>
          </a:xfrm>
          <a:prstGeom prst="rect">
            <a:avLst/>
          </a:prstGeom>
        </p:spPr>
      </p:pic>
      <p:pic>
        <p:nvPicPr>
          <p:cNvPr id="43" name="Picture 42" descr="A blue and black logo&#10;&#10;AI-generated content may be incorrect.">
            <a:extLst>
              <a:ext uri="{FF2B5EF4-FFF2-40B4-BE49-F238E27FC236}">
                <a16:creationId xmlns:a16="http://schemas.microsoft.com/office/drawing/2014/main" id="{13DF11F9-A5E1-05EF-ADCA-D4F5ECBCCEDD}"/>
              </a:ext>
            </a:extLst>
          </p:cNvPr>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11008531" y="12694432"/>
            <a:ext cx="1996915" cy="867082"/>
          </a:xfrm>
          <a:prstGeom prst="rect">
            <a:avLst/>
          </a:prstGeom>
        </p:spPr>
      </p:pic>
      <p:pic>
        <p:nvPicPr>
          <p:cNvPr id="47" name="Picture 46" descr="A logo with a wave and a green line&#10;&#10;AI-generated content may be incorrect.">
            <a:extLst>
              <a:ext uri="{FF2B5EF4-FFF2-40B4-BE49-F238E27FC236}">
                <a16:creationId xmlns:a16="http://schemas.microsoft.com/office/drawing/2014/main" id="{6BF4B2B3-0DA8-8B54-3D8B-5D468646E799}"/>
              </a:ext>
            </a:extLst>
          </p:cNvPr>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20973905" y="10497058"/>
            <a:ext cx="2968716" cy="2756219"/>
          </a:xfrm>
          <a:prstGeom prst="rect">
            <a:avLst/>
          </a:prstGeom>
        </p:spPr>
      </p:pic>
      <p:pic>
        <p:nvPicPr>
          <p:cNvPr id="49" name="Picture 48" descr="A green and white logo&#10;&#10;AI-generated content may be incorrect.">
            <a:extLst>
              <a:ext uri="{FF2B5EF4-FFF2-40B4-BE49-F238E27FC236}">
                <a16:creationId xmlns:a16="http://schemas.microsoft.com/office/drawing/2014/main" id="{831E6E56-2133-27FA-21AC-CFC6752F94D6}"/>
              </a:ext>
            </a:extLst>
          </p:cNvPr>
          <p:cNvPicPr>
            <a:picLocks noChangeAspect="1"/>
          </p:cNvPicPr>
          <p:nvPr/>
        </p:nvPicPr>
        <p:blipFill>
          <a:blip r:embed="rId20">
            <a:extLst>
              <a:ext uri="{28A0092B-C50C-407E-A947-70E740481C1C}">
                <a14:useLocalDpi xmlns:a14="http://schemas.microsoft.com/office/drawing/2010/main"/>
              </a:ext>
            </a:extLst>
          </a:blip>
          <a:stretch>
            <a:fillRect/>
          </a:stretch>
        </p:blipFill>
        <p:spPr>
          <a:xfrm>
            <a:off x="729545" y="10830479"/>
            <a:ext cx="5153744" cy="1495634"/>
          </a:xfrm>
          <a:prstGeom prst="rect">
            <a:avLst/>
          </a:prstGeom>
        </p:spPr>
      </p:pic>
      <p:pic>
        <p:nvPicPr>
          <p:cNvPr id="51" name="Picture 50" descr="A close-up of some words&#10;&#10;AI-generated content may be incorrect.">
            <a:extLst>
              <a:ext uri="{FF2B5EF4-FFF2-40B4-BE49-F238E27FC236}">
                <a16:creationId xmlns:a16="http://schemas.microsoft.com/office/drawing/2014/main" id="{38FD12B8-92B1-AE52-A89F-C17FA003C8E7}"/>
              </a:ext>
            </a:extLst>
          </p:cNvPr>
          <p:cNvPicPr>
            <a:picLocks noChangeAspect="1"/>
          </p:cNvPicPr>
          <p:nvPr/>
        </p:nvPicPr>
        <p:blipFill>
          <a:blip r:embed="rId21">
            <a:extLst>
              <a:ext uri="{28A0092B-C50C-407E-A947-70E740481C1C}">
                <a14:useLocalDpi xmlns:a14="http://schemas.microsoft.com/office/drawing/2010/main"/>
              </a:ext>
            </a:extLst>
          </a:blip>
          <a:stretch>
            <a:fillRect/>
          </a:stretch>
        </p:blipFill>
        <p:spPr>
          <a:xfrm>
            <a:off x="12106969" y="8389254"/>
            <a:ext cx="4382112" cy="1771897"/>
          </a:xfrm>
          <a:prstGeom prst="rect">
            <a:avLst/>
          </a:prstGeom>
        </p:spPr>
      </p:pic>
      <p:pic>
        <p:nvPicPr>
          <p:cNvPr id="53" name="Picture 52" descr="A logo with a bird and text&#10;&#10;AI-generated content may be incorrect.">
            <a:extLst>
              <a:ext uri="{FF2B5EF4-FFF2-40B4-BE49-F238E27FC236}">
                <a16:creationId xmlns:a16="http://schemas.microsoft.com/office/drawing/2014/main" id="{AA27E913-0DA8-BB05-5E5C-92C7A9097D2D}"/>
              </a:ext>
            </a:extLst>
          </p:cNvPr>
          <p:cNvPicPr>
            <a:picLocks noChangeAspect="1"/>
          </p:cNvPicPr>
          <p:nvPr/>
        </p:nvPicPr>
        <p:blipFill>
          <a:blip r:embed="rId22">
            <a:extLst>
              <a:ext uri="{28A0092B-C50C-407E-A947-70E740481C1C}">
                <a14:useLocalDpi xmlns:a14="http://schemas.microsoft.com/office/drawing/2010/main"/>
              </a:ext>
            </a:extLst>
          </a:blip>
          <a:stretch>
            <a:fillRect/>
          </a:stretch>
        </p:blipFill>
        <p:spPr>
          <a:xfrm>
            <a:off x="17849205" y="8056346"/>
            <a:ext cx="2831620" cy="2761607"/>
          </a:xfrm>
          <a:prstGeom prst="rect">
            <a:avLst/>
          </a:prstGeom>
        </p:spPr>
      </p:pic>
      <p:pic>
        <p:nvPicPr>
          <p:cNvPr id="55" name="Picture 54" descr="A close-up of a logo&#10;&#10;AI-generated content may be incorrect.">
            <a:extLst>
              <a:ext uri="{FF2B5EF4-FFF2-40B4-BE49-F238E27FC236}">
                <a16:creationId xmlns:a16="http://schemas.microsoft.com/office/drawing/2014/main" id="{A529EB24-9680-0B06-FEA2-8367CEB18576}"/>
              </a:ext>
            </a:extLst>
          </p:cNvPr>
          <p:cNvPicPr>
            <a:picLocks noChangeAspect="1"/>
          </p:cNvPicPr>
          <p:nvPr/>
        </p:nvPicPr>
        <p:blipFill>
          <a:blip r:embed="rId23">
            <a:extLst>
              <a:ext uri="{28A0092B-C50C-407E-A947-70E740481C1C}">
                <a14:useLocalDpi xmlns:a14="http://schemas.microsoft.com/office/drawing/2010/main"/>
              </a:ext>
            </a:extLst>
          </a:blip>
          <a:stretch>
            <a:fillRect/>
          </a:stretch>
        </p:blipFill>
        <p:spPr>
          <a:xfrm>
            <a:off x="4727848" y="9437150"/>
            <a:ext cx="2676899" cy="1448002"/>
          </a:xfrm>
          <a:prstGeom prst="rect">
            <a:avLst/>
          </a:prstGeom>
        </p:spPr>
      </p:pic>
      <p:pic>
        <p:nvPicPr>
          <p:cNvPr id="57" name="Picture 56" descr="A logo for a charity&#10;&#10;AI-generated content may be incorrect.">
            <a:extLst>
              <a:ext uri="{FF2B5EF4-FFF2-40B4-BE49-F238E27FC236}">
                <a16:creationId xmlns:a16="http://schemas.microsoft.com/office/drawing/2014/main" id="{68A7B7FA-D992-F69E-AA1A-D57EA27F9B15}"/>
              </a:ext>
            </a:extLst>
          </p:cNvPr>
          <p:cNvPicPr>
            <a:picLocks noChangeAspect="1"/>
          </p:cNvPicPr>
          <p:nvPr/>
        </p:nvPicPr>
        <p:blipFill>
          <a:blip r:embed="rId24">
            <a:extLst>
              <a:ext uri="{28A0092B-C50C-407E-A947-70E740481C1C}">
                <a14:useLocalDpi xmlns:a14="http://schemas.microsoft.com/office/drawing/2010/main"/>
              </a:ext>
            </a:extLst>
          </a:blip>
          <a:stretch>
            <a:fillRect/>
          </a:stretch>
        </p:blipFill>
        <p:spPr>
          <a:xfrm>
            <a:off x="3295770" y="4331142"/>
            <a:ext cx="2924583" cy="1486107"/>
          </a:xfrm>
          <a:prstGeom prst="rect">
            <a:avLst/>
          </a:prstGeom>
        </p:spPr>
      </p:pic>
      <p:pic>
        <p:nvPicPr>
          <p:cNvPr id="59" name="Picture 58" descr="A colorful text with cartoon characters&#10;&#10;AI-generated content may be incorrect.">
            <a:extLst>
              <a:ext uri="{FF2B5EF4-FFF2-40B4-BE49-F238E27FC236}">
                <a16:creationId xmlns:a16="http://schemas.microsoft.com/office/drawing/2014/main" id="{9CBBF833-9FAC-9FF9-D384-5F772D68ED7E}"/>
              </a:ext>
            </a:extLst>
          </p:cNvPr>
          <p:cNvPicPr>
            <a:picLocks noChangeAspect="1"/>
          </p:cNvPicPr>
          <p:nvPr/>
        </p:nvPicPr>
        <p:blipFill>
          <a:blip r:embed="rId25">
            <a:extLst>
              <a:ext uri="{28A0092B-C50C-407E-A947-70E740481C1C}">
                <a14:useLocalDpi xmlns:a14="http://schemas.microsoft.com/office/drawing/2010/main"/>
              </a:ext>
            </a:extLst>
          </a:blip>
          <a:stretch>
            <a:fillRect/>
          </a:stretch>
        </p:blipFill>
        <p:spPr>
          <a:xfrm>
            <a:off x="13683935" y="11875167"/>
            <a:ext cx="3134252" cy="1638530"/>
          </a:xfrm>
          <a:prstGeom prst="rect">
            <a:avLst/>
          </a:prstGeom>
        </p:spPr>
      </p:pic>
      <p:pic>
        <p:nvPicPr>
          <p:cNvPr id="61" name="Picture 60" descr="A close-up of a logo&#10;&#10;AI-generated content may be incorrect.">
            <a:extLst>
              <a:ext uri="{FF2B5EF4-FFF2-40B4-BE49-F238E27FC236}">
                <a16:creationId xmlns:a16="http://schemas.microsoft.com/office/drawing/2014/main" id="{D56FA267-04CF-ACA0-1269-28958429133E}"/>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18917566" y="2066623"/>
            <a:ext cx="4602605" cy="1438028"/>
          </a:xfrm>
          <a:prstGeom prst="rect">
            <a:avLst/>
          </a:prstGeom>
        </p:spPr>
      </p:pic>
      <p:pic>
        <p:nvPicPr>
          <p:cNvPr id="63" name="Picture 62" descr="A red dragon with wings and text&#10;&#10;AI-generated content may be incorrect.">
            <a:extLst>
              <a:ext uri="{FF2B5EF4-FFF2-40B4-BE49-F238E27FC236}">
                <a16:creationId xmlns:a16="http://schemas.microsoft.com/office/drawing/2014/main" id="{0F12C45B-5FE5-CE32-98EA-225F77591B4E}"/>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22046664" y="3740906"/>
            <a:ext cx="1589909" cy="1799256"/>
          </a:xfrm>
          <a:prstGeom prst="rect">
            <a:avLst/>
          </a:prstGeom>
        </p:spPr>
      </p:pic>
    </p:spTree>
    <p:extLst>
      <p:ext uri="{BB962C8B-B14F-4D97-AF65-F5344CB8AC3E}">
        <p14:creationId xmlns:p14="http://schemas.microsoft.com/office/powerpoint/2010/main" val="3308813297"/>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2115CA-953D-CD0B-D619-4A7B06E98F47}"/>
              </a:ext>
            </a:extLst>
          </p:cNvPr>
          <p:cNvSpPr>
            <a:spLocks noGrp="1"/>
          </p:cNvSpPr>
          <p:nvPr>
            <p:ph idx="1"/>
          </p:nvPr>
        </p:nvSpPr>
        <p:spPr>
          <a:xfrm>
            <a:off x="333058" y="3636977"/>
            <a:ext cx="17199711" cy="9193468"/>
          </a:xfrm>
        </p:spPr>
        <p:txBody>
          <a:bodyPr/>
          <a:lstStyle/>
          <a:p>
            <a:pPr marL="457017" indent="-457017">
              <a:lnSpc>
                <a:spcPct val="108000"/>
              </a:lnSpc>
              <a:spcBef>
                <a:spcPts val="600"/>
              </a:spcBef>
              <a:spcAft>
                <a:spcPts val="1200"/>
              </a:spcAft>
              <a:buFont typeface="Arial" panose="020B0604020202020204" pitchFamily="34" charset="0"/>
              <a:buChar char="•"/>
            </a:pPr>
            <a:r>
              <a:rPr lang="en-US" sz="4598" dirty="0">
                <a:solidFill>
                  <a:schemeClr val="tx2">
                    <a:lumMod val="50000"/>
                  </a:schemeClr>
                </a:solidFill>
              </a:rPr>
              <a:t>Struggles to wait their turn and sit still.</a:t>
            </a:r>
          </a:p>
          <a:p>
            <a:pPr marL="457017" indent="-457017">
              <a:lnSpc>
                <a:spcPct val="108000"/>
              </a:lnSpc>
              <a:spcBef>
                <a:spcPts val="600"/>
              </a:spcBef>
              <a:spcAft>
                <a:spcPts val="1200"/>
              </a:spcAft>
              <a:buFont typeface="Arial" panose="020B0604020202020204" pitchFamily="34" charset="0"/>
              <a:buChar char="•"/>
            </a:pPr>
            <a:r>
              <a:rPr lang="en-US" sz="4598" dirty="0">
                <a:solidFill>
                  <a:schemeClr val="tx2">
                    <a:lumMod val="50000"/>
                  </a:schemeClr>
                </a:solidFill>
              </a:rPr>
              <a:t>May be very interruptive</a:t>
            </a:r>
          </a:p>
          <a:p>
            <a:pPr marL="457017" indent="-457017">
              <a:lnSpc>
                <a:spcPct val="108000"/>
              </a:lnSpc>
              <a:spcBef>
                <a:spcPts val="600"/>
              </a:spcBef>
              <a:spcAft>
                <a:spcPts val="1200"/>
              </a:spcAft>
              <a:buFont typeface="Arial" panose="020B0604020202020204" pitchFamily="34" charset="0"/>
              <a:buChar char="•"/>
            </a:pPr>
            <a:r>
              <a:rPr lang="en-US" sz="4598" dirty="0">
                <a:solidFill>
                  <a:schemeClr val="tx2">
                    <a:lumMod val="50000"/>
                  </a:schemeClr>
                </a:solidFill>
              </a:rPr>
              <a:t>Intense and demanding and may find it difficult to become in a calming state</a:t>
            </a:r>
          </a:p>
          <a:p>
            <a:pPr marL="457017" indent="-457017">
              <a:lnSpc>
                <a:spcPct val="108000"/>
              </a:lnSpc>
              <a:spcBef>
                <a:spcPts val="600"/>
              </a:spcBef>
              <a:spcAft>
                <a:spcPts val="1200"/>
              </a:spcAft>
              <a:buFont typeface="Arial" panose="020B0604020202020204" pitchFamily="34" charset="0"/>
              <a:buChar char="•"/>
            </a:pPr>
            <a:r>
              <a:rPr lang="en-US" sz="4598" dirty="0">
                <a:solidFill>
                  <a:schemeClr val="tx2">
                    <a:lumMod val="50000"/>
                  </a:schemeClr>
                </a:solidFill>
              </a:rPr>
              <a:t>May be prone to be in situations that others perceive as dangerous or disruptive</a:t>
            </a:r>
          </a:p>
          <a:p>
            <a:pPr marL="0" indent="0" algn="ctr">
              <a:lnSpc>
                <a:spcPct val="108000"/>
              </a:lnSpc>
              <a:spcBef>
                <a:spcPts val="600"/>
              </a:spcBef>
              <a:spcAft>
                <a:spcPts val="1200"/>
              </a:spcAft>
              <a:buNone/>
            </a:pPr>
            <a:endParaRPr lang="en-US" sz="11995" kern="1200" dirty="0">
              <a:solidFill>
                <a:schemeClr val="tx2">
                  <a:lumMod val="50000"/>
                </a:schemeClr>
              </a:solidFill>
              <a:latin typeface="Gochi Hand"/>
              <a:ea typeface="+mj-ea"/>
              <a:cs typeface="+mj-cs"/>
            </a:endParaRPr>
          </a:p>
          <a:p>
            <a:endParaRPr lang="en-GB" dirty="0"/>
          </a:p>
        </p:txBody>
      </p:sp>
      <p:sp>
        <p:nvSpPr>
          <p:cNvPr id="2" name="Title 1">
            <a:extLst>
              <a:ext uri="{FF2B5EF4-FFF2-40B4-BE49-F238E27FC236}">
                <a16:creationId xmlns:a16="http://schemas.microsoft.com/office/drawing/2014/main" id="{848EF836-A8D9-3252-18A6-9DB0907CB4B7}"/>
              </a:ext>
            </a:extLst>
          </p:cNvPr>
          <p:cNvSpPr>
            <a:spLocks noGrp="1"/>
          </p:cNvSpPr>
          <p:nvPr>
            <p:ph type="title"/>
          </p:nvPr>
        </p:nvSpPr>
        <p:spPr>
          <a:xfrm>
            <a:off x="333058" y="885555"/>
            <a:ext cx="20190142" cy="1415116"/>
          </a:xfrm>
        </p:spPr>
        <p:txBody>
          <a:bodyPr/>
          <a:lstStyle/>
          <a:p>
            <a:r>
              <a:rPr lang="en-GB" sz="7950">
                <a:solidFill>
                  <a:schemeClr val="tx2">
                    <a:lumMod val="50000"/>
                  </a:schemeClr>
                </a:solidFill>
                <a:latin typeface="Gochi Hand"/>
              </a:rPr>
              <a:t>Sensory Seeking or Craving (Under Responsive)</a:t>
            </a:r>
          </a:p>
        </p:txBody>
      </p:sp>
      <p:pic>
        <p:nvPicPr>
          <p:cNvPr id="4" name="Picture 3">
            <a:extLst>
              <a:ext uri="{FF2B5EF4-FFF2-40B4-BE49-F238E27FC236}">
                <a16:creationId xmlns:a16="http://schemas.microsoft.com/office/drawing/2014/main" id="{9D8C2743-3C17-F87A-8DAC-0B352E52AD6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660291" y="8279027"/>
            <a:ext cx="6184879" cy="4340020"/>
          </a:xfrm>
          <a:prstGeom prst="rect">
            <a:avLst/>
          </a:prstGeom>
        </p:spPr>
      </p:pic>
      <p:pic>
        <p:nvPicPr>
          <p:cNvPr id="5" name="Picture 4">
            <a:extLst>
              <a:ext uri="{FF2B5EF4-FFF2-40B4-BE49-F238E27FC236}">
                <a16:creationId xmlns:a16="http://schemas.microsoft.com/office/drawing/2014/main" id="{E5C0DC15-D618-45DC-C2DF-248DC9F93A7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944658" y="5439329"/>
            <a:ext cx="5897574" cy="7391116"/>
          </a:xfrm>
          <a:prstGeom prst="rect">
            <a:avLst/>
          </a:prstGeom>
        </p:spPr>
      </p:pic>
    </p:spTree>
    <p:extLst>
      <p:ext uri="{BB962C8B-B14F-4D97-AF65-F5344CB8AC3E}">
        <p14:creationId xmlns:p14="http://schemas.microsoft.com/office/powerpoint/2010/main" val="2205632014"/>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Sensory Challenges - How to Help Your Child - All About Therapy, PLLC">
            <a:extLst>
              <a:ext uri="{FF2B5EF4-FFF2-40B4-BE49-F238E27FC236}">
                <a16:creationId xmlns:a16="http://schemas.microsoft.com/office/drawing/2014/main" id="{8B2F284E-A65A-9257-9C06-C0F504DE884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1"/>
          <a:stretch/>
        </p:blipFill>
        <p:spPr bwMode="auto">
          <a:xfrm>
            <a:off x="15094166" y="2300672"/>
            <a:ext cx="7731358" cy="597974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42115CA-953D-CD0B-D619-4A7B06E98F47}"/>
              </a:ext>
            </a:extLst>
          </p:cNvPr>
          <p:cNvSpPr>
            <a:spLocks noGrp="1"/>
          </p:cNvSpPr>
          <p:nvPr>
            <p:ph idx="1"/>
          </p:nvPr>
        </p:nvSpPr>
        <p:spPr>
          <a:xfrm>
            <a:off x="333058" y="2592243"/>
            <a:ext cx="14470456" cy="9167957"/>
          </a:xfrm>
        </p:spPr>
        <p:txBody>
          <a:bodyPr lIns="45718" tIns="45718" rIns="45718" bIns="45718" anchor="t"/>
          <a:lstStyle/>
          <a:p>
            <a:pPr marL="0" indent="0" eaLnBrk="1" hangingPunct="1">
              <a:buNone/>
            </a:pPr>
            <a:r>
              <a:rPr lang="en-US" altLang="en-US" sz="4300" dirty="0"/>
              <a:t>What it looks like:</a:t>
            </a:r>
          </a:p>
          <a:p>
            <a:pPr marL="0" indent="0" eaLnBrk="1" hangingPunct="1">
              <a:buNone/>
            </a:pPr>
            <a:endParaRPr lang="en-US" sz="400" dirty="0"/>
          </a:p>
          <a:p>
            <a:pPr marL="1447165" lvl="1" indent="-532765" eaLnBrk="1" hangingPunct="1"/>
            <a:r>
              <a:rPr lang="en-US" altLang="en-US" sz="4300" dirty="0"/>
              <a:t>Seeks movement </a:t>
            </a:r>
          </a:p>
          <a:p>
            <a:pPr marL="1447165" lvl="1" indent="-532765" eaLnBrk="1" hangingPunct="1"/>
            <a:r>
              <a:rPr lang="en-US" altLang="en-US" sz="4300" dirty="0"/>
              <a:t>Extrovert </a:t>
            </a:r>
          </a:p>
          <a:p>
            <a:pPr marL="1447165" lvl="1" indent="-532765" eaLnBrk="1" hangingPunct="1"/>
            <a:r>
              <a:rPr lang="en-US" altLang="en-US" sz="4300" dirty="0"/>
              <a:t>Intense </a:t>
            </a:r>
          </a:p>
          <a:p>
            <a:pPr marL="1447165" lvl="1" indent="-532765" eaLnBrk="1" hangingPunct="1"/>
            <a:r>
              <a:rPr lang="en-US" altLang="en-US" sz="4300" dirty="0"/>
              <a:t>Creative </a:t>
            </a:r>
          </a:p>
          <a:p>
            <a:pPr marL="1447165" lvl="1" indent="-532765" eaLnBrk="1" hangingPunct="1"/>
            <a:r>
              <a:rPr lang="en-US" altLang="en-US" sz="4300" dirty="0"/>
              <a:t>Thrill seeking </a:t>
            </a:r>
          </a:p>
          <a:p>
            <a:pPr marL="1447165" lvl="1" indent="-532765" eaLnBrk="1" hangingPunct="1"/>
            <a:r>
              <a:rPr lang="en-US" altLang="en-US" sz="4300" dirty="0"/>
              <a:t>Hyperactive – seeking  input – but takes little input and can crash easily</a:t>
            </a:r>
          </a:p>
          <a:p>
            <a:pPr marL="1447165" lvl="1" indent="-532765" eaLnBrk="1" hangingPunct="1"/>
            <a:r>
              <a:rPr lang="en-US" altLang="en-US" sz="4300" dirty="0"/>
              <a:t>Seeks intense activity- mountain biking, sky diving, etc.  </a:t>
            </a:r>
          </a:p>
          <a:p>
            <a:pPr marL="1447165" lvl="1" indent="-532765" eaLnBrk="1" hangingPunct="1"/>
            <a:r>
              <a:rPr lang="en-US" altLang="en-US" sz="4300" dirty="0"/>
              <a:t>Always something in mouth </a:t>
            </a:r>
          </a:p>
          <a:p>
            <a:pPr marL="456565" indent="-456565"/>
            <a:endParaRPr lang="en-GB" dirty="0"/>
          </a:p>
        </p:txBody>
      </p:sp>
      <p:sp>
        <p:nvSpPr>
          <p:cNvPr id="2" name="Title 1">
            <a:extLst>
              <a:ext uri="{FF2B5EF4-FFF2-40B4-BE49-F238E27FC236}">
                <a16:creationId xmlns:a16="http://schemas.microsoft.com/office/drawing/2014/main" id="{848EF836-A8D9-3252-18A6-9DB0907CB4B7}"/>
              </a:ext>
            </a:extLst>
          </p:cNvPr>
          <p:cNvSpPr>
            <a:spLocks noGrp="1"/>
          </p:cNvSpPr>
          <p:nvPr>
            <p:ph type="title"/>
          </p:nvPr>
        </p:nvSpPr>
        <p:spPr>
          <a:xfrm>
            <a:off x="333058" y="885555"/>
            <a:ext cx="19341147" cy="1415116"/>
          </a:xfrm>
        </p:spPr>
        <p:txBody>
          <a:bodyPr/>
          <a:lstStyle/>
          <a:p>
            <a:r>
              <a:rPr lang="en-GB" sz="9600">
                <a:solidFill>
                  <a:schemeClr val="tx2">
                    <a:lumMod val="50000"/>
                  </a:schemeClr>
                </a:solidFill>
                <a:latin typeface="Gochi Hand"/>
              </a:rPr>
              <a:t>Sensory Craver</a:t>
            </a:r>
          </a:p>
        </p:txBody>
      </p:sp>
      <p:pic>
        <p:nvPicPr>
          <p:cNvPr id="4" name="Picture 4" descr="When Sensory Seeking Becomes Attention Seeking - Baby Bytes">
            <a:extLst>
              <a:ext uri="{FF2B5EF4-FFF2-40B4-BE49-F238E27FC236}">
                <a16:creationId xmlns:a16="http://schemas.microsoft.com/office/drawing/2014/main" id="{036FC2C7-2A40-0715-01F0-1C7EAF12B661}"/>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5707994" y="6822073"/>
            <a:ext cx="7932418" cy="6201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8670048"/>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2115CA-953D-CD0B-D619-4A7B06E98F47}"/>
              </a:ext>
            </a:extLst>
          </p:cNvPr>
          <p:cNvSpPr>
            <a:spLocks noGrp="1"/>
          </p:cNvSpPr>
          <p:nvPr>
            <p:ph idx="1"/>
          </p:nvPr>
        </p:nvSpPr>
        <p:spPr/>
        <p:txBody>
          <a:bodyPr/>
          <a:lstStyle/>
          <a:p>
            <a:pPr marL="0" indent="0" algn="ctr">
              <a:buNone/>
            </a:pPr>
            <a:endParaRPr lang="en-US" sz="11995" kern="1200">
              <a:solidFill>
                <a:schemeClr val="tx2">
                  <a:lumMod val="50000"/>
                </a:schemeClr>
              </a:solidFill>
              <a:latin typeface="Gochi Hand"/>
              <a:ea typeface="+mj-ea"/>
              <a:cs typeface="+mj-cs"/>
            </a:endParaRPr>
          </a:p>
          <a:p>
            <a:endParaRPr lang="en-GB"/>
          </a:p>
        </p:txBody>
      </p:sp>
      <p:sp>
        <p:nvSpPr>
          <p:cNvPr id="2" name="Title 1">
            <a:extLst>
              <a:ext uri="{FF2B5EF4-FFF2-40B4-BE49-F238E27FC236}">
                <a16:creationId xmlns:a16="http://schemas.microsoft.com/office/drawing/2014/main" id="{848EF836-A8D9-3252-18A6-9DB0907CB4B7}"/>
              </a:ext>
            </a:extLst>
          </p:cNvPr>
          <p:cNvSpPr>
            <a:spLocks noGrp="1"/>
          </p:cNvSpPr>
          <p:nvPr>
            <p:ph type="title"/>
          </p:nvPr>
        </p:nvSpPr>
        <p:spPr>
          <a:xfrm>
            <a:off x="333058" y="885555"/>
            <a:ext cx="19341147" cy="1415116"/>
          </a:xfrm>
        </p:spPr>
        <p:txBody>
          <a:bodyPr/>
          <a:lstStyle/>
          <a:p>
            <a:r>
              <a:rPr lang="en-GB" sz="9600">
                <a:solidFill>
                  <a:schemeClr val="tx2">
                    <a:lumMod val="50000"/>
                  </a:schemeClr>
                </a:solidFill>
                <a:latin typeface="Gochi Hand"/>
              </a:rPr>
              <a:t>Loves messy play</a:t>
            </a:r>
          </a:p>
        </p:txBody>
      </p:sp>
      <p:grpSp>
        <p:nvGrpSpPr>
          <p:cNvPr id="7" name="Group 6">
            <a:extLst>
              <a:ext uri="{FF2B5EF4-FFF2-40B4-BE49-F238E27FC236}">
                <a16:creationId xmlns:a16="http://schemas.microsoft.com/office/drawing/2014/main" id="{2178B3AA-7C63-3D80-8986-505D94A1ECCC}"/>
              </a:ext>
            </a:extLst>
          </p:cNvPr>
          <p:cNvGrpSpPr/>
          <p:nvPr/>
        </p:nvGrpSpPr>
        <p:grpSpPr>
          <a:xfrm>
            <a:off x="853296" y="2459169"/>
            <a:ext cx="22363005" cy="8833870"/>
            <a:chOff x="848864" y="2457450"/>
            <a:chExt cx="10494272" cy="2937510"/>
          </a:xfrm>
        </p:grpSpPr>
        <p:pic>
          <p:nvPicPr>
            <p:cNvPr id="4" name="Picture 3">
              <a:extLst>
                <a:ext uri="{FF2B5EF4-FFF2-40B4-BE49-F238E27FC236}">
                  <a16:creationId xmlns:a16="http://schemas.microsoft.com/office/drawing/2014/main" id="{2DE3B9CF-3E25-9951-428B-52E2A04B757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48864" y="2457450"/>
              <a:ext cx="3540256" cy="2937510"/>
            </a:xfrm>
            <a:prstGeom prst="rect">
              <a:avLst/>
            </a:prstGeom>
          </p:spPr>
        </p:pic>
        <p:pic>
          <p:nvPicPr>
            <p:cNvPr id="5" name="Picture 4">
              <a:extLst>
                <a:ext uri="{FF2B5EF4-FFF2-40B4-BE49-F238E27FC236}">
                  <a16:creationId xmlns:a16="http://schemas.microsoft.com/office/drawing/2014/main" id="{E0827EDD-256B-4B4A-927D-C2C1A5A2F27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49800" y="2457450"/>
              <a:ext cx="3171190" cy="2937510"/>
            </a:xfrm>
            <a:prstGeom prst="rect">
              <a:avLst/>
            </a:prstGeom>
          </p:spPr>
        </p:pic>
        <p:pic>
          <p:nvPicPr>
            <p:cNvPr id="6" name="Picture 5">
              <a:extLst>
                <a:ext uri="{FF2B5EF4-FFF2-40B4-BE49-F238E27FC236}">
                  <a16:creationId xmlns:a16="http://schemas.microsoft.com/office/drawing/2014/main" id="{AE44B29F-2F97-D9F2-4067-978E427561E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281670" y="2457451"/>
              <a:ext cx="3061466" cy="2937509"/>
            </a:xfrm>
            <a:prstGeom prst="rect">
              <a:avLst/>
            </a:prstGeom>
          </p:spPr>
        </p:pic>
      </p:grpSp>
    </p:spTree>
    <p:extLst>
      <p:ext uri="{BB962C8B-B14F-4D97-AF65-F5344CB8AC3E}">
        <p14:creationId xmlns:p14="http://schemas.microsoft.com/office/powerpoint/2010/main" val="3995374952"/>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2115CA-953D-CD0B-D619-4A7B06E98F47}"/>
              </a:ext>
            </a:extLst>
          </p:cNvPr>
          <p:cNvSpPr>
            <a:spLocks noGrp="1"/>
          </p:cNvSpPr>
          <p:nvPr>
            <p:ph idx="1"/>
          </p:nvPr>
        </p:nvSpPr>
        <p:spPr>
          <a:xfrm>
            <a:off x="333057" y="3592938"/>
            <a:ext cx="18371231" cy="7317953"/>
          </a:xfrm>
        </p:spPr>
        <p:txBody>
          <a:bodyPr/>
          <a:lstStyle/>
          <a:p>
            <a:pPr marL="457017" indent="-457017">
              <a:buFont typeface="Arial" panose="020B0604020202020204" pitchFamily="34" charset="0"/>
              <a:buChar char="•"/>
            </a:pPr>
            <a:r>
              <a:rPr lang="en-US" sz="4598">
                <a:solidFill>
                  <a:schemeClr val="tx2">
                    <a:lumMod val="50000"/>
                  </a:schemeClr>
                </a:solidFill>
              </a:rPr>
              <a:t>Increase your knowledge of why your child is behaving the way they are</a:t>
            </a:r>
          </a:p>
          <a:p>
            <a:pPr marL="457017" indent="-457017">
              <a:buFont typeface="Arial" panose="020B0604020202020204" pitchFamily="34" charset="0"/>
              <a:buChar char="•"/>
            </a:pPr>
            <a:endParaRPr lang="en-US" sz="500">
              <a:solidFill>
                <a:schemeClr val="tx2">
                  <a:lumMod val="50000"/>
                </a:schemeClr>
              </a:solidFill>
            </a:endParaRPr>
          </a:p>
          <a:p>
            <a:pPr marL="457017" indent="-457017">
              <a:buFont typeface="Arial" panose="020B0604020202020204" pitchFamily="34" charset="0"/>
              <a:buChar char="•"/>
            </a:pPr>
            <a:r>
              <a:rPr lang="en-US" sz="4598">
                <a:solidFill>
                  <a:schemeClr val="tx2">
                    <a:lumMod val="50000"/>
                  </a:schemeClr>
                </a:solidFill>
              </a:rPr>
              <a:t>Become a ‘</a:t>
            </a:r>
            <a:r>
              <a:rPr lang="en-US" sz="4598" b="1">
                <a:solidFill>
                  <a:schemeClr val="tx2">
                    <a:lumMod val="50000"/>
                  </a:schemeClr>
                </a:solidFill>
              </a:rPr>
              <a:t>Sensory Detective</a:t>
            </a:r>
            <a:r>
              <a:rPr lang="en-US" sz="4598">
                <a:solidFill>
                  <a:schemeClr val="tx2">
                    <a:lumMod val="50000"/>
                  </a:schemeClr>
                </a:solidFill>
              </a:rPr>
              <a:t>’</a:t>
            </a:r>
          </a:p>
          <a:p>
            <a:pPr marL="457017" indent="-457017">
              <a:buFont typeface="Arial" panose="020B0604020202020204" pitchFamily="34" charset="0"/>
              <a:buChar char="•"/>
            </a:pPr>
            <a:endParaRPr lang="en-US" sz="500">
              <a:solidFill>
                <a:schemeClr val="tx2">
                  <a:lumMod val="50000"/>
                </a:schemeClr>
              </a:solidFill>
            </a:endParaRPr>
          </a:p>
          <a:p>
            <a:pPr marL="457017" indent="-457017">
              <a:buFont typeface="Arial" panose="020B0604020202020204" pitchFamily="34" charset="0"/>
              <a:buChar char="•"/>
            </a:pPr>
            <a:r>
              <a:rPr lang="en-US" sz="4598">
                <a:solidFill>
                  <a:schemeClr val="tx2">
                    <a:lumMod val="50000"/>
                  </a:schemeClr>
                </a:solidFill>
              </a:rPr>
              <a:t>Try and increase child’s self awareness of how they are feeling and why?</a:t>
            </a:r>
          </a:p>
          <a:p>
            <a:pPr marL="457017" indent="-457017">
              <a:buFont typeface="Arial" panose="020B0604020202020204" pitchFamily="34" charset="0"/>
              <a:buChar char="•"/>
            </a:pPr>
            <a:r>
              <a:rPr lang="en-US" sz="4598">
                <a:solidFill>
                  <a:schemeClr val="tx2">
                    <a:lumMod val="50000"/>
                  </a:schemeClr>
                </a:solidFill>
              </a:rPr>
              <a:t>Be aware of your own needs and self-regulation as a caregiver</a:t>
            </a:r>
          </a:p>
          <a:p>
            <a:pPr marL="457017" indent="-457017">
              <a:buFont typeface="Arial" panose="020B0604020202020204" pitchFamily="34" charset="0"/>
              <a:buChar char="•"/>
            </a:pPr>
            <a:endParaRPr lang="en-US" sz="500">
              <a:solidFill>
                <a:schemeClr val="tx2">
                  <a:lumMod val="50000"/>
                </a:schemeClr>
              </a:solidFill>
            </a:endParaRPr>
          </a:p>
          <a:p>
            <a:pPr marL="457017" indent="-457017">
              <a:buFont typeface="Arial" panose="020B0604020202020204" pitchFamily="34" charset="0"/>
              <a:buChar char="•"/>
            </a:pPr>
            <a:r>
              <a:rPr lang="en-US" sz="4598">
                <a:solidFill>
                  <a:schemeClr val="tx2">
                    <a:lumMod val="50000"/>
                  </a:schemeClr>
                </a:solidFill>
              </a:rPr>
              <a:t>Help the young person to self regulate through co-regulation</a:t>
            </a:r>
          </a:p>
          <a:p>
            <a:pPr marL="457017" indent="-457017">
              <a:buFont typeface="Arial" panose="020B0604020202020204" pitchFamily="34" charset="0"/>
              <a:buChar char="•"/>
            </a:pPr>
            <a:endParaRPr lang="en-US" sz="500">
              <a:solidFill>
                <a:schemeClr val="tx2">
                  <a:lumMod val="50000"/>
                </a:schemeClr>
              </a:solidFill>
            </a:endParaRPr>
          </a:p>
          <a:p>
            <a:pPr marL="457017" indent="-457017">
              <a:buFont typeface="Arial" panose="020B0604020202020204" pitchFamily="34" charset="0"/>
              <a:buChar char="•"/>
            </a:pPr>
            <a:r>
              <a:rPr lang="en-US" sz="4598">
                <a:solidFill>
                  <a:schemeClr val="tx2">
                    <a:lumMod val="50000"/>
                  </a:schemeClr>
                </a:solidFill>
              </a:rPr>
              <a:t>Change the environment</a:t>
            </a:r>
          </a:p>
        </p:txBody>
      </p:sp>
      <p:sp>
        <p:nvSpPr>
          <p:cNvPr id="2" name="Title 1">
            <a:extLst>
              <a:ext uri="{FF2B5EF4-FFF2-40B4-BE49-F238E27FC236}">
                <a16:creationId xmlns:a16="http://schemas.microsoft.com/office/drawing/2014/main" id="{848EF836-A8D9-3252-18A6-9DB0907CB4B7}"/>
              </a:ext>
            </a:extLst>
          </p:cNvPr>
          <p:cNvSpPr>
            <a:spLocks noGrp="1"/>
          </p:cNvSpPr>
          <p:nvPr>
            <p:ph type="title"/>
          </p:nvPr>
        </p:nvSpPr>
        <p:spPr>
          <a:xfrm>
            <a:off x="333058" y="885555"/>
            <a:ext cx="19341147" cy="1415116"/>
          </a:xfrm>
        </p:spPr>
        <p:txBody>
          <a:bodyPr/>
          <a:lstStyle/>
          <a:p>
            <a:r>
              <a:rPr lang="en-GB" sz="7997">
                <a:solidFill>
                  <a:schemeClr val="tx2">
                    <a:lumMod val="50000"/>
                  </a:schemeClr>
                </a:solidFill>
                <a:latin typeface="Gochi Hand"/>
              </a:rPr>
              <a:t>What can you do to help?</a:t>
            </a:r>
          </a:p>
        </p:txBody>
      </p:sp>
      <p:pic>
        <p:nvPicPr>
          <p:cNvPr id="3074" name="Picture 2" descr="Becoming a Behavioural Detective: A Sensory Processing Approach in Looking  Beyond the Behaviour — Kim Barthel">
            <a:extLst>
              <a:ext uri="{FF2B5EF4-FFF2-40B4-BE49-F238E27FC236}">
                <a16:creationId xmlns:a16="http://schemas.microsoft.com/office/drawing/2014/main" id="{38352C7E-1269-AE9F-AF39-F510B8AFE4C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812979" y="4460664"/>
            <a:ext cx="6571022" cy="6722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3362878"/>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2115CA-953D-CD0B-D619-4A7B06E98F47}"/>
              </a:ext>
            </a:extLst>
          </p:cNvPr>
          <p:cNvSpPr>
            <a:spLocks noGrp="1"/>
          </p:cNvSpPr>
          <p:nvPr>
            <p:ph idx="1"/>
          </p:nvPr>
        </p:nvSpPr>
        <p:spPr>
          <a:xfrm>
            <a:off x="333058" y="2679666"/>
            <a:ext cx="23590447" cy="9842534"/>
          </a:xfrm>
        </p:spPr>
        <p:txBody>
          <a:bodyPr lIns="45718" tIns="45718" rIns="45718" bIns="45718" anchor="t"/>
          <a:lstStyle/>
          <a:p>
            <a:pPr marL="456565" indent="-456565" eaLnBrk="1" hangingPunct="1">
              <a:lnSpc>
                <a:spcPct val="108000"/>
              </a:lnSpc>
              <a:spcBef>
                <a:spcPts val="600"/>
              </a:spcBef>
              <a:spcAft>
                <a:spcPts val="1200"/>
              </a:spcAft>
            </a:pPr>
            <a:r>
              <a:rPr lang="en-US" altLang="en-US" sz="4400" dirty="0"/>
              <a:t>Need to engage the </a:t>
            </a:r>
            <a:r>
              <a:rPr lang="en-US" altLang="en-US" sz="4400" dirty="0">
                <a:solidFill>
                  <a:schemeClr val="tx2">
                    <a:lumMod val="50000"/>
                  </a:schemeClr>
                </a:solidFill>
              </a:rPr>
              <a:t>parasympathetic nervous system </a:t>
            </a:r>
            <a:r>
              <a:rPr lang="en-US" altLang="en-US" sz="4400" dirty="0"/>
              <a:t>to bring the stress level down</a:t>
            </a:r>
            <a:endParaRPr lang="en-US" sz="4400" dirty="0"/>
          </a:p>
          <a:p>
            <a:pPr marL="456565" indent="-456565" eaLnBrk="1" hangingPunct="1">
              <a:lnSpc>
                <a:spcPct val="108000"/>
              </a:lnSpc>
              <a:spcBef>
                <a:spcPts val="600"/>
              </a:spcBef>
              <a:spcAft>
                <a:spcPts val="1200"/>
              </a:spcAft>
            </a:pPr>
            <a:r>
              <a:rPr lang="en-US" altLang="en-US" sz="4400" dirty="0"/>
              <a:t>What happens when you tell yourself to calm down? Or someone else tells you?</a:t>
            </a:r>
          </a:p>
          <a:p>
            <a:pPr marL="456565" indent="-456565" eaLnBrk="1" hangingPunct="1">
              <a:lnSpc>
                <a:spcPct val="108000"/>
              </a:lnSpc>
              <a:spcBef>
                <a:spcPts val="600"/>
              </a:spcBef>
              <a:spcAft>
                <a:spcPts val="1200"/>
              </a:spcAft>
            </a:pPr>
            <a:r>
              <a:rPr lang="en-US" altLang="en-US" sz="4400" dirty="0"/>
              <a:t>Brain wired to use self to calm – engage </a:t>
            </a:r>
            <a:r>
              <a:rPr lang="en-US" altLang="en-US" sz="4400" dirty="0" err="1"/>
              <a:t>vagus</a:t>
            </a:r>
            <a:r>
              <a:rPr lang="en-US" altLang="en-US" sz="4400" dirty="0"/>
              <a:t> nerve </a:t>
            </a:r>
          </a:p>
          <a:p>
            <a:pPr marL="456565" indent="-456565" eaLnBrk="1" hangingPunct="1">
              <a:lnSpc>
                <a:spcPct val="108000"/>
              </a:lnSpc>
              <a:spcBef>
                <a:spcPts val="600"/>
              </a:spcBef>
              <a:spcAft>
                <a:spcPts val="1200"/>
              </a:spcAft>
            </a:pPr>
            <a:r>
              <a:rPr lang="en-US" altLang="en-US" sz="4400" dirty="0"/>
              <a:t>“Sensory Activities“</a:t>
            </a:r>
            <a:endParaRPr lang="en-GB" sz="4400" dirty="0">
              <a:solidFill>
                <a:srgbClr val="5B616B"/>
              </a:solidFill>
            </a:endParaRPr>
          </a:p>
          <a:p>
            <a:pPr marL="342265" indent="-342265">
              <a:lnSpc>
                <a:spcPct val="108000"/>
              </a:lnSpc>
              <a:spcBef>
                <a:spcPts val="600"/>
              </a:spcBef>
              <a:spcAft>
                <a:spcPts val="1200"/>
              </a:spcAft>
              <a:buFont typeface="Arial" panose="020B0604020202020204" pitchFamily="34" charset="0"/>
              <a:buChar char="•"/>
              <a:tabLst>
                <a:tab pos="457017" algn="l"/>
              </a:tabLst>
            </a:pPr>
            <a:r>
              <a:rPr lang="en-GB" sz="4400" kern="1200" dirty="0">
                <a:solidFill>
                  <a:schemeClr val="tx2">
                    <a:lumMod val="50000"/>
                  </a:schemeClr>
                </a:solidFill>
              </a:rPr>
              <a:t> Use a </a:t>
            </a:r>
            <a:r>
              <a:rPr lang="en-GB" sz="4400" dirty="0">
                <a:solidFill>
                  <a:schemeClr val="tx2">
                    <a:lumMod val="50000"/>
                  </a:schemeClr>
                </a:solidFill>
              </a:rPr>
              <a:t>multi-sensory approach</a:t>
            </a:r>
            <a:endParaRPr lang="en-GB" sz="4400" dirty="0">
              <a:solidFill>
                <a:schemeClr val="tx2">
                  <a:lumMod val="50000"/>
                </a:schemeClr>
              </a:solidFill>
              <a:ea typeface="Open Sans" panose="020B0606030504020204" pitchFamily="34" charset="0"/>
              <a:cs typeface="Open Sans" panose="020B0606030504020204" pitchFamily="34" charset="0"/>
            </a:endParaRPr>
          </a:p>
          <a:p>
            <a:pPr marL="342763" indent="-342763">
              <a:lnSpc>
                <a:spcPct val="108000"/>
              </a:lnSpc>
              <a:spcBef>
                <a:spcPts val="600"/>
              </a:spcBef>
              <a:spcAft>
                <a:spcPts val="1200"/>
              </a:spcAft>
              <a:buFont typeface="Arial" panose="020B0604020202020204" pitchFamily="34" charset="0"/>
              <a:buChar char="•"/>
              <a:tabLst>
                <a:tab pos="457017" algn="l"/>
              </a:tabLst>
            </a:pPr>
            <a:r>
              <a:rPr lang="en-GB" sz="4400" kern="1200" dirty="0">
                <a:solidFill>
                  <a:schemeClr val="tx2">
                    <a:lumMod val="50000"/>
                  </a:schemeClr>
                </a:solidFill>
                <a:ea typeface="Open Sans" panose="020B0606030504020204" pitchFamily="34" charset="0"/>
                <a:cs typeface="Open Sans" panose="020B0606030504020204" pitchFamily="34" charset="0"/>
              </a:rPr>
              <a:t> Remember </a:t>
            </a:r>
            <a:r>
              <a:rPr lang="en-GB" sz="4400" dirty="0">
                <a:solidFill>
                  <a:schemeClr val="tx2">
                    <a:lumMod val="50000"/>
                  </a:schemeClr>
                </a:solidFill>
                <a:ea typeface="Open Sans" panose="020B0606030504020204" pitchFamily="34" charset="0"/>
                <a:cs typeface="Open Sans" panose="020B0606030504020204" pitchFamily="34" charset="0"/>
              </a:rPr>
              <a:t>the child's best learning sense.</a:t>
            </a:r>
            <a:endParaRPr lang="en-US" altLang="en-US" sz="4400" dirty="0"/>
          </a:p>
          <a:p>
            <a:pPr marL="456565" indent="-456565" eaLnBrk="1" hangingPunct="1">
              <a:lnSpc>
                <a:spcPct val="108000"/>
              </a:lnSpc>
              <a:spcBef>
                <a:spcPts val="600"/>
              </a:spcBef>
              <a:spcAft>
                <a:spcPts val="1200"/>
              </a:spcAft>
            </a:pPr>
            <a:r>
              <a:rPr lang="en-US" altLang="en-US" sz="4400" dirty="0"/>
              <a:t>Big Three Power Houses:</a:t>
            </a:r>
          </a:p>
          <a:p>
            <a:pPr marL="1447165" lvl="1" indent="-532765" eaLnBrk="1" hangingPunct="1">
              <a:lnSpc>
                <a:spcPct val="108000"/>
              </a:lnSpc>
              <a:spcBef>
                <a:spcPts val="600"/>
              </a:spcBef>
              <a:spcAft>
                <a:spcPts val="1200"/>
              </a:spcAft>
            </a:pPr>
            <a:r>
              <a:rPr lang="en-US" altLang="en-US" sz="4400" dirty="0"/>
              <a:t>Proprioception </a:t>
            </a:r>
          </a:p>
          <a:p>
            <a:pPr marL="1447165" lvl="1" indent="-532765" eaLnBrk="1" hangingPunct="1">
              <a:lnSpc>
                <a:spcPct val="108000"/>
              </a:lnSpc>
              <a:spcBef>
                <a:spcPts val="600"/>
              </a:spcBef>
              <a:spcAft>
                <a:spcPts val="1200"/>
              </a:spcAft>
            </a:pPr>
            <a:r>
              <a:rPr lang="en-US" altLang="en-US" sz="4400" dirty="0"/>
              <a:t>Vestibular Input</a:t>
            </a:r>
          </a:p>
          <a:p>
            <a:pPr marL="1447165" lvl="1" indent="-532765" eaLnBrk="1" hangingPunct="1">
              <a:lnSpc>
                <a:spcPct val="108000"/>
              </a:lnSpc>
              <a:spcBef>
                <a:spcPts val="600"/>
              </a:spcBef>
              <a:spcAft>
                <a:spcPts val="1200"/>
              </a:spcAft>
            </a:pPr>
            <a:r>
              <a:rPr lang="en-US" altLang="en-US" sz="4400" dirty="0"/>
              <a:t>Touch </a:t>
            </a:r>
          </a:p>
          <a:p>
            <a:pPr marL="914400" lvl="1" indent="0" eaLnBrk="1" hangingPunct="1">
              <a:buNone/>
            </a:pPr>
            <a:endParaRPr lang="en-US" altLang="en-US" sz="4550" dirty="0"/>
          </a:p>
          <a:p>
            <a:pPr marL="456565" indent="-456565"/>
            <a:endParaRPr lang="en-GB" dirty="0"/>
          </a:p>
        </p:txBody>
      </p:sp>
      <p:sp>
        <p:nvSpPr>
          <p:cNvPr id="2" name="Title 1">
            <a:extLst>
              <a:ext uri="{FF2B5EF4-FFF2-40B4-BE49-F238E27FC236}">
                <a16:creationId xmlns:a16="http://schemas.microsoft.com/office/drawing/2014/main" id="{848EF836-A8D9-3252-18A6-9DB0907CB4B7}"/>
              </a:ext>
            </a:extLst>
          </p:cNvPr>
          <p:cNvSpPr>
            <a:spLocks noGrp="1"/>
          </p:cNvSpPr>
          <p:nvPr>
            <p:ph type="title"/>
          </p:nvPr>
        </p:nvSpPr>
        <p:spPr>
          <a:xfrm>
            <a:off x="333058" y="885555"/>
            <a:ext cx="19341147" cy="1415116"/>
          </a:xfrm>
        </p:spPr>
        <p:txBody>
          <a:bodyPr/>
          <a:lstStyle/>
          <a:p>
            <a:r>
              <a:rPr lang="en-GB" sz="7950">
                <a:solidFill>
                  <a:schemeClr val="tx2"/>
                </a:solidFill>
                <a:latin typeface="Gochi Hand"/>
              </a:rPr>
              <a:t>Top Down vs. Bottom Up strategies</a:t>
            </a:r>
          </a:p>
        </p:txBody>
      </p:sp>
      <p:pic>
        <p:nvPicPr>
          <p:cNvPr id="5" name="Picture 4">
            <a:extLst>
              <a:ext uri="{FF2B5EF4-FFF2-40B4-BE49-F238E27FC236}">
                <a16:creationId xmlns:a16="http://schemas.microsoft.com/office/drawing/2014/main" id="{1EC9D6FD-9466-5E0C-5C1D-27B5BFC312D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081423" y="6844159"/>
            <a:ext cx="6905786" cy="5195563"/>
          </a:xfrm>
          <a:prstGeom prst="rect">
            <a:avLst/>
          </a:prstGeom>
        </p:spPr>
      </p:pic>
    </p:spTree>
    <p:extLst>
      <p:ext uri="{BB962C8B-B14F-4D97-AF65-F5344CB8AC3E}">
        <p14:creationId xmlns:p14="http://schemas.microsoft.com/office/powerpoint/2010/main" val="338996445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anim calcmode="lin" valueType="num">
                                      <p:cBhvr>
                                        <p:cTn id="3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1000"/>
                                        <p:tgtEl>
                                          <p:spTgt spid="3">
                                            <p:txEl>
                                              <p:pRg st="7" end="7"/>
                                            </p:txEl>
                                          </p:spTgt>
                                        </p:tgtEl>
                                      </p:cBhvr>
                                    </p:animEffect>
                                    <p:anim calcmode="lin" valueType="num">
                                      <p:cBhvr>
                                        <p:cTn id="4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7" end="7"/>
                                            </p:txEl>
                                          </p:spTgt>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fade">
                                      <p:cBhvr>
                                        <p:cTn id="52" dur="1000"/>
                                        <p:tgtEl>
                                          <p:spTgt spid="3">
                                            <p:txEl>
                                              <p:pRg st="8" end="8"/>
                                            </p:txEl>
                                          </p:spTgt>
                                        </p:tgtEl>
                                      </p:cBhvr>
                                    </p:animEffect>
                                    <p:anim calcmode="lin" valueType="num">
                                      <p:cBhvr>
                                        <p:cTn id="53"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Effect transition="in" filter="fade">
                                      <p:cBhvr>
                                        <p:cTn id="57" dur="1000"/>
                                        <p:tgtEl>
                                          <p:spTgt spid="3">
                                            <p:txEl>
                                              <p:pRg st="9" end="9"/>
                                            </p:txEl>
                                          </p:spTgt>
                                        </p:tgtEl>
                                      </p:cBhvr>
                                    </p:animEffect>
                                    <p:anim calcmode="lin" valueType="num">
                                      <p:cBhvr>
                                        <p:cTn id="58"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9" dur="1000" fill="hold"/>
                                        <p:tgtEl>
                                          <p:spTgt spid="3">
                                            <p:txEl>
                                              <p:pRg st="9" end="9"/>
                                            </p:txEl>
                                          </p:spTgt>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1000"/>
                                        <p:tgtEl>
                                          <p:spTgt spid="5"/>
                                        </p:tgtEl>
                                      </p:cBhvr>
                                    </p:animEffect>
                                    <p:anim calcmode="lin" valueType="num">
                                      <p:cBhvr>
                                        <p:cTn id="63" dur="1000" fill="hold"/>
                                        <p:tgtEl>
                                          <p:spTgt spid="5"/>
                                        </p:tgtEl>
                                        <p:attrNameLst>
                                          <p:attrName>ppt_x</p:attrName>
                                        </p:attrNameLst>
                                      </p:cBhvr>
                                      <p:tavLst>
                                        <p:tav tm="0">
                                          <p:val>
                                            <p:strVal val="#ppt_x"/>
                                          </p:val>
                                        </p:tav>
                                        <p:tav tm="100000">
                                          <p:val>
                                            <p:strVal val="#ppt_x"/>
                                          </p:val>
                                        </p:tav>
                                      </p:tavLst>
                                    </p:anim>
                                    <p:anim calcmode="lin" valueType="num">
                                      <p:cBhvr>
                                        <p:cTn id="6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2115CA-953D-CD0B-D619-4A7B06E98F47}"/>
              </a:ext>
            </a:extLst>
          </p:cNvPr>
          <p:cNvSpPr>
            <a:spLocks noGrp="1"/>
          </p:cNvSpPr>
          <p:nvPr>
            <p:ph idx="1"/>
          </p:nvPr>
        </p:nvSpPr>
        <p:spPr>
          <a:xfrm>
            <a:off x="4943085" y="2664386"/>
            <a:ext cx="10952172" cy="6998544"/>
          </a:xfrm>
        </p:spPr>
        <p:txBody>
          <a:bodyPr/>
          <a:lstStyle/>
          <a:p>
            <a:pPr marL="0" indent="0" algn="ctr">
              <a:buNone/>
            </a:pPr>
            <a:endParaRPr lang="en-US" sz="11995" kern="1200">
              <a:solidFill>
                <a:schemeClr val="tx2">
                  <a:lumMod val="50000"/>
                </a:schemeClr>
              </a:solidFill>
              <a:latin typeface="Gochi Hand"/>
              <a:ea typeface="+mj-ea"/>
              <a:cs typeface="+mj-cs"/>
            </a:endParaRPr>
          </a:p>
          <a:p>
            <a:endParaRPr lang="en-GB"/>
          </a:p>
        </p:txBody>
      </p:sp>
      <p:sp>
        <p:nvSpPr>
          <p:cNvPr id="2" name="Title 1">
            <a:extLst>
              <a:ext uri="{FF2B5EF4-FFF2-40B4-BE49-F238E27FC236}">
                <a16:creationId xmlns:a16="http://schemas.microsoft.com/office/drawing/2014/main" id="{848EF836-A8D9-3252-18A6-9DB0907CB4B7}"/>
              </a:ext>
            </a:extLst>
          </p:cNvPr>
          <p:cNvSpPr>
            <a:spLocks noGrp="1"/>
          </p:cNvSpPr>
          <p:nvPr>
            <p:ph type="title"/>
          </p:nvPr>
        </p:nvSpPr>
        <p:spPr>
          <a:xfrm>
            <a:off x="333058" y="885555"/>
            <a:ext cx="19341147" cy="1415116"/>
          </a:xfrm>
        </p:spPr>
        <p:txBody>
          <a:bodyPr/>
          <a:lstStyle/>
          <a:p>
            <a:r>
              <a:rPr lang="en-GB" sz="7997">
                <a:solidFill>
                  <a:schemeClr val="tx2">
                    <a:lumMod val="50000"/>
                  </a:schemeClr>
                </a:solidFill>
                <a:latin typeface="Gochi Hand"/>
              </a:rPr>
              <a:t>Self Regulation - touch</a:t>
            </a:r>
          </a:p>
        </p:txBody>
      </p:sp>
      <p:grpSp>
        <p:nvGrpSpPr>
          <p:cNvPr id="9" name="Group 8">
            <a:extLst>
              <a:ext uri="{FF2B5EF4-FFF2-40B4-BE49-F238E27FC236}">
                <a16:creationId xmlns:a16="http://schemas.microsoft.com/office/drawing/2014/main" id="{05E89DC5-AF87-D727-6881-78823B7B127D}"/>
              </a:ext>
            </a:extLst>
          </p:cNvPr>
          <p:cNvGrpSpPr/>
          <p:nvPr/>
        </p:nvGrpSpPr>
        <p:grpSpPr>
          <a:xfrm>
            <a:off x="1528168" y="764381"/>
            <a:ext cx="19126238" cy="12066064"/>
            <a:chOff x="1524001" y="762000"/>
            <a:chExt cx="8648699" cy="5753100"/>
          </a:xfrm>
        </p:grpSpPr>
        <p:pic>
          <p:nvPicPr>
            <p:cNvPr id="4" name="Picture 5" descr="slinky.jpg">
              <a:extLst>
                <a:ext uri="{FF2B5EF4-FFF2-40B4-BE49-F238E27FC236}">
                  <a16:creationId xmlns:a16="http://schemas.microsoft.com/office/drawing/2014/main" id="{B187D495-7DF6-9D72-47D7-E11D90F80417}"/>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24001" y="2819400"/>
              <a:ext cx="25050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koosh ball.png">
              <a:extLst>
                <a:ext uri="{FF2B5EF4-FFF2-40B4-BE49-F238E27FC236}">
                  <a16:creationId xmlns:a16="http://schemas.microsoft.com/office/drawing/2014/main" id="{BAE1088A-8368-B0A0-42F2-B275036C306A}"/>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705100" y="4836090"/>
              <a:ext cx="15240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man_massage_table.jpg">
              <a:extLst>
                <a:ext uri="{FF2B5EF4-FFF2-40B4-BE49-F238E27FC236}">
                  <a16:creationId xmlns:a16="http://schemas.microsoft.com/office/drawing/2014/main" id="{97EE2A4F-31B3-6CCA-0CB5-BFACE771772F}"/>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343400" y="2133600"/>
              <a:ext cx="3352800"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348s weight.jpg">
              <a:extLst>
                <a:ext uri="{FF2B5EF4-FFF2-40B4-BE49-F238E27FC236}">
                  <a16:creationId xmlns:a16="http://schemas.microsoft.com/office/drawing/2014/main" id="{94BC3936-26A9-889C-37AA-37AFBC251229}"/>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7086600" y="3429000"/>
              <a:ext cx="26289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make own.jpg">
              <a:extLst>
                <a:ext uri="{FF2B5EF4-FFF2-40B4-BE49-F238E27FC236}">
                  <a16:creationId xmlns:a16="http://schemas.microsoft.com/office/drawing/2014/main" id="{B4E7178A-7F82-6204-7911-D9FDE1901ADC}"/>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8153400" y="762000"/>
              <a:ext cx="201930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00" name="Picture 4" descr="What Is Qigong Massage Therapy - Qigong Hub">
            <a:extLst>
              <a:ext uri="{FF2B5EF4-FFF2-40B4-BE49-F238E27FC236}">
                <a16:creationId xmlns:a16="http://schemas.microsoft.com/office/drawing/2014/main" id="{E9DF46A4-2B54-EBBB-744E-5998E0C5695B}"/>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842053" y="2839671"/>
            <a:ext cx="4627547" cy="3070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5187198"/>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2115CA-953D-CD0B-D619-4A7B06E98F47}"/>
              </a:ext>
            </a:extLst>
          </p:cNvPr>
          <p:cNvSpPr>
            <a:spLocks noGrp="1"/>
          </p:cNvSpPr>
          <p:nvPr>
            <p:ph idx="1"/>
          </p:nvPr>
        </p:nvSpPr>
        <p:spPr>
          <a:xfrm>
            <a:off x="8758976" y="3000740"/>
            <a:ext cx="15183571" cy="9323237"/>
          </a:xfrm>
        </p:spPr>
        <p:txBody>
          <a:bodyPr lIns="45718" tIns="45718" rIns="45718" bIns="45718" anchor="t"/>
          <a:lstStyle/>
          <a:p>
            <a:pPr marL="0" indent="0" eaLnBrk="1" hangingPunct="1">
              <a:buNone/>
            </a:pPr>
            <a:r>
              <a:rPr lang="en-US" altLang="en-US" sz="3599" b="1"/>
              <a:t>Movement /Proprioception/Vestibular /Tactile/Oral/Smells</a:t>
            </a:r>
            <a:endParaRPr lang="en-US"/>
          </a:p>
          <a:p>
            <a:pPr marL="227965" lvl="1" indent="0">
              <a:buNone/>
            </a:pPr>
            <a:r>
              <a:rPr lang="en-US" altLang="en-US" sz="3550"/>
              <a:t>				</a:t>
            </a:r>
          </a:p>
          <a:p>
            <a:pPr marL="1447165" lvl="1" indent="-532765" eaLnBrk="1" hangingPunct="1"/>
            <a:r>
              <a:rPr lang="en-US" altLang="en-US" sz="3550"/>
              <a:t>Back packs, stretching, cocoon pillow, stretch bands,	</a:t>
            </a:r>
          </a:p>
          <a:p>
            <a:pPr marL="1447165" lvl="1" indent="-532765" eaLnBrk="1" hangingPunct="1"/>
            <a:r>
              <a:rPr lang="en-US" altLang="en-US" sz="3550"/>
              <a:t>Rocking/Pacing 			</a:t>
            </a:r>
          </a:p>
          <a:p>
            <a:pPr marL="1447165" lvl="1" indent="-532765" eaLnBrk="1" hangingPunct="1"/>
            <a:r>
              <a:rPr lang="en-US" altLang="en-US" sz="3550"/>
              <a:t>Sensory breaks that include walking or running outdoors</a:t>
            </a:r>
          </a:p>
          <a:p>
            <a:pPr marL="1447165" lvl="1" indent="-532765" eaLnBrk="1" hangingPunct="1"/>
            <a:r>
              <a:rPr lang="en-US" altLang="en-US" sz="3550"/>
              <a:t>Bosu Ball, yoga, gym ball, running, dancing</a:t>
            </a:r>
          </a:p>
          <a:p>
            <a:pPr marL="1447165" lvl="1" indent="-532765" eaLnBrk="1" hangingPunct="1"/>
            <a:r>
              <a:rPr lang="en-US" altLang="en-US" sz="3550"/>
              <a:t>Weights, weighted balls, Squishes/Hugs</a:t>
            </a:r>
          </a:p>
          <a:p>
            <a:pPr marL="1447165" lvl="1" indent="-532765" eaLnBrk="1" hangingPunct="1"/>
            <a:r>
              <a:rPr lang="en-US" altLang="en-US" sz="3550"/>
              <a:t>Wall pushups, lifting weights, weighted balls, Body Sox</a:t>
            </a:r>
          </a:p>
          <a:p>
            <a:pPr marL="1447165" lvl="1" indent="-532765" eaLnBrk="1" hangingPunct="1"/>
            <a:r>
              <a:rPr lang="en-US" altLang="en-US" sz="3550"/>
              <a:t>Whistles, Kazoo, blowing bubbles and sucking thick yoghurt	</a:t>
            </a:r>
          </a:p>
          <a:p>
            <a:pPr marL="1447165" lvl="1" indent="-532765" eaLnBrk="1" hangingPunct="1"/>
            <a:r>
              <a:rPr lang="en-US" altLang="en-US" sz="3550"/>
              <a:t>Squeezing balls, fidgets, flossy sand</a:t>
            </a:r>
          </a:p>
          <a:p>
            <a:pPr marL="1447165" lvl="1" indent="-532765" eaLnBrk="1" hangingPunct="1"/>
            <a:r>
              <a:rPr lang="en-US" altLang="en-US" sz="3550"/>
              <a:t>Smells such as lavender, cinnamon, bergamot for example</a:t>
            </a:r>
          </a:p>
          <a:p>
            <a:pPr marL="1447165" lvl="1" indent="-532765"/>
            <a:r>
              <a:rPr lang="en-GB" sz="3600">
                <a:solidFill>
                  <a:schemeClr val="tx2">
                    <a:lumMod val="50000"/>
                  </a:schemeClr>
                </a:solidFill>
              </a:rPr>
              <a:t>Squeezing and squishing playdough or scented playdough</a:t>
            </a:r>
            <a:endParaRPr lang="en-US" altLang="en-US" sz="3550"/>
          </a:p>
          <a:p>
            <a:pPr marL="1447165" lvl="1" indent="-532765" eaLnBrk="1" hangingPunct="1"/>
            <a:endParaRPr lang="en-US" altLang="en-US" sz="3550"/>
          </a:p>
          <a:p>
            <a:pPr marL="456565" indent="-456565"/>
            <a:endParaRPr lang="en-GB"/>
          </a:p>
        </p:txBody>
      </p:sp>
      <p:sp>
        <p:nvSpPr>
          <p:cNvPr id="2" name="Title 1">
            <a:extLst>
              <a:ext uri="{FF2B5EF4-FFF2-40B4-BE49-F238E27FC236}">
                <a16:creationId xmlns:a16="http://schemas.microsoft.com/office/drawing/2014/main" id="{848EF836-A8D9-3252-18A6-9DB0907CB4B7}"/>
              </a:ext>
            </a:extLst>
          </p:cNvPr>
          <p:cNvSpPr>
            <a:spLocks noGrp="1"/>
          </p:cNvSpPr>
          <p:nvPr>
            <p:ph type="title"/>
          </p:nvPr>
        </p:nvSpPr>
        <p:spPr>
          <a:xfrm>
            <a:off x="333058" y="885555"/>
            <a:ext cx="19341147" cy="1415116"/>
          </a:xfrm>
        </p:spPr>
        <p:txBody>
          <a:bodyPr/>
          <a:lstStyle/>
          <a:p>
            <a:r>
              <a:rPr lang="en-GB" sz="7997">
                <a:solidFill>
                  <a:schemeClr val="tx2">
                    <a:lumMod val="50000"/>
                  </a:schemeClr>
                </a:solidFill>
                <a:latin typeface="Gochi Hand"/>
              </a:rPr>
              <a:t>Self Regulation </a:t>
            </a:r>
          </a:p>
        </p:txBody>
      </p:sp>
      <p:pic>
        <p:nvPicPr>
          <p:cNvPr id="4" name="Picture 3" descr="A top view colourful balls">
            <a:extLst>
              <a:ext uri="{FF2B5EF4-FFF2-40B4-BE49-F238E27FC236}">
                <a16:creationId xmlns:a16="http://schemas.microsoft.com/office/drawing/2014/main" id="{7FF03BB4-6E3E-828D-0A3E-3863F6A4F88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02500" y="2250722"/>
            <a:ext cx="6122504" cy="9467155"/>
          </a:xfrm>
          <a:prstGeom prst="rect">
            <a:avLst/>
          </a:prstGeom>
        </p:spPr>
      </p:pic>
    </p:spTree>
    <p:extLst>
      <p:ext uri="{BB962C8B-B14F-4D97-AF65-F5344CB8AC3E}">
        <p14:creationId xmlns:p14="http://schemas.microsoft.com/office/powerpoint/2010/main" val="4244066215"/>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2115CA-953D-CD0B-D619-4A7B06E98F47}"/>
              </a:ext>
            </a:extLst>
          </p:cNvPr>
          <p:cNvSpPr>
            <a:spLocks noGrp="1"/>
          </p:cNvSpPr>
          <p:nvPr>
            <p:ph idx="1"/>
          </p:nvPr>
        </p:nvSpPr>
        <p:spPr>
          <a:xfrm>
            <a:off x="7342854" y="3000740"/>
            <a:ext cx="16599693" cy="9597660"/>
          </a:xfrm>
        </p:spPr>
        <p:txBody>
          <a:bodyPr lIns="45718" tIns="45718" rIns="45718" bIns="45718" anchor="t"/>
          <a:lstStyle/>
          <a:p>
            <a:pPr marL="0" indent="0" eaLnBrk="1" hangingPunct="1">
              <a:buNone/>
            </a:pPr>
            <a:r>
              <a:rPr lang="en-US" altLang="en-US" sz="4550" dirty="0"/>
              <a:t>Use  multiple systems together! </a:t>
            </a:r>
          </a:p>
          <a:p>
            <a:pPr marL="0" indent="0" eaLnBrk="1" hangingPunct="1">
              <a:buNone/>
            </a:pPr>
            <a:endParaRPr lang="en-US" sz="4550" dirty="0"/>
          </a:p>
          <a:p>
            <a:pPr marL="0" indent="0">
              <a:buNone/>
            </a:pPr>
            <a:r>
              <a:rPr lang="en-US" altLang="en-US" sz="4550" b="1" dirty="0"/>
              <a:t>Mouth - oral motor</a:t>
            </a:r>
          </a:p>
          <a:p>
            <a:pPr marL="1447165" lvl="1" indent="-532765" eaLnBrk="1" hangingPunct="1"/>
            <a:r>
              <a:rPr lang="en-US" altLang="en-US" sz="4550" dirty="0"/>
              <a:t>Suck </a:t>
            </a:r>
          </a:p>
          <a:p>
            <a:pPr marL="1447165" lvl="1" indent="-532765" eaLnBrk="1" hangingPunct="1"/>
            <a:r>
              <a:rPr lang="en-US" altLang="en-US" sz="4550" dirty="0"/>
              <a:t>Chew</a:t>
            </a:r>
          </a:p>
          <a:p>
            <a:pPr marL="1447165" lvl="1" indent="-532765" eaLnBrk="1" hangingPunct="1"/>
            <a:r>
              <a:rPr lang="en-US" altLang="en-US" sz="4550" dirty="0"/>
              <a:t>Taste</a:t>
            </a:r>
          </a:p>
          <a:p>
            <a:pPr marL="1447165" lvl="1" indent="-532765" eaLnBrk="1" hangingPunct="1"/>
            <a:r>
              <a:rPr lang="en-US" altLang="en-US" sz="4550" dirty="0"/>
              <a:t>Bite				</a:t>
            </a:r>
          </a:p>
          <a:p>
            <a:pPr marL="1447165" lvl="1" indent="-532765" eaLnBrk="1" hangingPunct="1"/>
            <a:r>
              <a:rPr lang="en-US" altLang="en-US" sz="4550" dirty="0"/>
              <a:t>Crunch 			              </a:t>
            </a:r>
          </a:p>
          <a:p>
            <a:pPr marL="1447165" lvl="1" indent="-532765" eaLnBrk="1" hangingPunct="1"/>
            <a:r>
              <a:rPr lang="en-US" altLang="en-US" sz="4550" dirty="0"/>
              <a:t>Blow</a:t>
            </a:r>
          </a:p>
          <a:p>
            <a:pPr marL="1447165" lvl="1" indent="-532765" eaLnBrk="1" hangingPunct="1"/>
            <a:r>
              <a:rPr lang="en-US" altLang="en-US" sz="4550" dirty="0"/>
              <a:t>Laugh</a:t>
            </a:r>
          </a:p>
          <a:p>
            <a:pPr marL="1447165" lvl="1" indent="-532765" eaLnBrk="1" hangingPunct="1"/>
            <a:r>
              <a:rPr lang="en-US" altLang="en-US" sz="4550" dirty="0"/>
              <a:t>Sing</a:t>
            </a:r>
          </a:p>
          <a:p>
            <a:pPr marL="456565" indent="-456565"/>
            <a:endParaRPr lang="en-GB" dirty="0"/>
          </a:p>
        </p:txBody>
      </p:sp>
      <p:sp>
        <p:nvSpPr>
          <p:cNvPr id="2" name="Title 1">
            <a:extLst>
              <a:ext uri="{FF2B5EF4-FFF2-40B4-BE49-F238E27FC236}">
                <a16:creationId xmlns:a16="http://schemas.microsoft.com/office/drawing/2014/main" id="{848EF836-A8D9-3252-18A6-9DB0907CB4B7}"/>
              </a:ext>
            </a:extLst>
          </p:cNvPr>
          <p:cNvSpPr>
            <a:spLocks noGrp="1"/>
          </p:cNvSpPr>
          <p:nvPr>
            <p:ph type="title"/>
          </p:nvPr>
        </p:nvSpPr>
        <p:spPr>
          <a:xfrm>
            <a:off x="333058" y="885555"/>
            <a:ext cx="19341147" cy="1415116"/>
          </a:xfrm>
        </p:spPr>
        <p:txBody>
          <a:bodyPr/>
          <a:lstStyle/>
          <a:p>
            <a:r>
              <a:rPr lang="en-GB" sz="7997">
                <a:solidFill>
                  <a:schemeClr val="tx2">
                    <a:lumMod val="50000"/>
                  </a:schemeClr>
                </a:solidFill>
                <a:latin typeface="Gochi Hand"/>
              </a:rPr>
              <a:t>Self Regulation</a:t>
            </a:r>
          </a:p>
        </p:txBody>
      </p:sp>
      <p:pic>
        <p:nvPicPr>
          <p:cNvPr id="4" name="Picture 2" descr="Everything Oral Sensory Processing: Activities and Input Ideas">
            <a:extLst>
              <a:ext uri="{FF2B5EF4-FFF2-40B4-BE49-F238E27FC236}">
                <a16:creationId xmlns:a16="http://schemas.microsoft.com/office/drawing/2014/main" id="{8456CF73-A4A1-7C82-9A56-D1BC3E046BF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025759" y="2666734"/>
            <a:ext cx="6029429" cy="9323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7946013"/>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2115CA-953D-CD0B-D619-4A7B06E98F47}"/>
              </a:ext>
            </a:extLst>
          </p:cNvPr>
          <p:cNvSpPr>
            <a:spLocks noGrp="1"/>
          </p:cNvSpPr>
          <p:nvPr>
            <p:ph idx="1"/>
          </p:nvPr>
        </p:nvSpPr>
        <p:spPr>
          <a:xfrm>
            <a:off x="8423989" y="3299376"/>
            <a:ext cx="14486811" cy="8176435"/>
          </a:xfrm>
        </p:spPr>
        <p:txBody>
          <a:bodyPr lIns="45718" tIns="45718" rIns="45718" bIns="45718" anchor="t"/>
          <a:lstStyle/>
          <a:p>
            <a:pPr marL="539750" indent="-457200">
              <a:lnSpc>
                <a:spcPct val="100000"/>
              </a:lnSpc>
            </a:pPr>
            <a:r>
              <a:rPr lang="en-US" altLang="en-US" b="1" dirty="0"/>
              <a:t>Music</a:t>
            </a:r>
            <a:r>
              <a:rPr lang="en-US" altLang="en-US" dirty="0"/>
              <a:t> –multiple components so impacts multiple areas of the brain.</a:t>
            </a:r>
          </a:p>
          <a:p>
            <a:pPr marL="539750" lvl="1" indent="-457200">
              <a:lnSpc>
                <a:spcPct val="100000"/>
              </a:lnSpc>
            </a:pPr>
            <a:r>
              <a:rPr lang="en-US" altLang="en-US" dirty="0"/>
              <a:t>Rhythm – space between beats</a:t>
            </a:r>
          </a:p>
          <a:p>
            <a:pPr marL="539750" lvl="1" indent="-457200">
              <a:lnSpc>
                <a:spcPct val="100000"/>
              </a:lnSpc>
            </a:pPr>
            <a:r>
              <a:rPr lang="en-US" altLang="en-US" dirty="0">
                <a:solidFill>
                  <a:schemeClr val="tx2"/>
                </a:solidFill>
              </a:rPr>
              <a:t>Entrainment</a:t>
            </a:r>
            <a:r>
              <a:rPr lang="en-US" altLang="en-US" dirty="0">
                <a:solidFill>
                  <a:srgbClr val="FF0000"/>
                </a:solidFill>
              </a:rPr>
              <a:t> </a:t>
            </a:r>
            <a:r>
              <a:rPr lang="en-US" altLang="en-US" dirty="0"/>
              <a:t>- changing heart rate, respiration, brain waves </a:t>
            </a:r>
          </a:p>
          <a:p>
            <a:pPr marL="539750" lvl="1" indent="-457200">
              <a:lnSpc>
                <a:spcPct val="100000"/>
              </a:lnSpc>
            </a:pPr>
            <a:r>
              <a:rPr lang="en-US" altLang="en-US" dirty="0"/>
              <a:t>Tempo- speed, pace, beats</a:t>
            </a:r>
          </a:p>
          <a:p>
            <a:pPr marL="539750" lvl="1" indent="-457200">
              <a:lnSpc>
                <a:spcPct val="100000"/>
              </a:lnSpc>
            </a:pPr>
            <a:r>
              <a:rPr lang="en-US" altLang="en-US" dirty="0"/>
              <a:t>Melody - tune, combinations of tones </a:t>
            </a:r>
          </a:p>
          <a:p>
            <a:pPr marL="539750" lvl="1" indent="-457200">
              <a:lnSpc>
                <a:spcPct val="100000"/>
              </a:lnSpc>
            </a:pPr>
            <a:r>
              <a:rPr lang="en-US" altLang="en-US" dirty="0"/>
              <a:t>Harmony - blending sounds</a:t>
            </a:r>
            <a:endParaRPr lang="en-GB" dirty="0"/>
          </a:p>
        </p:txBody>
      </p:sp>
      <p:sp>
        <p:nvSpPr>
          <p:cNvPr id="2" name="Title 1">
            <a:extLst>
              <a:ext uri="{FF2B5EF4-FFF2-40B4-BE49-F238E27FC236}">
                <a16:creationId xmlns:a16="http://schemas.microsoft.com/office/drawing/2014/main" id="{848EF836-A8D9-3252-18A6-9DB0907CB4B7}"/>
              </a:ext>
            </a:extLst>
          </p:cNvPr>
          <p:cNvSpPr>
            <a:spLocks noGrp="1"/>
          </p:cNvSpPr>
          <p:nvPr>
            <p:ph type="title"/>
          </p:nvPr>
        </p:nvSpPr>
        <p:spPr>
          <a:xfrm>
            <a:off x="333058" y="885555"/>
            <a:ext cx="19341147" cy="1415116"/>
          </a:xfrm>
        </p:spPr>
        <p:txBody>
          <a:bodyPr/>
          <a:lstStyle/>
          <a:p>
            <a:r>
              <a:rPr lang="en-GB" sz="7997">
                <a:solidFill>
                  <a:schemeClr val="tx2">
                    <a:lumMod val="50000"/>
                  </a:schemeClr>
                </a:solidFill>
                <a:latin typeface="Gochi Hand"/>
              </a:rPr>
              <a:t>Self Regulation</a:t>
            </a:r>
          </a:p>
        </p:txBody>
      </p:sp>
      <p:pic>
        <p:nvPicPr>
          <p:cNvPr id="4" name="Picture 2" descr="Vector Paper Cut Craft Style Music Composition For Jazz Concert Festival  Party Poster Banner Card Stock Illustration - Download Image Now - iStock">
            <a:extLst>
              <a:ext uri="{FF2B5EF4-FFF2-40B4-BE49-F238E27FC236}">
                <a16:creationId xmlns:a16="http://schemas.microsoft.com/office/drawing/2014/main" id="{D5B07562-0EA1-C54A-EACC-5B6E839BB61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93257" y="2206682"/>
            <a:ext cx="6701093" cy="10361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606710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2115CA-953D-CD0B-D619-4A7B06E98F47}"/>
              </a:ext>
            </a:extLst>
          </p:cNvPr>
          <p:cNvSpPr>
            <a:spLocks noGrp="1"/>
          </p:cNvSpPr>
          <p:nvPr>
            <p:ph idx="1"/>
          </p:nvPr>
        </p:nvSpPr>
        <p:spPr>
          <a:xfrm>
            <a:off x="333058" y="3371253"/>
            <a:ext cx="13125323" cy="8526162"/>
          </a:xfrm>
        </p:spPr>
        <p:txBody>
          <a:bodyPr/>
          <a:lstStyle/>
          <a:p>
            <a:pPr marL="457017" indent="-457017">
              <a:lnSpc>
                <a:spcPct val="108000"/>
              </a:lnSpc>
              <a:spcBef>
                <a:spcPts val="600"/>
              </a:spcBef>
              <a:spcAft>
                <a:spcPts val="1200"/>
              </a:spcAft>
              <a:buFont typeface="Arial" panose="020B0604020202020204" pitchFamily="34" charset="0"/>
              <a:buChar char="•"/>
            </a:pPr>
            <a:r>
              <a:rPr lang="en-US" sz="4200" dirty="0">
                <a:solidFill>
                  <a:schemeClr val="tx2">
                    <a:lumMod val="50000"/>
                  </a:schemeClr>
                </a:solidFill>
              </a:rPr>
              <a:t>Activities that send strong message to the brain about the child’s body position have </a:t>
            </a:r>
            <a:r>
              <a:rPr lang="en-US" sz="4200" dirty="0" err="1">
                <a:solidFill>
                  <a:schemeClr val="tx2">
                    <a:lumMod val="50000"/>
                  </a:schemeClr>
                </a:solidFill>
              </a:rPr>
              <a:t>organising</a:t>
            </a:r>
            <a:r>
              <a:rPr lang="en-US" sz="4200" dirty="0">
                <a:solidFill>
                  <a:schemeClr val="tx2">
                    <a:lumMod val="50000"/>
                  </a:schemeClr>
                </a:solidFill>
              </a:rPr>
              <a:t> effect on the nervous system.</a:t>
            </a:r>
          </a:p>
          <a:p>
            <a:pPr marL="0" indent="0">
              <a:lnSpc>
                <a:spcPct val="108000"/>
              </a:lnSpc>
              <a:spcBef>
                <a:spcPts val="600"/>
              </a:spcBef>
              <a:spcAft>
                <a:spcPts val="1200"/>
              </a:spcAft>
              <a:buNone/>
            </a:pPr>
            <a:endParaRPr lang="en-US" sz="4200" dirty="0">
              <a:solidFill>
                <a:schemeClr val="tx2">
                  <a:lumMod val="50000"/>
                </a:schemeClr>
              </a:solidFill>
            </a:endParaRPr>
          </a:p>
          <a:p>
            <a:pPr marL="457017" indent="-457017">
              <a:lnSpc>
                <a:spcPct val="108000"/>
              </a:lnSpc>
              <a:spcBef>
                <a:spcPts val="600"/>
              </a:spcBef>
              <a:spcAft>
                <a:spcPts val="1200"/>
              </a:spcAft>
              <a:buFont typeface="Arial" panose="020B0604020202020204" pitchFamily="34" charset="0"/>
              <a:buChar char="•"/>
            </a:pPr>
            <a:r>
              <a:rPr lang="en-US" sz="4200" dirty="0">
                <a:solidFill>
                  <a:schemeClr val="tx2">
                    <a:lumMod val="50000"/>
                  </a:schemeClr>
                </a:solidFill>
              </a:rPr>
              <a:t>Proprioceptive input helps the child to reach a “just right” state of alertness so they can focus and learn</a:t>
            </a:r>
          </a:p>
          <a:p>
            <a:pPr marL="457017" indent="-457017">
              <a:lnSpc>
                <a:spcPct val="108000"/>
              </a:lnSpc>
              <a:spcBef>
                <a:spcPts val="600"/>
              </a:spcBef>
              <a:spcAft>
                <a:spcPts val="1200"/>
              </a:spcAft>
              <a:buFont typeface="Arial" panose="020B0604020202020204" pitchFamily="34" charset="0"/>
              <a:buChar char="•"/>
            </a:pPr>
            <a:endParaRPr lang="en-US" sz="4200" dirty="0">
              <a:solidFill>
                <a:schemeClr val="tx2">
                  <a:lumMod val="50000"/>
                </a:schemeClr>
              </a:solidFill>
            </a:endParaRPr>
          </a:p>
          <a:p>
            <a:pPr marL="457017" indent="-457017">
              <a:lnSpc>
                <a:spcPct val="108000"/>
              </a:lnSpc>
              <a:spcBef>
                <a:spcPts val="600"/>
              </a:spcBef>
              <a:spcAft>
                <a:spcPts val="1200"/>
              </a:spcAft>
              <a:buFont typeface="Arial" panose="020B0604020202020204" pitchFamily="34" charset="0"/>
              <a:buChar char="•"/>
            </a:pPr>
            <a:r>
              <a:rPr lang="en-US" sz="4200" dirty="0">
                <a:solidFill>
                  <a:schemeClr val="tx2">
                    <a:lumMod val="50000"/>
                  </a:schemeClr>
                </a:solidFill>
              </a:rPr>
              <a:t>It is important to include regular proprioceptive activities for children with sensory processing differences.</a:t>
            </a:r>
          </a:p>
          <a:p>
            <a:endParaRPr lang="en-GB" dirty="0"/>
          </a:p>
        </p:txBody>
      </p:sp>
      <p:sp>
        <p:nvSpPr>
          <p:cNvPr id="2" name="Title 1">
            <a:extLst>
              <a:ext uri="{FF2B5EF4-FFF2-40B4-BE49-F238E27FC236}">
                <a16:creationId xmlns:a16="http://schemas.microsoft.com/office/drawing/2014/main" id="{848EF836-A8D9-3252-18A6-9DB0907CB4B7}"/>
              </a:ext>
            </a:extLst>
          </p:cNvPr>
          <p:cNvSpPr>
            <a:spLocks noGrp="1"/>
          </p:cNvSpPr>
          <p:nvPr>
            <p:ph type="title"/>
          </p:nvPr>
        </p:nvSpPr>
        <p:spPr>
          <a:xfrm>
            <a:off x="333058" y="885555"/>
            <a:ext cx="19341147" cy="1415116"/>
          </a:xfrm>
        </p:spPr>
        <p:txBody>
          <a:bodyPr/>
          <a:lstStyle/>
          <a:p>
            <a:r>
              <a:rPr lang="en-GB" sz="7997">
                <a:solidFill>
                  <a:schemeClr val="tx2">
                    <a:lumMod val="50000"/>
                  </a:schemeClr>
                </a:solidFill>
                <a:latin typeface="Gochi Hand"/>
              </a:rPr>
              <a:t>Proprioception</a:t>
            </a:r>
          </a:p>
        </p:txBody>
      </p:sp>
      <p:pic>
        <p:nvPicPr>
          <p:cNvPr id="4" name="Picture 3">
            <a:extLst>
              <a:ext uri="{FF2B5EF4-FFF2-40B4-BE49-F238E27FC236}">
                <a16:creationId xmlns:a16="http://schemas.microsoft.com/office/drawing/2014/main" id="{CBB0C979-08A6-974C-6D81-6FFC88B5807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796017" y="8583790"/>
            <a:ext cx="5652013" cy="4297884"/>
          </a:xfrm>
          <a:prstGeom prst="rect">
            <a:avLst/>
          </a:prstGeom>
        </p:spPr>
      </p:pic>
      <p:pic>
        <p:nvPicPr>
          <p:cNvPr id="6146" name="Picture 2" descr="Ideas and Activities to Improve your Child's Proprioception">
            <a:extLst>
              <a:ext uri="{FF2B5EF4-FFF2-40B4-BE49-F238E27FC236}">
                <a16:creationId xmlns:a16="http://schemas.microsoft.com/office/drawing/2014/main" id="{125B2571-7470-DDAB-A02B-2ED31648A3C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068529" y="4798105"/>
            <a:ext cx="5449716" cy="363314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Powerful Proprioceptive Activities That Calm, Focus, &amp; Alert - Your Kid ...">
            <a:extLst>
              <a:ext uri="{FF2B5EF4-FFF2-40B4-BE49-F238E27FC236}">
                <a16:creationId xmlns:a16="http://schemas.microsoft.com/office/drawing/2014/main" id="{08E411A1-6147-1EB5-859C-E9472A494FB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458381" y="535472"/>
            <a:ext cx="6301946" cy="6301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653342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BC42C47-D940-3F79-9186-20E66D9A0755}"/>
              </a:ext>
            </a:extLst>
          </p:cNvPr>
          <p:cNvSpPr txBox="1"/>
          <p:nvPr/>
        </p:nvSpPr>
        <p:spPr>
          <a:xfrm>
            <a:off x="-581742" y="600434"/>
            <a:ext cx="22513338"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indent="0" algn="ctr">
              <a:lnSpc>
                <a:spcPct val="100000"/>
              </a:lnSpc>
              <a:spcBef>
                <a:spcPts val="0"/>
              </a:spcBef>
              <a:buNone/>
            </a:pPr>
            <a:r>
              <a:rPr lang="en-US" sz="9600">
                <a:solidFill>
                  <a:schemeClr val="tx2"/>
                </a:solidFill>
                <a:latin typeface="Gochi Hand" pitchFamily="2" charset="0"/>
                <a:ea typeface="Gochi Hand" pitchFamily="2" charset="0"/>
              </a:rPr>
              <a:t>Explore Sensory Processing &amp; Integration</a:t>
            </a:r>
          </a:p>
        </p:txBody>
      </p:sp>
      <p:sp>
        <p:nvSpPr>
          <p:cNvPr id="10" name="TextBox 9">
            <a:extLst>
              <a:ext uri="{FF2B5EF4-FFF2-40B4-BE49-F238E27FC236}">
                <a16:creationId xmlns:a16="http://schemas.microsoft.com/office/drawing/2014/main" id="{B90263F8-A77D-E9FD-818F-51544CE6BA52}"/>
              </a:ext>
            </a:extLst>
          </p:cNvPr>
          <p:cNvSpPr txBox="1"/>
          <p:nvPr/>
        </p:nvSpPr>
        <p:spPr>
          <a:xfrm>
            <a:off x="1529741" y="9704912"/>
            <a:ext cx="6701487" cy="12585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marL="571500" indent="-571500">
              <a:lnSpc>
                <a:spcPct val="108000"/>
              </a:lnSpc>
              <a:spcBef>
                <a:spcPts val="600"/>
              </a:spcBef>
              <a:spcAft>
                <a:spcPts val="600"/>
              </a:spcAft>
              <a:buFont typeface="Arial" panose="020B0604020202020204" pitchFamily="34" charset="0"/>
              <a:buChar char="•"/>
            </a:pPr>
            <a:r>
              <a:rPr lang="en-US">
                <a:solidFill>
                  <a:schemeClr val="tx2"/>
                </a:solidFill>
              </a:rPr>
              <a:t>What is Sensory processing and integration?</a:t>
            </a:r>
          </a:p>
        </p:txBody>
      </p:sp>
      <p:grpSp>
        <p:nvGrpSpPr>
          <p:cNvPr id="2" name="Group 1">
            <a:extLst>
              <a:ext uri="{FF2B5EF4-FFF2-40B4-BE49-F238E27FC236}">
                <a16:creationId xmlns:a16="http://schemas.microsoft.com/office/drawing/2014/main" id="{6DAC1E5A-ED24-0738-1C34-26678A7B4174}"/>
              </a:ext>
            </a:extLst>
          </p:cNvPr>
          <p:cNvGrpSpPr/>
          <p:nvPr/>
        </p:nvGrpSpPr>
        <p:grpSpPr>
          <a:xfrm>
            <a:off x="2166455" y="3009184"/>
            <a:ext cx="20051089" cy="6092648"/>
            <a:chOff x="1880507" y="3424820"/>
            <a:chExt cx="20051089" cy="6092648"/>
          </a:xfrm>
        </p:grpSpPr>
        <p:pic>
          <p:nvPicPr>
            <p:cNvPr id="1026" name="Picture 2" descr="Image result for images idea">
              <a:extLst>
                <a:ext uri="{FF2B5EF4-FFF2-40B4-BE49-F238E27FC236}">
                  <a16:creationId xmlns:a16="http://schemas.microsoft.com/office/drawing/2014/main" id="{E3BDBEFC-DD68-1C6B-3765-1438ECFBBE7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280048" y="3434565"/>
              <a:ext cx="5651548" cy="5809349"/>
            </a:xfrm>
            <a:prstGeom prst="ellipse">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sensory systems">
              <a:extLst>
                <a:ext uri="{FF2B5EF4-FFF2-40B4-BE49-F238E27FC236}">
                  <a16:creationId xmlns:a16="http://schemas.microsoft.com/office/drawing/2014/main" id="{ADEDA22D-926F-8148-B512-EEB8214DA04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058568" y="3424820"/>
              <a:ext cx="6048474" cy="6092648"/>
            </a:xfrm>
            <a:prstGeom prst="ellipse">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explore">
              <a:extLst>
                <a:ext uri="{FF2B5EF4-FFF2-40B4-BE49-F238E27FC236}">
                  <a16:creationId xmlns:a16="http://schemas.microsoft.com/office/drawing/2014/main" id="{1F800FA0-2E11-8D31-784F-6722B47745A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880507" y="3430125"/>
              <a:ext cx="6064773" cy="5456123"/>
            </a:xfrm>
            <a:prstGeom prst="ellipse">
              <a:avLst/>
            </a:prstGeom>
            <a:noFill/>
            <a:extLst>
              <a:ext uri="{909E8E84-426E-40DD-AFC4-6F175D3DCCD1}">
                <a14:hiddenFill xmlns:a14="http://schemas.microsoft.com/office/drawing/2010/main">
                  <a:solidFill>
                    <a:srgbClr val="FFFFFF"/>
                  </a:solidFill>
                </a14:hiddenFill>
              </a:ext>
            </a:extLst>
          </p:spPr>
        </p:pic>
      </p:grpSp>
      <p:sp>
        <p:nvSpPr>
          <p:cNvPr id="3" name="TextBox 2">
            <a:extLst>
              <a:ext uri="{FF2B5EF4-FFF2-40B4-BE49-F238E27FC236}">
                <a16:creationId xmlns:a16="http://schemas.microsoft.com/office/drawing/2014/main" id="{61420336-FD81-4EB0-F865-90EBE27C0AA5}"/>
              </a:ext>
            </a:extLst>
          </p:cNvPr>
          <p:cNvSpPr txBox="1"/>
          <p:nvPr/>
        </p:nvSpPr>
        <p:spPr>
          <a:xfrm>
            <a:off x="8841256" y="9704912"/>
            <a:ext cx="6701487" cy="12585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marL="571500" indent="-571500">
              <a:lnSpc>
                <a:spcPct val="108000"/>
              </a:lnSpc>
              <a:spcBef>
                <a:spcPts val="600"/>
              </a:spcBef>
              <a:spcAft>
                <a:spcPts val="600"/>
              </a:spcAft>
              <a:buFont typeface="Arial" panose="020B0604020202020204" pitchFamily="34" charset="0"/>
              <a:buChar char="•"/>
            </a:pPr>
            <a:r>
              <a:rPr lang="en-US">
                <a:solidFill>
                  <a:schemeClr val="tx2"/>
                </a:solidFill>
              </a:rPr>
              <a:t>Gain a basic understanding of the sensory systems</a:t>
            </a:r>
          </a:p>
        </p:txBody>
      </p:sp>
      <p:sp>
        <p:nvSpPr>
          <p:cNvPr id="4" name="TextBox 3">
            <a:extLst>
              <a:ext uri="{FF2B5EF4-FFF2-40B4-BE49-F238E27FC236}">
                <a16:creationId xmlns:a16="http://schemas.microsoft.com/office/drawing/2014/main" id="{ADD293C6-631A-3BEE-A986-FD3584C9EDC0}"/>
              </a:ext>
            </a:extLst>
          </p:cNvPr>
          <p:cNvSpPr txBox="1"/>
          <p:nvPr/>
        </p:nvSpPr>
        <p:spPr>
          <a:xfrm>
            <a:off x="16152772" y="9704912"/>
            <a:ext cx="6701487" cy="30534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marL="571500" indent="-571500">
              <a:lnSpc>
                <a:spcPct val="108000"/>
              </a:lnSpc>
              <a:spcBef>
                <a:spcPts val="600"/>
              </a:spcBef>
              <a:spcAft>
                <a:spcPts val="600"/>
              </a:spcAft>
              <a:buFont typeface="Arial" panose="020B0604020202020204" pitchFamily="34" charset="0"/>
              <a:buChar char="•"/>
            </a:pPr>
            <a:r>
              <a:rPr lang="en-US">
                <a:solidFill>
                  <a:schemeClr val="tx2"/>
                </a:solidFill>
              </a:rPr>
              <a:t>E</a:t>
            </a:r>
            <a:r>
              <a:rPr lang="en-US" sz="3600">
                <a:solidFill>
                  <a:schemeClr val="tx2"/>
                </a:solidFill>
              </a:rPr>
              <a:t>xplore practical ways and strategies </a:t>
            </a:r>
            <a:r>
              <a:rPr lang="en-US">
                <a:solidFill>
                  <a:schemeClr val="tx2"/>
                </a:solidFill>
              </a:rPr>
              <a:t>for</a:t>
            </a:r>
            <a:r>
              <a:rPr lang="en-US" sz="3600">
                <a:solidFill>
                  <a:schemeClr val="tx2"/>
                </a:solidFill>
              </a:rPr>
              <a:t> supporting individuals with sensory processing and integration challenges.</a:t>
            </a:r>
          </a:p>
        </p:txBody>
      </p:sp>
    </p:spTree>
    <p:extLst>
      <p:ext uri="{BB962C8B-B14F-4D97-AF65-F5344CB8AC3E}">
        <p14:creationId xmlns:p14="http://schemas.microsoft.com/office/powerpoint/2010/main" val="311985682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3" grpId="0"/>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2115CA-953D-CD0B-D619-4A7B06E98F47}"/>
              </a:ext>
            </a:extLst>
          </p:cNvPr>
          <p:cNvSpPr>
            <a:spLocks noGrp="1"/>
          </p:cNvSpPr>
          <p:nvPr>
            <p:ph idx="1"/>
          </p:nvPr>
        </p:nvSpPr>
        <p:spPr>
          <a:xfrm>
            <a:off x="8002049" y="9059068"/>
            <a:ext cx="6908959" cy="2613390"/>
          </a:xfrm>
        </p:spPr>
        <p:txBody>
          <a:bodyPr/>
          <a:lstStyle/>
          <a:p>
            <a:pPr marL="0" indent="0" algn="ctr">
              <a:buNone/>
            </a:pPr>
            <a:r>
              <a:rPr lang="en-US" sz="4998">
                <a:solidFill>
                  <a:schemeClr val="tx2">
                    <a:lumMod val="50000"/>
                  </a:schemeClr>
                </a:solidFill>
              </a:rPr>
              <a:t>If in doubt about which sensory activity always try heavy work.</a:t>
            </a:r>
          </a:p>
          <a:p>
            <a:endParaRPr lang="en-GB"/>
          </a:p>
        </p:txBody>
      </p:sp>
      <p:sp>
        <p:nvSpPr>
          <p:cNvPr id="2" name="Title 1">
            <a:extLst>
              <a:ext uri="{FF2B5EF4-FFF2-40B4-BE49-F238E27FC236}">
                <a16:creationId xmlns:a16="http://schemas.microsoft.com/office/drawing/2014/main" id="{848EF836-A8D9-3252-18A6-9DB0907CB4B7}"/>
              </a:ext>
            </a:extLst>
          </p:cNvPr>
          <p:cNvSpPr>
            <a:spLocks noGrp="1"/>
          </p:cNvSpPr>
          <p:nvPr>
            <p:ph type="title"/>
          </p:nvPr>
        </p:nvSpPr>
        <p:spPr>
          <a:xfrm>
            <a:off x="333058" y="885555"/>
            <a:ext cx="19341147" cy="1415116"/>
          </a:xfrm>
        </p:spPr>
        <p:txBody>
          <a:bodyPr/>
          <a:lstStyle/>
          <a:p>
            <a:r>
              <a:rPr lang="en-GB" sz="7997">
                <a:solidFill>
                  <a:schemeClr val="tx2">
                    <a:lumMod val="50000"/>
                  </a:schemeClr>
                </a:solidFill>
                <a:latin typeface="Gochi Hand"/>
              </a:rPr>
              <a:t>Examples of ‘heavy work’</a:t>
            </a:r>
          </a:p>
        </p:txBody>
      </p:sp>
      <p:grpSp>
        <p:nvGrpSpPr>
          <p:cNvPr id="10" name="Group 9">
            <a:extLst>
              <a:ext uri="{FF2B5EF4-FFF2-40B4-BE49-F238E27FC236}">
                <a16:creationId xmlns:a16="http://schemas.microsoft.com/office/drawing/2014/main" id="{243CD540-77AE-320E-A471-4AD18815B8BD}"/>
              </a:ext>
            </a:extLst>
          </p:cNvPr>
          <p:cNvGrpSpPr/>
          <p:nvPr/>
        </p:nvGrpSpPr>
        <p:grpSpPr>
          <a:xfrm>
            <a:off x="1033005" y="2536904"/>
            <a:ext cx="20780046" cy="8369921"/>
            <a:chOff x="294549" y="1401873"/>
            <a:chExt cx="11602902" cy="4574262"/>
          </a:xfrm>
        </p:grpSpPr>
        <p:pic>
          <p:nvPicPr>
            <p:cNvPr id="4" name="Picture 3">
              <a:extLst>
                <a:ext uri="{FF2B5EF4-FFF2-40B4-BE49-F238E27FC236}">
                  <a16:creationId xmlns:a16="http://schemas.microsoft.com/office/drawing/2014/main" id="{9232507A-81E1-ECE4-AA98-420002647AC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3606" y="1594435"/>
              <a:ext cx="3527444" cy="1594703"/>
            </a:xfrm>
            <a:prstGeom prst="rect">
              <a:avLst/>
            </a:prstGeom>
          </p:spPr>
        </p:pic>
        <p:pic>
          <p:nvPicPr>
            <p:cNvPr id="5" name="Picture 4">
              <a:extLst>
                <a:ext uri="{FF2B5EF4-FFF2-40B4-BE49-F238E27FC236}">
                  <a16:creationId xmlns:a16="http://schemas.microsoft.com/office/drawing/2014/main" id="{58CDA9BB-2F89-D366-85E2-BE8B5BF0936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59664" y="1541312"/>
              <a:ext cx="3746500" cy="2973537"/>
            </a:xfrm>
            <a:prstGeom prst="rect">
              <a:avLst/>
            </a:prstGeom>
          </p:spPr>
        </p:pic>
        <p:pic>
          <p:nvPicPr>
            <p:cNvPr id="6" name="Picture 5">
              <a:extLst>
                <a:ext uri="{FF2B5EF4-FFF2-40B4-BE49-F238E27FC236}">
                  <a16:creationId xmlns:a16="http://schemas.microsoft.com/office/drawing/2014/main" id="{5BB3E8DF-2E86-1DF6-D473-F2A95F7B672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150951" y="1401873"/>
              <a:ext cx="3746500" cy="4102100"/>
            </a:xfrm>
            <a:prstGeom prst="rect">
              <a:avLst/>
            </a:prstGeom>
          </p:spPr>
        </p:pic>
        <p:pic>
          <p:nvPicPr>
            <p:cNvPr id="7" name="Picture 6">
              <a:extLst>
                <a:ext uri="{FF2B5EF4-FFF2-40B4-BE49-F238E27FC236}">
                  <a16:creationId xmlns:a16="http://schemas.microsoft.com/office/drawing/2014/main" id="{BA3A646F-F0C7-162E-757C-3E52D7F3C22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94549" y="3429000"/>
              <a:ext cx="1739900" cy="2547135"/>
            </a:xfrm>
            <a:prstGeom prst="rect">
              <a:avLst/>
            </a:prstGeom>
          </p:spPr>
        </p:pic>
        <p:pic>
          <p:nvPicPr>
            <p:cNvPr id="8" name="Picture 7">
              <a:extLst>
                <a:ext uri="{FF2B5EF4-FFF2-40B4-BE49-F238E27FC236}">
                  <a16:creationId xmlns:a16="http://schemas.microsoft.com/office/drawing/2014/main" id="{FBAE4F56-5662-5361-68E4-A64E96B36475}"/>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301150" y="4064614"/>
              <a:ext cx="1739900" cy="1803400"/>
            </a:xfrm>
            <a:prstGeom prst="rect">
              <a:avLst/>
            </a:prstGeom>
          </p:spPr>
        </p:pic>
      </p:grpSp>
    </p:spTree>
    <p:extLst>
      <p:ext uri="{BB962C8B-B14F-4D97-AF65-F5344CB8AC3E}">
        <p14:creationId xmlns:p14="http://schemas.microsoft.com/office/powerpoint/2010/main" val="2979750819"/>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2115CA-953D-CD0B-D619-4A7B06E98F47}"/>
              </a:ext>
            </a:extLst>
          </p:cNvPr>
          <p:cNvSpPr>
            <a:spLocks noGrp="1"/>
          </p:cNvSpPr>
          <p:nvPr>
            <p:ph idx="1"/>
          </p:nvPr>
        </p:nvSpPr>
        <p:spPr>
          <a:xfrm>
            <a:off x="742363" y="2704642"/>
            <a:ext cx="23590447" cy="9323237"/>
          </a:xfrm>
        </p:spPr>
        <p:txBody>
          <a:bodyPr/>
          <a:lstStyle/>
          <a:p>
            <a:pPr marL="457017" indent="-457017">
              <a:buFont typeface="Arial" panose="020B0604020202020204" pitchFamily="34" charset="0"/>
              <a:buChar char="•"/>
            </a:pPr>
            <a:r>
              <a:rPr lang="en-US" sz="5998">
                <a:solidFill>
                  <a:schemeClr val="tx2">
                    <a:lumMod val="50000"/>
                  </a:schemeClr>
                </a:solidFill>
              </a:rPr>
              <a:t>Stamping feet</a:t>
            </a:r>
          </a:p>
          <a:p>
            <a:pPr marL="457017" indent="-457017">
              <a:buFont typeface="Arial" panose="020B0604020202020204" pitchFamily="34" charset="0"/>
              <a:buChar char="•"/>
            </a:pPr>
            <a:r>
              <a:rPr lang="en-US" sz="5998">
                <a:solidFill>
                  <a:schemeClr val="tx2">
                    <a:lumMod val="50000"/>
                  </a:schemeClr>
                </a:solidFill>
              </a:rPr>
              <a:t>Hug or chair lifts</a:t>
            </a:r>
          </a:p>
          <a:p>
            <a:endParaRPr lang="en-GB"/>
          </a:p>
        </p:txBody>
      </p:sp>
      <p:sp>
        <p:nvSpPr>
          <p:cNvPr id="2" name="Title 1">
            <a:extLst>
              <a:ext uri="{FF2B5EF4-FFF2-40B4-BE49-F238E27FC236}">
                <a16:creationId xmlns:a16="http://schemas.microsoft.com/office/drawing/2014/main" id="{848EF836-A8D9-3252-18A6-9DB0907CB4B7}"/>
              </a:ext>
            </a:extLst>
          </p:cNvPr>
          <p:cNvSpPr>
            <a:spLocks noGrp="1"/>
          </p:cNvSpPr>
          <p:nvPr>
            <p:ph type="title"/>
          </p:nvPr>
        </p:nvSpPr>
        <p:spPr>
          <a:xfrm>
            <a:off x="333058" y="885555"/>
            <a:ext cx="19341147" cy="1415116"/>
          </a:xfrm>
        </p:spPr>
        <p:txBody>
          <a:bodyPr/>
          <a:lstStyle/>
          <a:p>
            <a:r>
              <a:rPr lang="en-GB" sz="7997">
                <a:solidFill>
                  <a:schemeClr val="tx2">
                    <a:lumMod val="50000"/>
                  </a:schemeClr>
                </a:solidFill>
                <a:latin typeface="Gochi Hand"/>
              </a:rPr>
              <a:t>Deep pressure input</a:t>
            </a:r>
          </a:p>
        </p:txBody>
      </p:sp>
      <p:grpSp>
        <p:nvGrpSpPr>
          <p:cNvPr id="7" name="Group 6">
            <a:extLst>
              <a:ext uri="{FF2B5EF4-FFF2-40B4-BE49-F238E27FC236}">
                <a16:creationId xmlns:a16="http://schemas.microsoft.com/office/drawing/2014/main" id="{53148A51-C10D-CC67-E006-D8CF262FF50A}"/>
              </a:ext>
            </a:extLst>
          </p:cNvPr>
          <p:cNvGrpSpPr/>
          <p:nvPr/>
        </p:nvGrpSpPr>
        <p:grpSpPr>
          <a:xfrm>
            <a:off x="4078840" y="2648468"/>
            <a:ext cx="17450988" cy="8904681"/>
            <a:chOff x="637010" y="1382059"/>
            <a:chExt cx="11215662" cy="4488208"/>
          </a:xfrm>
        </p:grpSpPr>
        <p:pic>
          <p:nvPicPr>
            <p:cNvPr id="4" name="Picture 3">
              <a:extLst>
                <a:ext uri="{FF2B5EF4-FFF2-40B4-BE49-F238E27FC236}">
                  <a16:creationId xmlns:a16="http://schemas.microsoft.com/office/drawing/2014/main" id="{2F2514CC-0600-D433-2CBE-3577BD175DC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7010" y="3293794"/>
              <a:ext cx="3056381" cy="2576473"/>
            </a:xfrm>
            <a:prstGeom prst="rect">
              <a:avLst/>
            </a:prstGeom>
          </p:spPr>
        </p:pic>
        <p:pic>
          <p:nvPicPr>
            <p:cNvPr id="5" name="Picture 4">
              <a:extLst>
                <a:ext uri="{FF2B5EF4-FFF2-40B4-BE49-F238E27FC236}">
                  <a16:creationId xmlns:a16="http://schemas.microsoft.com/office/drawing/2014/main" id="{D16C0CE7-2481-2E7A-8B89-7B708C30E69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187745" y="2444115"/>
              <a:ext cx="4094805" cy="2747048"/>
            </a:xfrm>
            <a:prstGeom prst="rect">
              <a:avLst/>
            </a:prstGeom>
          </p:spPr>
        </p:pic>
        <p:pic>
          <p:nvPicPr>
            <p:cNvPr id="6" name="Picture 5">
              <a:extLst>
                <a:ext uri="{FF2B5EF4-FFF2-40B4-BE49-F238E27FC236}">
                  <a16:creationId xmlns:a16="http://schemas.microsoft.com/office/drawing/2014/main" id="{4F60F004-7990-80E9-2464-B39B60E2863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713194" y="1382059"/>
              <a:ext cx="3139478" cy="2881331"/>
            </a:xfrm>
            <a:prstGeom prst="rect">
              <a:avLst/>
            </a:prstGeom>
          </p:spPr>
        </p:pic>
      </p:grpSp>
    </p:spTree>
    <p:extLst>
      <p:ext uri="{BB962C8B-B14F-4D97-AF65-F5344CB8AC3E}">
        <p14:creationId xmlns:p14="http://schemas.microsoft.com/office/powerpoint/2010/main" val="3683691272"/>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2115CA-953D-CD0B-D619-4A7B06E98F47}"/>
              </a:ext>
            </a:extLst>
          </p:cNvPr>
          <p:cNvSpPr>
            <a:spLocks noGrp="1"/>
          </p:cNvSpPr>
          <p:nvPr>
            <p:ph idx="1"/>
          </p:nvPr>
        </p:nvSpPr>
        <p:spPr>
          <a:xfrm>
            <a:off x="352100" y="3000739"/>
            <a:ext cx="22216955" cy="9447569"/>
          </a:xfrm>
        </p:spPr>
        <p:txBody>
          <a:bodyPr/>
          <a:lstStyle/>
          <a:p>
            <a:pPr marL="342763" indent="-342763">
              <a:lnSpc>
                <a:spcPct val="108000"/>
              </a:lnSpc>
              <a:spcBef>
                <a:spcPts val="600"/>
              </a:spcBef>
              <a:spcAft>
                <a:spcPts val="1200"/>
              </a:spcAft>
              <a:buFont typeface="Arial" panose="020B0604020202020204" pitchFamily="34" charset="0"/>
              <a:buChar char="•"/>
              <a:tabLst>
                <a:tab pos="457017" algn="l"/>
              </a:tabLst>
            </a:pPr>
            <a:r>
              <a:rPr lang="en-GB" sz="4100" kern="1200" dirty="0">
                <a:solidFill>
                  <a:schemeClr val="tx2">
                    <a:lumMod val="50000"/>
                  </a:schemeClr>
                </a:solidFill>
                <a:ea typeface="Times New Roman" panose="02020603050405020304" pitchFamily="18" charset="0"/>
                <a:cs typeface="Times New Roman" panose="02020603050405020304" pitchFamily="18" charset="0"/>
              </a:rPr>
              <a:t>Gross motor activities - walk with a backpack, bike uphill, obstacle courses, stretching exercises</a:t>
            </a:r>
            <a:endParaRPr lang="en-GB" sz="4100" dirty="0">
              <a:solidFill>
                <a:schemeClr val="tx2">
                  <a:lumMod val="50000"/>
                </a:schemeClr>
              </a:solidFill>
              <a:ea typeface="Calibri" panose="020F0502020204030204" pitchFamily="34" charset="0"/>
              <a:cs typeface="Times New Roman" panose="02020603050405020304" pitchFamily="18" charset="0"/>
            </a:endParaRPr>
          </a:p>
          <a:p>
            <a:pPr marL="342763" indent="-342763">
              <a:lnSpc>
                <a:spcPct val="108000"/>
              </a:lnSpc>
              <a:spcBef>
                <a:spcPts val="600"/>
              </a:spcBef>
              <a:spcAft>
                <a:spcPts val="1200"/>
              </a:spcAft>
              <a:buFont typeface="Arial" panose="020B0604020202020204" pitchFamily="34" charset="0"/>
              <a:buChar char="•"/>
              <a:tabLst>
                <a:tab pos="457017" algn="l"/>
              </a:tabLst>
            </a:pPr>
            <a:r>
              <a:rPr lang="en-GB" sz="4100" kern="1200" dirty="0">
                <a:solidFill>
                  <a:schemeClr val="tx2">
                    <a:lumMod val="50000"/>
                  </a:schemeClr>
                </a:solidFill>
                <a:ea typeface="Times New Roman" panose="02020603050405020304" pitchFamily="18" charset="0"/>
                <a:cs typeface="Times New Roman" panose="02020603050405020304" pitchFamily="18" charset="0"/>
              </a:rPr>
              <a:t>Stirring </a:t>
            </a:r>
            <a:r>
              <a:rPr lang="en-GB" sz="4100" dirty="0">
                <a:solidFill>
                  <a:schemeClr val="tx2">
                    <a:lumMod val="50000"/>
                  </a:schemeClr>
                </a:solidFill>
                <a:ea typeface="Calibri" panose="020F0502020204030204" pitchFamily="34" charset="0"/>
                <a:cs typeface="Times New Roman" panose="02020603050405020304" pitchFamily="18" charset="0"/>
              </a:rPr>
              <a:t>e.g. cake mix, batter </a:t>
            </a:r>
          </a:p>
          <a:p>
            <a:pPr marL="342763" indent="-342763">
              <a:lnSpc>
                <a:spcPct val="108000"/>
              </a:lnSpc>
              <a:spcBef>
                <a:spcPts val="600"/>
              </a:spcBef>
              <a:spcAft>
                <a:spcPts val="1200"/>
              </a:spcAft>
              <a:buFont typeface="Arial" panose="020B0604020202020204" pitchFamily="34" charset="0"/>
              <a:buChar char="•"/>
              <a:tabLst>
                <a:tab pos="457017" algn="l"/>
              </a:tabLst>
            </a:pPr>
            <a:r>
              <a:rPr lang="en-GB" sz="4100" kern="1200" dirty="0">
                <a:solidFill>
                  <a:schemeClr val="tx2">
                    <a:lumMod val="50000"/>
                  </a:schemeClr>
                </a:solidFill>
                <a:ea typeface="Times New Roman" panose="02020603050405020304" pitchFamily="18" charset="0"/>
                <a:cs typeface="Times New Roman" panose="02020603050405020304" pitchFamily="18" charset="0"/>
              </a:rPr>
              <a:t>H</a:t>
            </a:r>
            <a:r>
              <a:rPr lang="en-GB" sz="4100" dirty="0">
                <a:solidFill>
                  <a:schemeClr val="tx2">
                    <a:lumMod val="50000"/>
                  </a:schemeClr>
                </a:solidFill>
                <a:ea typeface="Calibri" panose="020F0502020204030204" pitchFamily="34" charset="0"/>
                <a:cs typeface="Times New Roman" panose="02020603050405020304" pitchFamily="18" charset="0"/>
              </a:rPr>
              <a:t>eavy muscle activities, including wheelbarrow walking and active jumping e.g. star jumps, creeping and crawling, marching, chair push-ups, lying on stomach with weight on elbows, elastic material wrapped around chair legs for resistance whilst sat in the seat, carrying or stacking books, and helping with over heavy muscle tasks in the classroom.</a:t>
            </a:r>
          </a:p>
          <a:p>
            <a:pPr marL="342763" indent="-342763">
              <a:lnSpc>
                <a:spcPct val="108000"/>
              </a:lnSpc>
              <a:spcBef>
                <a:spcPts val="600"/>
              </a:spcBef>
              <a:spcAft>
                <a:spcPts val="1200"/>
              </a:spcAft>
              <a:buFont typeface="Arial" panose="020B0604020202020204" pitchFamily="34" charset="0"/>
              <a:buChar char="•"/>
              <a:tabLst>
                <a:tab pos="457017" algn="l"/>
              </a:tabLst>
            </a:pPr>
            <a:r>
              <a:rPr lang="en-GB" sz="4100" kern="1200" dirty="0">
                <a:solidFill>
                  <a:schemeClr val="tx2">
                    <a:lumMod val="50000"/>
                  </a:schemeClr>
                </a:solidFill>
                <a:ea typeface="Times New Roman" panose="02020603050405020304" pitchFamily="18" charset="0"/>
                <a:cs typeface="Times New Roman" panose="02020603050405020304" pitchFamily="18" charset="0"/>
              </a:rPr>
              <a:t>Deep-pressure touch: wearing weighted vests, weighted lap pad.</a:t>
            </a:r>
            <a:endParaRPr lang="en-GB" sz="4100" dirty="0">
              <a:solidFill>
                <a:schemeClr val="tx2">
                  <a:lumMod val="50000"/>
                </a:schemeClr>
              </a:solidFill>
              <a:ea typeface="Calibri" panose="020F0502020204030204" pitchFamily="34" charset="0"/>
              <a:cs typeface="Times New Roman" panose="02020603050405020304" pitchFamily="18" charset="0"/>
            </a:endParaRPr>
          </a:p>
          <a:p>
            <a:pPr marL="342763" indent="-342763">
              <a:lnSpc>
                <a:spcPct val="108000"/>
              </a:lnSpc>
              <a:spcBef>
                <a:spcPts val="600"/>
              </a:spcBef>
              <a:spcAft>
                <a:spcPts val="1200"/>
              </a:spcAft>
              <a:buFont typeface="Arial" panose="020B0604020202020204" pitchFamily="34" charset="0"/>
              <a:buChar char="•"/>
              <a:tabLst>
                <a:tab pos="457017" algn="l"/>
              </a:tabLst>
            </a:pPr>
            <a:r>
              <a:rPr lang="en-GB" sz="4100" kern="1200" dirty="0">
                <a:solidFill>
                  <a:schemeClr val="tx2">
                    <a:lumMod val="50000"/>
                  </a:schemeClr>
                </a:solidFill>
                <a:ea typeface="Times New Roman" panose="02020603050405020304" pitchFamily="18" charset="0"/>
                <a:cs typeface="Times New Roman" panose="02020603050405020304" pitchFamily="18" charset="0"/>
              </a:rPr>
              <a:t>Oral motor: chewing on chewing gum (if appropriate), rice cakes, carrots, or other firm and crunchy snacks. Drinking water from sports bottles at their desk can help with focus and organisation.</a:t>
            </a:r>
            <a:endParaRPr lang="en-GB" sz="4100" dirty="0">
              <a:solidFill>
                <a:schemeClr val="tx2">
                  <a:lumMod val="50000"/>
                </a:schemeClr>
              </a:solidFill>
              <a:ea typeface="Calibri" panose="020F0502020204030204" pitchFamily="34" charset="0"/>
              <a:cs typeface="Times New Roman" panose="02020603050405020304" pitchFamily="18" charset="0"/>
            </a:endParaRPr>
          </a:p>
          <a:p>
            <a:pPr marL="342763" indent="-342763">
              <a:lnSpc>
                <a:spcPct val="108000"/>
              </a:lnSpc>
              <a:spcBef>
                <a:spcPts val="600"/>
              </a:spcBef>
              <a:spcAft>
                <a:spcPts val="1200"/>
              </a:spcAft>
              <a:buFont typeface="Arial" panose="020B0604020202020204" pitchFamily="34" charset="0"/>
              <a:buChar char="•"/>
              <a:tabLst>
                <a:tab pos="457017" algn="l"/>
              </a:tabLst>
            </a:pPr>
            <a:r>
              <a:rPr lang="en-GB" sz="4100" kern="1200" dirty="0">
                <a:solidFill>
                  <a:schemeClr val="tx2">
                    <a:lumMod val="50000"/>
                  </a:schemeClr>
                </a:solidFill>
                <a:ea typeface="Times New Roman" panose="02020603050405020304" pitchFamily="18" charset="0"/>
                <a:cs typeface="Times New Roman" panose="02020603050405020304" pitchFamily="18" charset="0"/>
              </a:rPr>
              <a:t>Oral toys, bubbles, blow paints, and other oral-blowing toys are also great.</a:t>
            </a:r>
            <a:endParaRPr lang="en-GB" sz="4100" dirty="0">
              <a:solidFill>
                <a:schemeClr val="tx2">
                  <a:lumMod val="50000"/>
                </a:schemeClr>
              </a:solidFill>
              <a:ea typeface="Calibri" panose="020F0502020204030204" pitchFamily="34" charset="0"/>
              <a:cs typeface="Times New Roman" panose="02020603050405020304" pitchFamily="18" charset="0"/>
            </a:endParaRPr>
          </a:p>
          <a:p>
            <a:endParaRPr lang="en-GB" dirty="0"/>
          </a:p>
        </p:txBody>
      </p:sp>
      <p:sp>
        <p:nvSpPr>
          <p:cNvPr id="2" name="Title 1">
            <a:extLst>
              <a:ext uri="{FF2B5EF4-FFF2-40B4-BE49-F238E27FC236}">
                <a16:creationId xmlns:a16="http://schemas.microsoft.com/office/drawing/2014/main" id="{848EF836-A8D9-3252-18A6-9DB0907CB4B7}"/>
              </a:ext>
            </a:extLst>
          </p:cNvPr>
          <p:cNvSpPr>
            <a:spLocks noGrp="1"/>
          </p:cNvSpPr>
          <p:nvPr>
            <p:ph type="title"/>
          </p:nvPr>
        </p:nvSpPr>
        <p:spPr>
          <a:xfrm>
            <a:off x="333058" y="885555"/>
            <a:ext cx="19341147" cy="1415116"/>
          </a:xfrm>
        </p:spPr>
        <p:txBody>
          <a:bodyPr/>
          <a:lstStyle/>
          <a:p>
            <a:r>
              <a:rPr lang="en-GB" sz="7997">
                <a:solidFill>
                  <a:schemeClr val="tx2">
                    <a:lumMod val="50000"/>
                  </a:schemeClr>
                </a:solidFill>
                <a:latin typeface="Gochi Hand"/>
              </a:rPr>
              <a:t>Heavy Work</a:t>
            </a:r>
          </a:p>
        </p:txBody>
      </p:sp>
    </p:spTree>
    <p:extLst>
      <p:ext uri="{BB962C8B-B14F-4D97-AF65-F5344CB8AC3E}">
        <p14:creationId xmlns:p14="http://schemas.microsoft.com/office/powerpoint/2010/main" val="288520548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anim calcmode="lin" valueType="num">
                                      <p:cBhvr>
                                        <p:cTn id="3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62B29-59BC-0870-561F-4555B1F69514}"/>
              </a:ext>
            </a:extLst>
          </p:cNvPr>
          <p:cNvSpPr>
            <a:spLocks noGrp="1"/>
          </p:cNvSpPr>
          <p:nvPr>
            <p:ph type="title"/>
          </p:nvPr>
        </p:nvSpPr>
        <p:spPr/>
        <p:txBody>
          <a:bodyPr/>
          <a:lstStyle/>
          <a:p>
            <a:r>
              <a:rPr lang="en-GB"/>
              <a:t>Physical activity is regulating</a:t>
            </a:r>
          </a:p>
        </p:txBody>
      </p:sp>
      <p:pic>
        <p:nvPicPr>
          <p:cNvPr id="4" name="Picture 2">
            <a:extLst>
              <a:ext uri="{FF2B5EF4-FFF2-40B4-BE49-F238E27FC236}">
                <a16:creationId xmlns:a16="http://schemas.microsoft.com/office/drawing/2014/main" id="{C2DCB72B-5093-9493-853C-151E81D63486}"/>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tretch>
            <a:fillRect/>
          </a:stretch>
        </p:blipFill>
        <p:spPr bwMode="auto">
          <a:xfrm>
            <a:off x="1399309" y="4473563"/>
            <a:ext cx="12192000" cy="6858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TextBox 5">
            <a:extLst>
              <a:ext uri="{FF2B5EF4-FFF2-40B4-BE49-F238E27FC236}">
                <a16:creationId xmlns:a16="http://schemas.microsoft.com/office/drawing/2014/main" id="{AFCD8826-0AAF-7AA6-08CB-552EB1DE2500}"/>
              </a:ext>
            </a:extLst>
          </p:cNvPr>
          <p:cNvSpPr txBox="1"/>
          <p:nvPr/>
        </p:nvSpPr>
        <p:spPr>
          <a:xfrm>
            <a:off x="15105198" y="4552131"/>
            <a:ext cx="7354268" cy="5186035"/>
          </a:xfrm>
          <a:prstGeom prst="rect">
            <a:avLst/>
          </a:prstGeom>
          <a:solidFill>
            <a:schemeClr val="accent6">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spcAft>
                <a:spcPts val="600"/>
              </a:spcAft>
            </a:pPr>
            <a:r>
              <a:rPr lang="en-US" sz="4400">
                <a:solidFill>
                  <a:schemeClr val="tx2"/>
                </a:solidFill>
              </a:rPr>
              <a:t>Proprioception is a magical sense: </a:t>
            </a:r>
          </a:p>
          <a:p>
            <a:pPr algn="ctr">
              <a:spcAft>
                <a:spcPts val="600"/>
              </a:spcAft>
            </a:pPr>
            <a:endParaRPr lang="en-US" sz="400">
              <a:solidFill>
                <a:schemeClr val="tx2"/>
              </a:solidFill>
            </a:endParaRPr>
          </a:p>
          <a:p>
            <a:pPr algn="ctr">
              <a:spcAft>
                <a:spcPts val="600"/>
              </a:spcAft>
            </a:pPr>
            <a:endParaRPr lang="en-US" sz="400">
              <a:solidFill>
                <a:schemeClr val="tx2"/>
              </a:solidFill>
            </a:endParaRPr>
          </a:p>
          <a:p>
            <a:pPr algn="ctr">
              <a:spcAft>
                <a:spcPts val="600"/>
              </a:spcAft>
            </a:pPr>
            <a:r>
              <a:rPr lang="en-US" sz="4400">
                <a:solidFill>
                  <a:schemeClr val="tx2"/>
                </a:solidFill>
              </a:rPr>
              <a:t>anything that “feeds” our muscles and joints can calm us if we are over alert and wake us up if we are under alert</a:t>
            </a:r>
          </a:p>
        </p:txBody>
      </p:sp>
      <p:sp>
        <p:nvSpPr>
          <p:cNvPr id="3" name="TextBox 2">
            <a:extLst>
              <a:ext uri="{FF2B5EF4-FFF2-40B4-BE49-F238E27FC236}">
                <a16:creationId xmlns:a16="http://schemas.microsoft.com/office/drawing/2014/main" id="{F7F5A69B-60FB-5819-33C0-3214B92FB7DF}"/>
              </a:ext>
            </a:extLst>
          </p:cNvPr>
          <p:cNvSpPr txBox="1"/>
          <p:nvPr/>
        </p:nvSpPr>
        <p:spPr>
          <a:xfrm>
            <a:off x="569817" y="2914333"/>
            <a:ext cx="21289818" cy="7694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US" sz="4400">
                <a:solidFill>
                  <a:schemeClr val="tx2"/>
                </a:solidFill>
              </a:rPr>
              <a:t>Physical activity stimulates the proprioceptive, vestibular and tactile senses</a:t>
            </a:r>
          </a:p>
        </p:txBody>
      </p:sp>
      <p:sp>
        <p:nvSpPr>
          <p:cNvPr id="5" name="TextBox 4">
            <a:extLst>
              <a:ext uri="{FF2B5EF4-FFF2-40B4-BE49-F238E27FC236}">
                <a16:creationId xmlns:a16="http://schemas.microsoft.com/office/drawing/2014/main" id="{EF31B20D-3135-5341-46D2-BE29639FCB08}"/>
              </a:ext>
            </a:extLst>
          </p:cNvPr>
          <p:cNvSpPr txBox="1"/>
          <p:nvPr/>
        </p:nvSpPr>
        <p:spPr>
          <a:xfrm>
            <a:off x="569817" y="11991408"/>
            <a:ext cx="22414874" cy="7694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US" sz="4400">
                <a:solidFill>
                  <a:schemeClr val="tx2"/>
                </a:solidFill>
              </a:rPr>
              <a:t>If we are anxious or moving towards fight or flight, proprioceptive activities can help</a:t>
            </a:r>
          </a:p>
        </p:txBody>
      </p:sp>
    </p:spTree>
    <p:extLst>
      <p:ext uri="{BB962C8B-B14F-4D97-AF65-F5344CB8AC3E}">
        <p14:creationId xmlns:p14="http://schemas.microsoft.com/office/powerpoint/2010/main" val="2563903323"/>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6448C09-2541-8428-AA72-CD6364744875}"/>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825679" y="424715"/>
            <a:ext cx="17956140" cy="12326448"/>
          </a:xfrm>
          <a:prstGeom prst="rect">
            <a:avLst/>
          </a:prstGeom>
        </p:spPr>
      </p:pic>
    </p:spTree>
    <p:extLst>
      <p:ext uri="{BB962C8B-B14F-4D97-AF65-F5344CB8AC3E}">
        <p14:creationId xmlns:p14="http://schemas.microsoft.com/office/powerpoint/2010/main" val="627467117"/>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60235C5-3D0C-9768-7DA9-0881E68CDE9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915961" y="5666483"/>
            <a:ext cx="4699470" cy="3584633"/>
          </a:xfrm>
          <a:prstGeom prst="rect">
            <a:avLst/>
          </a:prstGeom>
        </p:spPr>
      </p:pic>
      <p:sp>
        <p:nvSpPr>
          <p:cNvPr id="2" name="Title 1">
            <a:extLst>
              <a:ext uri="{FF2B5EF4-FFF2-40B4-BE49-F238E27FC236}">
                <a16:creationId xmlns:a16="http://schemas.microsoft.com/office/drawing/2014/main" id="{848EF836-A8D9-3252-18A6-9DB0907CB4B7}"/>
              </a:ext>
            </a:extLst>
          </p:cNvPr>
          <p:cNvSpPr>
            <a:spLocks noGrp="1"/>
          </p:cNvSpPr>
          <p:nvPr>
            <p:ph type="title"/>
          </p:nvPr>
        </p:nvSpPr>
        <p:spPr>
          <a:xfrm>
            <a:off x="333058" y="885555"/>
            <a:ext cx="19341147" cy="1415116"/>
          </a:xfrm>
        </p:spPr>
        <p:txBody>
          <a:bodyPr/>
          <a:lstStyle/>
          <a:p>
            <a:r>
              <a:rPr lang="en-GB" sz="7997">
                <a:solidFill>
                  <a:schemeClr val="tx2">
                    <a:lumMod val="50000"/>
                  </a:schemeClr>
                </a:solidFill>
                <a:latin typeface="Gochi Hand"/>
              </a:rPr>
              <a:t>Auditory – strategies	</a:t>
            </a:r>
          </a:p>
        </p:txBody>
      </p:sp>
      <p:graphicFrame>
        <p:nvGraphicFramePr>
          <p:cNvPr id="10" name="Content Placeholder 9">
            <a:extLst>
              <a:ext uri="{FF2B5EF4-FFF2-40B4-BE49-F238E27FC236}">
                <a16:creationId xmlns:a16="http://schemas.microsoft.com/office/drawing/2014/main" id="{02F016DA-E263-A1DE-9CFD-B94C513D9A3B}"/>
              </a:ext>
            </a:extLst>
          </p:cNvPr>
          <p:cNvGraphicFramePr>
            <a:graphicFrameLocks noGrp="1"/>
          </p:cNvGraphicFramePr>
          <p:nvPr>
            <p:ph idx="1"/>
            <p:extLst>
              <p:ext uri="{D42A27DB-BD31-4B8C-83A1-F6EECF244321}">
                <p14:modId xmlns:p14="http://schemas.microsoft.com/office/powerpoint/2010/main" val="3306014763"/>
              </p:ext>
            </p:extLst>
          </p:nvPr>
        </p:nvGraphicFramePr>
        <p:xfrm>
          <a:off x="590009" y="2486751"/>
          <a:ext cx="15702935" cy="103436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4" name="Picture 13">
            <a:extLst>
              <a:ext uri="{FF2B5EF4-FFF2-40B4-BE49-F238E27FC236}">
                <a16:creationId xmlns:a16="http://schemas.microsoft.com/office/drawing/2014/main" id="{A547F793-08F7-46BB-CC94-5D54DFCEB994}"/>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6722032" y="1953044"/>
            <a:ext cx="5067508" cy="3619649"/>
          </a:xfrm>
          <a:prstGeom prst="rect">
            <a:avLst/>
          </a:prstGeom>
        </p:spPr>
      </p:pic>
      <p:pic>
        <p:nvPicPr>
          <p:cNvPr id="7" name="Picture 6">
            <a:extLst>
              <a:ext uri="{FF2B5EF4-FFF2-40B4-BE49-F238E27FC236}">
                <a16:creationId xmlns:a16="http://schemas.microsoft.com/office/drawing/2014/main" id="{41B93C7C-42DA-8265-CA55-30B74045954F}"/>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9439806" y="9344906"/>
            <a:ext cx="4699469" cy="4070673"/>
          </a:xfrm>
          <a:prstGeom prst="rect">
            <a:avLst/>
          </a:prstGeom>
        </p:spPr>
      </p:pic>
    </p:spTree>
    <p:extLst>
      <p:ext uri="{BB962C8B-B14F-4D97-AF65-F5344CB8AC3E}">
        <p14:creationId xmlns:p14="http://schemas.microsoft.com/office/powerpoint/2010/main" val="2091245308"/>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2115CA-953D-CD0B-D619-4A7B06E98F47}"/>
              </a:ext>
            </a:extLst>
          </p:cNvPr>
          <p:cNvSpPr>
            <a:spLocks noGrp="1"/>
          </p:cNvSpPr>
          <p:nvPr>
            <p:ph idx="1"/>
          </p:nvPr>
        </p:nvSpPr>
        <p:spPr>
          <a:xfrm>
            <a:off x="665478" y="4526570"/>
            <a:ext cx="15341601" cy="4617430"/>
          </a:xfrm>
          <a:ln w="28575">
            <a:solidFill>
              <a:srgbClr val="92D050"/>
            </a:solidFill>
          </a:ln>
        </p:spPr>
        <p:txBody>
          <a:bodyPr/>
          <a:lstStyle/>
          <a:p>
            <a:pPr marL="0" indent="0">
              <a:lnSpc>
                <a:spcPct val="100000"/>
              </a:lnSpc>
              <a:spcBef>
                <a:spcPts val="0"/>
              </a:spcBef>
              <a:buNone/>
            </a:pPr>
            <a:r>
              <a:rPr lang="en-GB" sz="3200" kern="1200" dirty="0">
                <a:solidFill>
                  <a:schemeClr val="tx2">
                    <a:lumMod val="50000"/>
                  </a:schemeClr>
                </a:solidFill>
                <a:ea typeface="Times New Roman" panose="02020603050405020304" pitchFamily="18" charset="0"/>
                <a:cs typeface="Times New Roman" panose="02020603050405020304" pitchFamily="18" charset="0"/>
              </a:rPr>
              <a:t>Each home/school should have a quiet space with minimal visual and auditory stimuli.</a:t>
            </a:r>
          </a:p>
          <a:p>
            <a:pPr marL="0" indent="0">
              <a:lnSpc>
                <a:spcPct val="100000"/>
              </a:lnSpc>
              <a:spcBef>
                <a:spcPts val="0"/>
              </a:spcBef>
              <a:buNone/>
            </a:pPr>
            <a:endParaRPr lang="en-GB" sz="400" kern="1200" dirty="0">
              <a:solidFill>
                <a:schemeClr val="tx2">
                  <a:lumMod val="50000"/>
                </a:schemeClr>
              </a:solidFill>
              <a:ea typeface="Times New Roman" panose="02020603050405020304" pitchFamily="18" charset="0"/>
              <a:cs typeface="Times New Roman" panose="02020603050405020304" pitchFamily="18" charset="0"/>
            </a:endParaRPr>
          </a:p>
          <a:p>
            <a:pPr marL="0" indent="0">
              <a:lnSpc>
                <a:spcPct val="100000"/>
              </a:lnSpc>
              <a:spcBef>
                <a:spcPts val="0"/>
              </a:spcBef>
              <a:buNone/>
            </a:pPr>
            <a:endParaRPr lang="en-GB" sz="400" kern="1200" dirty="0">
              <a:solidFill>
                <a:schemeClr val="tx2">
                  <a:lumMod val="50000"/>
                </a:schemeClr>
              </a:solidFill>
              <a:ea typeface="Times New Roman" panose="02020603050405020304" pitchFamily="18" charset="0"/>
              <a:cs typeface="Times New Roman" panose="02020603050405020304" pitchFamily="18" charset="0"/>
            </a:endParaRPr>
          </a:p>
          <a:p>
            <a:pPr>
              <a:lnSpc>
                <a:spcPct val="100000"/>
              </a:lnSpc>
              <a:spcBef>
                <a:spcPts val="0"/>
              </a:spcBef>
            </a:pPr>
            <a:r>
              <a:rPr lang="en-GB" sz="3200" kern="1200" dirty="0">
                <a:solidFill>
                  <a:schemeClr val="tx2">
                    <a:lumMod val="50000"/>
                  </a:schemeClr>
                </a:solidFill>
                <a:ea typeface="Times New Roman" panose="02020603050405020304" pitchFamily="18" charset="0"/>
                <a:cs typeface="Times New Roman" panose="02020603050405020304" pitchFamily="18" charset="0"/>
              </a:rPr>
              <a:t>a reading corner behind a bookshelf</a:t>
            </a:r>
          </a:p>
          <a:p>
            <a:pPr>
              <a:lnSpc>
                <a:spcPct val="100000"/>
              </a:lnSpc>
              <a:spcBef>
                <a:spcPts val="0"/>
              </a:spcBef>
            </a:pPr>
            <a:r>
              <a:rPr lang="en-GB" sz="3200" kern="1200" dirty="0">
                <a:solidFill>
                  <a:schemeClr val="tx2">
                    <a:lumMod val="50000"/>
                  </a:schemeClr>
                </a:solidFill>
                <a:ea typeface="Times New Roman" panose="02020603050405020304" pitchFamily="18" charset="0"/>
                <a:cs typeface="Times New Roman" panose="02020603050405020304" pitchFamily="18" charset="0"/>
              </a:rPr>
              <a:t>under a table with pillows or bean bag chair</a:t>
            </a:r>
          </a:p>
          <a:p>
            <a:pPr>
              <a:lnSpc>
                <a:spcPct val="100000"/>
              </a:lnSpc>
              <a:spcBef>
                <a:spcPts val="0"/>
              </a:spcBef>
            </a:pPr>
            <a:r>
              <a:rPr lang="en-GB" sz="3200" kern="1200" dirty="0">
                <a:solidFill>
                  <a:schemeClr val="tx2">
                    <a:lumMod val="50000"/>
                  </a:schemeClr>
                </a:solidFill>
                <a:ea typeface="Times New Roman" panose="02020603050405020304" pitchFamily="18" charset="0"/>
                <a:cs typeface="Times New Roman" panose="02020603050405020304" pitchFamily="18" charset="0"/>
              </a:rPr>
              <a:t>a rocking chair in a corner behind a curtain</a:t>
            </a:r>
          </a:p>
          <a:p>
            <a:pPr>
              <a:lnSpc>
                <a:spcPct val="100000"/>
              </a:lnSpc>
              <a:spcBef>
                <a:spcPts val="0"/>
              </a:spcBef>
            </a:pPr>
            <a:r>
              <a:rPr lang="en-GB" sz="3200" kern="1200" dirty="0">
                <a:solidFill>
                  <a:schemeClr val="tx2">
                    <a:lumMod val="50000"/>
                  </a:schemeClr>
                </a:solidFill>
                <a:ea typeface="Times New Roman" panose="02020603050405020304" pitchFamily="18" charset="0"/>
                <a:cs typeface="Times New Roman" panose="02020603050405020304" pitchFamily="18" charset="0"/>
              </a:rPr>
              <a:t>a small tent</a:t>
            </a:r>
          </a:p>
          <a:p>
            <a:pPr>
              <a:lnSpc>
                <a:spcPct val="100000"/>
              </a:lnSpc>
              <a:spcBef>
                <a:spcPts val="0"/>
              </a:spcBef>
            </a:pPr>
            <a:r>
              <a:rPr lang="en-GB" sz="3200" kern="1200" dirty="0">
                <a:solidFill>
                  <a:schemeClr val="tx2">
                    <a:lumMod val="50000"/>
                  </a:schemeClr>
                </a:solidFill>
                <a:ea typeface="Times New Roman" panose="02020603050405020304" pitchFamily="18" charset="0"/>
                <a:cs typeface="Times New Roman" panose="02020603050405020304" pitchFamily="18" charset="0"/>
              </a:rPr>
              <a:t>a swing that only goes in a linear direction in the classroom</a:t>
            </a:r>
          </a:p>
          <a:p>
            <a:pPr marL="0" indent="0">
              <a:lnSpc>
                <a:spcPct val="100000"/>
              </a:lnSpc>
              <a:spcBef>
                <a:spcPts val="0"/>
              </a:spcBef>
              <a:buNone/>
            </a:pPr>
            <a:endParaRPr lang="en-GB" sz="3200" kern="1200" dirty="0">
              <a:solidFill>
                <a:schemeClr val="tx2">
                  <a:lumMod val="50000"/>
                </a:schemeClr>
              </a:solidFill>
              <a:ea typeface="Times New Roman" panose="02020603050405020304" pitchFamily="18" charset="0"/>
              <a:cs typeface="Times New Roman" panose="02020603050405020304" pitchFamily="18" charset="0"/>
            </a:endParaRPr>
          </a:p>
          <a:p>
            <a:pPr marL="0" indent="0">
              <a:lnSpc>
                <a:spcPct val="100000"/>
              </a:lnSpc>
              <a:spcBef>
                <a:spcPts val="0"/>
              </a:spcBef>
              <a:buNone/>
            </a:pPr>
            <a:r>
              <a:rPr lang="en-GB" sz="3200" kern="1200" dirty="0">
                <a:solidFill>
                  <a:schemeClr val="tx2">
                    <a:lumMod val="50000"/>
                  </a:schemeClr>
                </a:solidFill>
                <a:ea typeface="Times New Roman" panose="02020603050405020304" pitchFamily="18" charset="0"/>
                <a:cs typeface="Times New Roman" panose="02020603050405020304" pitchFamily="18" charset="0"/>
              </a:rPr>
              <a:t>All great ways to provide a calming time.</a:t>
            </a:r>
          </a:p>
        </p:txBody>
      </p:sp>
      <p:sp>
        <p:nvSpPr>
          <p:cNvPr id="2" name="Title 1">
            <a:extLst>
              <a:ext uri="{FF2B5EF4-FFF2-40B4-BE49-F238E27FC236}">
                <a16:creationId xmlns:a16="http://schemas.microsoft.com/office/drawing/2014/main" id="{848EF836-A8D9-3252-18A6-9DB0907CB4B7}"/>
              </a:ext>
            </a:extLst>
          </p:cNvPr>
          <p:cNvSpPr>
            <a:spLocks noGrp="1"/>
          </p:cNvSpPr>
          <p:nvPr>
            <p:ph type="title"/>
          </p:nvPr>
        </p:nvSpPr>
        <p:spPr>
          <a:xfrm>
            <a:off x="665478" y="880167"/>
            <a:ext cx="19341147" cy="1415116"/>
          </a:xfrm>
        </p:spPr>
        <p:txBody>
          <a:bodyPr/>
          <a:lstStyle/>
          <a:p>
            <a:r>
              <a:rPr lang="en-GB" sz="7997">
                <a:solidFill>
                  <a:schemeClr val="tx2">
                    <a:lumMod val="50000"/>
                  </a:schemeClr>
                </a:solidFill>
                <a:latin typeface="Gochi Hand"/>
              </a:rPr>
              <a:t>Calming Spaces</a:t>
            </a:r>
          </a:p>
        </p:txBody>
      </p:sp>
      <p:pic>
        <p:nvPicPr>
          <p:cNvPr id="4" name="Picture 3">
            <a:extLst>
              <a:ext uri="{FF2B5EF4-FFF2-40B4-BE49-F238E27FC236}">
                <a16:creationId xmlns:a16="http://schemas.microsoft.com/office/drawing/2014/main" id="{BC9D7F8E-C77A-951F-ADDD-13CE1C8D2D5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444942" y="5542001"/>
            <a:ext cx="6905786" cy="5195563"/>
          </a:xfrm>
          <a:prstGeom prst="rect">
            <a:avLst/>
          </a:prstGeom>
        </p:spPr>
      </p:pic>
      <p:sp>
        <p:nvSpPr>
          <p:cNvPr id="5" name="TextBox 4">
            <a:extLst>
              <a:ext uri="{FF2B5EF4-FFF2-40B4-BE49-F238E27FC236}">
                <a16:creationId xmlns:a16="http://schemas.microsoft.com/office/drawing/2014/main" id="{4E274944-839F-3603-78AD-28C102D21720}"/>
              </a:ext>
            </a:extLst>
          </p:cNvPr>
          <p:cNvSpPr txBox="1"/>
          <p:nvPr/>
        </p:nvSpPr>
        <p:spPr>
          <a:xfrm>
            <a:off x="665479" y="9642729"/>
            <a:ext cx="15341600" cy="2862318"/>
          </a:xfrm>
          <a:prstGeom prst="rect">
            <a:avLst/>
          </a:prstGeom>
          <a:solidFill>
            <a:schemeClr val="accent6">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indent="0">
              <a:buNone/>
            </a:pPr>
            <a:r>
              <a:rPr lang="en-GB" kern="1200">
                <a:solidFill>
                  <a:schemeClr val="tx2">
                    <a:lumMod val="50000"/>
                  </a:schemeClr>
                </a:solidFill>
                <a:ea typeface="Times New Roman" panose="02020603050405020304" pitchFamily="18" charset="0"/>
                <a:cs typeface="Times New Roman" panose="02020603050405020304" pitchFamily="18" charset="0"/>
              </a:rPr>
              <a:t>Children will often choose these areas on their own; make adaptions to make ensure other children are not invading their quiet time.</a:t>
            </a:r>
          </a:p>
          <a:p>
            <a:pPr marL="0" indent="0">
              <a:buNone/>
            </a:pPr>
            <a:endParaRPr lang="en-GB" kern="1200">
              <a:solidFill>
                <a:schemeClr val="tx2">
                  <a:lumMod val="50000"/>
                </a:schemeClr>
              </a:solidFill>
              <a:ea typeface="Times New Roman" panose="02020603050405020304" pitchFamily="18" charset="0"/>
              <a:cs typeface="Times New Roman" panose="02020603050405020304" pitchFamily="18" charset="0"/>
            </a:endParaRPr>
          </a:p>
          <a:p>
            <a:pPr marL="0" indent="0">
              <a:buNone/>
            </a:pPr>
            <a:r>
              <a:rPr lang="en-GB" kern="1200">
                <a:solidFill>
                  <a:schemeClr val="tx2">
                    <a:lumMod val="50000"/>
                  </a:schemeClr>
                </a:solidFill>
                <a:ea typeface="Times New Roman" panose="02020603050405020304" pitchFamily="18" charset="0"/>
                <a:cs typeface="Times New Roman" panose="02020603050405020304" pitchFamily="18" charset="0"/>
              </a:rPr>
              <a:t>Let them have a way of telling you they need a break as well before a meltdown occurs. </a:t>
            </a:r>
            <a:endParaRPr lang="en-GB">
              <a:solidFill>
                <a:schemeClr val="tx2">
                  <a:lumMod val="50000"/>
                </a:schemeClr>
              </a:solidFill>
              <a:ea typeface="Calibri" panose="020F0502020204030204" pitchFamily="34" charset="0"/>
            </a:endParaRPr>
          </a:p>
        </p:txBody>
      </p:sp>
      <p:sp>
        <p:nvSpPr>
          <p:cNvPr id="6" name="TextBox 5">
            <a:extLst>
              <a:ext uri="{FF2B5EF4-FFF2-40B4-BE49-F238E27FC236}">
                <a16:creationId xmlns:a16="http://schemas.microsoft.com/office/drawing/2014/main" id="{CED7CD67-95F0-659C-EA7A-CD46AA5DC969}"/>
              </a:ext>
            </a:extLst>
          </p:cNvPr>
          <p:cNvSpPr txBox="1"/>
          <p:nvPr/>
        </p:nvSpPr>
        <p:spPr>
          <a:xfrm>
            <a:off x="665478" y="2399741"/>
            <a:ext cx="20698231" cy="15696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GB" sz="4800" b="1" kern="1200">
                <a:solidFill>
                  <a:schemeClr val="tx2">
                    <a:lumMod val="50000"/>
                  </a:schemeClr>
                </a:solidFill>
                <a:latin typeface="Gochi Hand" pitchFamily="2" charset="0"/>
                <a:ea typeface="Gochi Hand" pitchFamily="2" charset="0"/>
                <a:cs typeface="Times New Roman" panose="02020603050405020304" pitchFamily="18" charset="0"/>
              </a:rPr>
              <a:t>It’s vital that a child who has sensory processing difficulties have a way out of an environment that causes them stress. </a:t>
            </a:r>
          </a:p>
        </p:txBody>
      </p:sp>
    </p:spTree>
    <p:extLst>
      <p:ext uri="{BB962C8B-B14F-4D97-AF65-F5344CB8AC3E}">
        <p14:creationId xmlns:p14="http://schemas.microsoft.com/office/powerpoint/2010/main" val="3497731113"/>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2115CA-953D-CD0B-D619-4A7B06E98F47}"/>
              </a:ext>
            </a:extLst>
          </p:cNvPr>
          <p:cNvSpPr>
            <a:spLocks noGrp="1"/>
          </p:cNvSpPr>
          <p:nvPr>
            <p:ph idx="1"/>
          </p:nvPr>
        </p:nvSpPr>
        <p:spPr>
          <a:xfrm>
            <a:off x="1435027" y="4218667"/>
            <a:ext cx="20573035" cy="5128533"/>
          </a:xfrm>
        </p:spPr>
        <p:txBody>
          <a:bodyPr lIns="45718" tIns="45718" rIns="45718" bIns="45718" anchor="t"/>
          <a:lstStyle/>
          <a:p>
            <a:pPr marL="0" indent="0">
              <a:lnSpc>
                <a:spcPct val="108000"/>
              </a:lnSpc>
              <a:spcBef>
                <a:spcPts val="0"/>
              </a:spcBef>
              <a:buNone/>
              <a:tabLst>
                <a:tab pos="457017" algn="l"/>
              </a:tabLst>
            </a:pPr>
            <a:r>
              <a:rPr lang="en-GB" sz="5400" kern="1200" dirty="0">
                <a:solidFill>
                  <a:schemeClr val="tx2">
                    <a:lumMod val="50000"/>
                  </a:schemeClr>
                </a:solidFill>
                <a:latin typeface="Open Sans"/>
                <a:ea typeface="Open Sans"/>
                <a:cs typeface="Open Sans"/>
              </a:rPr>
              <a:t>Motor </a:t>
            </a:r>
            <a:r>
              <a:rPr lang="en-GB" sz="5400" dirty="0">
                <a:solidFill>
                  <a:schemeClr val="tx2">
                    <a:lumMod val="50000"/>
                  </a:schemeClr>
                </a:solidFill>
                <a:latin typeface="Open Sans"/>
                <a:ea typeface="Open Sans"/>
                <a:cs typeface="Open Sans"/>
              </a:rPr>
              <a:t>planning</a:t>
            </a:r>
          </a:p>
          <a:p>
            <a:pPr marL="0" indent="0">
              <a:lnSpc>
                <a:spcPct val="108000"/>
              </a:lnSpc>
              <a:spcBef>
                <a:spcPts val="0"/>
              </a:spcBef>
              <a:buNone/>
              <a:tabLst>
                <a:tab pos="457017" algn="l"/>
              </a:tabLst>
            </a:pPr>
            <a:endParaRPr lang="en-GB" sz="5400" dirty="0">
              <a:solidFill>
                <a:schemeClr val="tx2">
                  <a:lumMod val="50000"/>
                </a:schemeClr>
              </a:solidFill>
              <a:latin typeface="Open Sans"/>
              <a:ea typeface="Open Sans"/>
              <a:cs typeface="Open Sans"/>
            </a:endParaRPr>
          </a:p>
          <a:p>
            <a:pPr marL="0" indent="0">
              <a:lnSpc>
                <a:spcPct val="108000"/>
              </a:lnSpc>
              <a:spcBef>
                <a:spcPts val="0"/>
              </a:spcBef>
              <a:buNone/>
              <a:tabLst>
                <a:tab pos="457017" algn="l"/>
              </a:tabLst>
            </a:pPr>
            <a:r>
              <a:rPr lang="en-GB" sz="5400" dirty="0">
                <a:solidFill>
                  <a:schemeClr val="tx2">
                    <a:lumMod val="50000"/>
                  </a:schemeClr>
                </a:solidFill>
                <a:latin typeface="Open Sans"/>
                <a:ea typeface="Open Sans"/>
                <a:cs typeface="Open Sans"/>
              </a:rPr>
              <a:t>To help children with motor planning challenges, try to give short instructions with one step at a time, ask other siblings to model and buddy with a friend.</a:t>
            </a:r>
            <a:endParaRPr lang="en-US" dirty="0">
              <a:solidFill>
                <a:schemeClr val="tx2">
                  <a:lumMod val="50000"/>
                </a:schemeClr>
              </a:solidFill>
              <a:latin typeface="Open Sans"/>
              <a:ea typeface="Open Sans"/>
              <a:cs typeface="Open Sans"/>
            </a:endParaRPr>
          </a:p>
          <a:p>
            <a:pPr marL="0" indent="0">
              <a:lnSpc>
                <a:spcPct val="108000"/>
              </a:lnSpc>
              <a:spcBef>
                <a:spcPts val="0"/>
              </a:spcBef>
              <a:buNone/>
              <a:tabLst>
                <a:tab pos="457017" algn="l"/>
              </a:tabLst>
            </a:pPr>
            <a:endParaRPr lang="en-GB" sz="400"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nSpc>
                <a:spcPct val="108000"/>
              </a:lnSpc>
              <a:spcBef>
                <a:spcPts val="0"/>
              </a:spcBef>
              <a:buNone/>
              <a:tabLst>
                <a:tab pos="457017" algn="l"/>
              </a:tabLst>
            </a:pPr>
            <a:endParaRPr lang="en-GB" sz="400"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nSpc>
                <a:spcPct val="108000"/>
              </a:lnSpc>
              <a:spcBef>
                <a:spcPts val="0"/>
              </a:spcBef>
              <a:buNone/>
              <a:tabLst>
                <a:tab pos="457017" algn="l"/>
              </a:tabLst>
            </a:pPr>
            <a:endParaRPr lang="en-GB" sz="400"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nSpc>
                <a:spcPct val="108000"/>
              </a:lnSpc>
              <a:spcBef>
                <a:spcPts val="0"/>
              </a:spcBef>
              <a:buNone/>
              <a:tabLst>
                <a:tab pos="457017" algn="l"/>
              </a:tabLst>
            </a:pPr>
            <a:endParaRPr lang="en-GB" sz="400"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nSpc>
                <a:spcPct val="108000"/>
              </a:lnSpc>
              <a:spcBef>
                <a:spcPts val="0"/>
              </a:spcBef>
              <a:buNone/>
              <a:tabLst>
                <a:tab pos="457017" algn="l"/>
              </a:tabLst>
            </a:pPr>
            <a:endParaRPr lang="en-GB" sz="400"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342763" indent="-342763">
              <a:lnSpc>
                <a:spcPct val="108000"/>
              </a:lnSpc>
              <a:spcBef>
                <a:spcPts val="0"/>
              </a:spcBef>
              <a:buFont typeface="Arial" panose="020B0604020202020204" pitchFamily="34" charset="0"/>
              <a:buChar char="•"/>
              <a:tabLst>
                <a:tab pos="457017" algn="l"/>
              </a:tabLst>
            </a:pPr>
            <a:endParaRPr lang="en-GB" sz="5400"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848EF836-A8D9-3252-18A6-9DB0907CB4B7}"/>
              </a:ext>
            </a:extLst>
          </p:cNvPr>
          <p:cNvSpPr>
            <a:spLocks noGrp="1"/>
          </p:cNvSpPr>
          <p:nvPr>
            <p:ph type="title"/>
          </p:nvPr>
        </p:nvSpPr>
        <p:spPr>
          <a:xfrm>
            <a:off x="333058" y="885555"/>
            <a:ext cx="19341147" cy="1415116"/>
          </a:xfrm>
        </p:spPr>
        <p:txBody>
          <a:bodyPr/>
          <a:lstStyle/>
          <a:p>
            <a:r>
              <a:rPr lang="en-GB" sz="7997">
                <a:solidFill>
                  <a:schemeClr val="tx2">
                    <a:lumMod val="50000"/>
                  </a:schemeClr>
                </a:solidFill>
                <a:latin typeface="Gochi Hand"/>
              </a:rPr>
              <a:t>Other Strategies</a:t>
            </a:r>
          </a:p>
        </p:txBody>
      </p:sp>
    </p:spTree>
    <p:extLst>
      <p:ext uri="{BB962C8B-B14F-4D97-AF65-F5344CB8AC3E}">
        <p14:creationId xmlns:p14="http://schemas.microsoft.com/office/powerpoint/2010/main" val="329878019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2115CA-953D-CD0B-D619-4A7B06E98F47}"/>
              </a:ext>
            </a:extLst>
          </p:cNvPr>
          <p:cNvSpPr>
            <a:spLocks noGrp="1"/>
          </p:cNvSpPr>
          <p:nvPr>
            <p:ph idx="1"/>
          </p:nvPr>
        </p:nvSpPr>
        <p:spPr/>
        <p:txBody>
          <a:bodyPr/>
          <a:lstStyle/>
          <a:p>
            <a:pPr marL="0" indent="0" algn="ctr">
              <a:buNone/>
            </a:pPr>
            <a:endParaRPr lang="en-US" sz="11995" kern="1200">
              <a:solidFill>
                <a:schemeClr val="tx2">
                  <a:lumMod val="50000"/>
                </a:schemeClr>
              </a:solidFill>
              <a:latin typeface="Gochi Hand"/>
              <a:ea typeface="+mj-ea"/>
              <a:cs typeface="+mj-cs"/>
            </a:endParaRPr>
          </a:p>
          <a:p>
            <a:endParaRPr lang="en-GB"/>
          </a:p>
        </p:txBody>
      </p:sp>
      <p:sp>
        <p:nvSpPr>
          <p:cNvPr id="2" name="Title 1">
            <a:extLst>
              <a:ext uri="{FF2B5EF4-FFF2-40B4-BE49-F238E27FC236}">
                <a16:creationId xmlns:a16="http://schemas.microsoft.com/office/drawing/2014/main" id="{848EF836-A8D9-3252-18A6-9DB0907CB4B7}"/>
              </a:ext>
            </a:extLst>
          </p:cNvPr>
          <p:cNvSpPr>
            <a:spLocks noGrp="1"/>
          </p:cNvSpPr>
          <p:nvPr>
            <p:ph type="title"/>
          </p:nvPr>
        </p:nvSpPr>
        <p:spPr>
          <a:xfrm>
            <a:off x="333058" y="885555"/>
            <a:ext cx="19341147" cy="1415116"/>
          </a:xfrm>
        </p:spPr>
        <p:txBody>
          <a:bodyPr/>
          <a:lstStyle/>
          <a:p>
            <a:r>
              <a:rPr lang="en-GB" sz="7997">
                <a:solidFill>
                  <a:schemeClr val="tx2">
                    <a:lumMod val="50000"/>
                  </a:schemeClr>
                </a:solidFill>
                <a:latin typeface="Gochi Hand"/>
              </a:rPr>
              <a:t>Quick fixes - fidget and fiddle toys</a:t>
            </a:r>
          </a:p>
        </p:txBody>
      </p:sp>
      <p:grpSp>
        <p:nvGrpSpPr>
          <p:cNvPr id="6" name="Group 5">
            <a:extLst>
              <a:ext uri="{FF2B5EF4-FFF2-40B4-BE49-F238E27FC236}">
                <a16:creationId xmlns:a16="http://schemas.microsoft.com/office/drawing/2014/main" id="{41A67F0C-80CB-FEA1-FEEF-D96389865559}"/>
              </a:ext>
            </a:extLst>
          </p:cNvPr>
          <p:cNvGrpSpPr/>
          <p:nvPr/>
        </p:nvGrpSpPr>
        <p:grpSpPr>
          <a:xfrm>
            <a:off x="6507485" y="2999232"/>
            <a:ext cx="12866170" cy="8318443"/>
            <a:chOff x="4154672" y="1336431"/>
            <a:chExt cx="7651154" cy="4153367"/>
          </a:xfrm>
        </p:grpSpPr>
        <p:pic>
          <p:nvPicPr>
            <p:cNvPr id="4" name="Picture 3">
              <a:extLst>
                <a:ext uri="{FF2B5EF4-FFF2-40B4-BE49-F238E27FC236}">
                  <a16:creationId xmlns:a16="http://schemas.microsoft.com/office/drawing/2014/main" id="{2C29DF35-EDC8-CE44-78F6-84DC9FB8FBE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54672" y="1336431"/>
              <a:ext cx="3882655" cy="4153367"/>
            </a:xfrm>
            <a:prstGeom prst="rect">
              <a:avLst/>
            </a:prstGeom>
          </p:spPr>
        </p:pic>
        <p:pic>
          <p:nvPicPr>
            <p:cNvPr id="5" name="Picture 4">
              <a:extLst>
                <a:ext uri="{FF2B5EF4-FFF2-40B4-BE49-F238E27FC236}">
                  <a16:creationId xmlns:a16="http://schemas.microsoft.com/office/drawing/2014/main" id="{D7533ECC-DEDC-4BC4-F8C8-7CAE90ECFDF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252431" y="1336431"/>
              <a:ext cx="3553395" cy="4153367"/>
            </a:xfrm>
            <a:prstGeom prst="rect">
              <a:avLst/>
            </a:prstGeom>
          </p:spPr>
        </p:pic>
      </p:grpSp>
    </p:spTree>
    <p:extLst>
      <p:ext uri="{BB962C8B-B14F-4D97-AF65-F5344CB8AC3E}">
        <p14:creationId xmlns:p14="http://schemas.microsoft.com/office/powerpoint/2010/main" val="1044375238"/>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2115CA-953D-CD0B-D619-4A7B06E98F47}"/>
              </a:ext>
            </a:extLst>
          </p:cNvPr>
          <p:cNvSpPr>
            <a:spLocks noGrp="1"/>
          </p:cNvSpPr>
          <p:nvPr>
            <p:ph idx="1"/>
          </p:nvPr>
        </p:nvSpPr>
        <p:spPr/>
        <p:txBody>
          <a:bodyPr/>
          <a:lstStyle/>
          <a:p>
            <a:pPr marL="0" indent="0" algn="ctr">
              <a:buNone/>
            </a:pPr>
            <a:endParaRPr lang="en-US" sz="11995" kern="1200">
              <a:solidFill>
                <a:schemeClr val="tx2">
                  <a:lumMod val="50000"/>
                </a:schemeClr>
              </a:solidFill>
              <a:latin typeface="Gochi Hand"/>
              <a:ea typeface="+mj-ea"/>
              <a:cs typeface="+mj-cs"/>
            </a:endParaRPr>
          </a:p>
          <a:p>
            <a:endParaRPr lang="en-GB"/>
          </a:p>
        </p:txBody>
      </p:sp>
      <p:sp>
        <p:nvSpPr>
          <p:cNvPr id="2" name="Title 1">
            <a:extLst>
              <a:ext uri="{FF2B5EF4-FFF2-40B4-BE49-F238E27FC236}">
                <a16:creationId xmlns:a16="http://schemas.microsoft.com/office/drawing/2014/main" id="{848EF836-A8D9-3252-18A6-9DB0907CB4B7}"/>
              </a:ext>
            </a:extLst>
          </p:cNvPr>
          <p:cNvSpPr>
            <a:spLocks noGrp="1"/>
          </p:cNvSpPr>
          <p:nvPr>
            <p:ph type="title"/>
          </p:nvPr>
        </p:nvSpPr>
        <p:spPr>
          <a:xfrm>
            <a:off x="333057" y="885557"/>
            <a:ext cx="6906806" cy="9441945"/>
          </a:xfrm>
        </p:spPr>
        <p:txBody>
          <a:bodyPr/>
          <a:lstStyle/>
          <a:p>
            <a:r>
              <a:rPr lang="en-GB" sz="7950">
                <a:solidFill>
                  <a:schemeClr val="tx2">
                    <a:lumMod val="50000"/>
                  </a:schemeClr>
                </a:solidFill>
                <a:latin typeface="Gochi Hand"/>
              </a:rPr>
              <a:t>Incredible 5 Point Scale </a:t>
            </a:r>
            <a:br>
              <a:rPr lang="en-GB" sz="7950">
                <a:latin typeface="Gochi Hand"/>
              </a:rPr>
            </a:br>
            <a:br>
              <a:rPr lang="en-GB" sz="7950">
                <a:latin typeface="Gochi Hand"/>
              </a:rPr>
            </a:br>
            <a:r>
              <a:rPr lang="en-GB" sz="4400">
                <a:solidFill>
                  <a:schemeClr val="tx2">
                    <a:lumMod val="50000"/>
                  </a:schemeClr>
                </a:solidFill>
                <a:latin typeface="Poppins"/>
              </a:rPr>
              <a:t>by Kari and Mitzi Curtis</a:t>
            </a:r>
            <a:endParaRPr lang="en-GB" sz="7150">
              <a:solidFill>
                <a:schemeClr val="tx2">
                  <a:lumMod val="50000"/>
                </a:schemeClr>
              </a:solidFill>
              <a:latin typeface="Poppins"/>
            </a:endParaRPr>
          </a:p>
        </p:txBody>
      </p:sp>
      <p:pic>
        <p:nvPicPr>
          <p:cNvPr id="4" name="Picture 2" descr="Pin on For Children with Autism Spectrum">
            <a:extLst>
              <a:ext uri="{FF2B5EF4-FFF2-40B4-BE49-F238E27FC236}">
                <a16:creationId xmlns:a16="http://schemas.microsoft.com/office/drawing/2014/main" id="{B4BC3246-FBA7-406F-CEE4-03B31DC66729}"/>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7484494" y="423803"/>
            <a:ext cx="13633371" cy="13289519"/>
          </a:xfrm>
          <a:prstGeom prst="rect">
            <a:avLst/>
          </a:prstGeom>
          <a:solidFill>
            <a:srgbClr val="FFFFFF"/>
          </a:solidFill>
        </p:spPr>
      </p:pic>
    </p:spTree>
    <p:extLst>
      <p:ext uri="{BB962C8B-B14F-4D97-AF65-F5344CB8AC3E}">
        <p14:creationId xmlns:p14="http://schemas.microsoft.com/office/powerpoint/2010/main" val="236155757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62B29-59BC-0870-561F-4555B1F69514}"/>
              </a:ext>
            </a:extLst>
          </p:cNvPr>
          <p:cNvSpPr>
            <a:spLocks noGrp="1"/>
          </p:cNvSpPr>
          <p:nvPr>
            <p:ph type="title"/>
          </p:nvPr>
        </p:nvSpPr>
        <p:spPr/>
        <p:txBody>
          <a:bodyPr/>
          <a:lstStyle/>
          <a:p>
            <a:r>
              <a:rPr lang="en-GB" sz="9600"/>
              <a:t>Sensory Processing and Integration</a:t>
            </a:r>
          </a:p>
        </p:txBody>
      </p:sp>
      <p:sp>
        <p:nvSpPr>
          <p:cNvPr id="5" name="TextBox 4">
            <a:extLst>
              <a:ext uri="{FF2B5EF4-FFF2-40B4-BE49-F238E27FC236}">
                <a16:creationId xmlns:a16="http://schemas.microsoft.com/office/drawing/2014/main" id="{DAFF4A4C-9A99-2181-60E9-4933BFD92E56}"/>
              </a:ext>
            </a:extLst>
          </p:cNvPr>
          <p:cNvSpPr txBox="1"/>
          <p:nvPr/>
        </p:nvSpPr>
        <p:spPr>
          <a:xfrm>
            <a:off x="1906859" y="4510712"/>
            <a:ext cx="20852779" cy="44720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lnSpc>
                <a:spcPct val="120000"/>
              </a:lnSpc>
              <a:spcBef>
                <a:spcPts val="0"/>
              </a:spcBef>
            </a:pPr>
            <a:r>
              <a:rPr lang="en-US" sz="4000">
                <a:solidFill>
                  <a:schemeClr val="tx2"/>
                </a:solidFill>
              </a:rPr>
              <a:t>“We learn through our senses.  What we see, what we hear, what we touch, and </a:t>
            </a:r>
          </a:p>
          <a:p>
            <a:pPr algn="ctr">
              <a:lnSpc>
                <a:spcPct val="120000"/>
              </a:lnSpc>
              <a:spcBef>
                <a:spcPts val="0"/>
              </a:spcBef>
            </a:pPr>
            <a:r>
              <a:rPr lang="en-US" sz="4000">
                <a:solidFill>
                  <a:schemeClr val="tx2"/>
                </a:solidFill>
              </a:rPr>
              <a:t>what we experience through the perception of movement of our joints and muscles are our foundations for learning.  Sensory integration is a way of looking at how the brain and the body work together to process sensory information”</a:t>
            </a:r>
          </a:p>
          <a:p>
            <a:pPr algn="ctr">
              <a:lnSpc>
                <a:spcPct val="120000"/>
              </a:lnSpc>
              <a:spcBef>
                <a:spcPts val="0"/>
              </a:spcBef>
            </a:pPr>
            <a:endParaRPr lang="en-US" sz="4000">
              <a:solidFill>
                <a:schemeClr val="tx2"/>
              </a:solidFill>
            </a:endParaRPr>
          </a:p>
          <a:p>
            <a:pPr algn="ctr">
              <a:lnSpc>
                <a:spcPct val="120000"/>
              </a:lnSpc>
              <a:spcBef>
                <a:spcPts val="0"/>
              </a:spcBef>
            </a:pPr>
            <a:r>
              <a:rPr lang="en-US" sz="4000" b="1">
                <a:solidFill>
                  <a:schemeClr val="tx2"/>
                </a:solidFill>
              </a:rPr>
              <a:t> (</a:t>
            </a:r>
            <a:r>
              <a:rPr lang="en-US" sz="4000" b="1" i="1">
                <a:solidFill>
                  <a:schemeClr val="tx2"/>
                </a:solidFill>
              </a:rPr>
              <a:t>Jean Ayres, 1984</a:t>
            </a:r>
            <a:r>
              <a:rPr lang="en-US" sz="4000" b="1">
                <a:solidFill>
                  <a:schemeClr val="tx2"/>
                </a:solidFill>
              </a:rPr>
              <a:t>)</a:t>
            </a:r>
          </a:p>
        </p:txBody>
      </p:sp>
    </p:spTree>
    <p:extLst>
      <p:ext uri="{BB962C8B-B14F-4D97-AF65-F5344CB8AC3E}">
        <p14:creationId xmlns:p14="http://schemas.microsoft.com/office/powerpoint/2010/main" val="773234131"/>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EE128-2BDC-0962-6747-86E2F82B8F9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E6BDC4-E095-B913-B355-FFC0CD87EFB1}"/>
              </a:ext>
            </a:extLst>
          </p:cNvPr>
          <p:cNvSpPr>
            <a:spLocks noGrp="1"/>
          </p:cNvSpPr>
          <p:nvPr>
            <p:ph idx="1"/>
          </p:nvPr>
        </p:nvSpPr>
        <p:spPr/>
        <p:txBody>
          <a:bodyPr/>
          <a:lstStyle/>
          <a:p>
            <a:pPr marL="0" indent="0" algn="ctr">
              <a:buNone/>
            </a:pPr>
            <a:endParaRPr lang="en-US" sz="11995" kern="1200">
              <a:solidFill>
                <a:schemeClr val="tx2">
                  <a:lumMod val="50000"/>
                </a:schemeClr>
              </a:solidFill>
              <a:latin typeface="Gochi Hand"/>
              <a:ea typeface="+mj-ea"/>
              <a:cs typeface="+mj-cs"/>
            </a:endParaRPr>
          </a:p>
          <a:p>
            <a:endParaRPr lang="en-GB"/>
          </a:p>
        </p:txBody>
      </p:sp>
      <p:sp>
        <p:nvSpPr>
          <p:cNvPr id="2" name="Title 1">
            <a:extLst>
              <a:ext uri="{FF2B5EF4-FFF2-40B4-BE49-F238E27FC236}">
                <a16:creationId xmlns:a16="http://schemas.microsoft.com/office/drawing/2014/main" id="{F06BB695-BDC3-726D-A55F-36BA80C9FF71}"/>
              </a:ext>
            </a:extLst>
          </p:cNvPr>
          <p:cNvSpPr>
            <a:spLocks noGrp="1"/>
          </p:cNvSpPr>
          <p:nvPr>
            <p:ph type="title"/>
          </p:nvPr>
        </p:nvSpPr>
        <p:spPr>
          <a:xfrm>
            <a:off x="333058" y="677735"/>
            <a:ext cx="19341147" cy="1415116"/>
          </a:xfrm>
        </p:spPr>
        <p:txBody>
          <a:bodyPr/>
          <a:lstStyle/>
          <a:p>
            <a:r>
              <a:rPr lang="en-GB" sz="7997">
                <a:solidFill>
                  <a:schemeClr val="tx2">
                    <a:lumMod val="50000"/>
                  </a:schemeClr>
                </a:solidFill>
                <a:latin typeface="Gochi Hand"/>
              </a:rPr>
              <a:t>Sensory ladder examples:</a:t>
            </a:r>
          </a:p>
        </p:txBody>
      </p:sp>
      <p:pic>
        <p:nvPicPr>
          <p:cNvPr id="4" name="Picture 2" descr="No photo description available.">
            <a:extLst>
              <a:ext uri="{FF2B5EF4-FFF2-40B4-BE49-F238E27FC236}">
                <a16:creationId xmlns:a16="http://schemas.microsoft.com/office/drawing/2014/main" id="{EDCE7A3B-C5F3-DAE9-92FD-2E643752AF7C}"/>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14810662" y="2517962"/>
            <a:ext cx="9161927" cy="10289419"/>
          </a:xfrm>
          <a:prstGeom prst="rect">
            <a:avLst/>
          </a:prstGeom>
          <a:solidFill>
            <a:srgbClr val="FFFFFF"/>
          </a:solidFill>
        </p:spPr>
      </p:pic>
      <p:pic>
        <p:nvPicPr>
          <p:cNvPr id="5" name="Picture 4" descr="No photo description available.">
            <a:extLst>
              <a:ext uri="{FF2B5EF4-FFF2-40B4-BE49-F238E27FC236}">
                <a16:creationId xmlns:a16="http://schemas.microsoft.com/office/drawing/2014/main" id="{A1D8A0D0-C2F8-2E0C-3BF3-D5E567381E9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7472" y="2817464"/>
            <a:ext cx="6396085" cy="852811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learning disability – ASI Wise &amp; Sensory Project [Ayres Sensory Integration  Education across Wales, Ireland, Scotland and England]">
            <a:extLst>
              <a:ext uri="{FF2B5EF4-FFF2-40B4-BE49-F238E27FC236}">
                <a16:creationId xmlns:a16="http://schemas.microsoft.com/office/drawing/2014/main" id="{A49A425C-A552-2382-3C1F-AD5B0D20D8FE}"/>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982690" y="1995055"/>
            <a:ext cx="7751619" cy="1172094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3F6F8A3-BEF6-4A86-3477-95DF66E7000B}"/>
              </a:ext>
            </a:extLst>
          </p:cNvPr>
          <p:cNvSpPr txBox="1"/>
          <p:nvPr/>
        </p:nvSpPr>
        <p:spPr>
          <a:xfrm>
            <a:off x="17604662" y="12989149"/>
            <a:ext cx="9161927"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1828707" rtl="0" fontAlgn="auto" latinLnBrk="0" hangingPunct="0">
              <a:lnSpc>
                <a:spcPct val="100000"/>
              </a:lnSpc>
              <a:spcBef>
                <a:spcPts val="0"/>
              </a:spcBef>
              <a:spcAft>
                <a:spcPts val="0"/>
              </a:spcAft>
              <a:buClrTx/>
              <a:buSzTx/>
              <a:buFontTx/>
              <a:buNone/>
              <a:tabLst/>
            </a:pPr>
            <a:r>
              <a:rPr kumimoji="0" lang="en-GB" sz="2400" b="0" i="0" u="none" strike="noStrike" cap="none" spc="0" normalizeH="0" baseline="0">
                <a:ln>
                  <a:noFill/>
                </a:ln>
                <a:solidFill>
                  <a:schemeClr val="tx2"/>
                </a:solidFill>
                <a:effectLst/>
                <a:uFillTx/>
                <a:latin typeface="+mn-lt"/>
                <a:ea typeface="+mn-ea"/>
                <a:cs typeface="+mn-cs"/>
                <a:sym typeface="Open Sans"/>
              </a:rPr>
              <a:t>Kath Smith, 2021 and Kari Dunn-Baron, 2003</a:t>
            </a:r>
          </a:p>
        </p:txBody>
      </p:sp>
    </p:spTree>
    <p:extLst>
      <p:ext uri="{BB962C8B-B14F-4D97-AF65-F5344CB8AC3E}">
        <p14:creationId xmlns:p14="http://schemas.microsoft.com/office/powerpoint/2010/main" val="60204241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2115CA-953D-CD0B-D619-4A7B06E98F47}"/>
              </a:ext>
            </a:extLst>
          </p:cNvPr>
          <p:cNvSpPr>
            <a:spLocks noGrp="1"/>
          </p:cNvSpPr>
          <p:nvPr>
            <p:ph idx="1"/>
          </p:nvPr>
        </p:nvSpPr>
        <p:spPr>
          <a:xfrm>
            <a:off x="392167" y="2223247"/>
            <a:ext cx="23599666" cy="10156654"/>
          </a:xfrm>
        </p:spPr>
        <p:txBody>
          <a:bodyPr/>
          <a:lstStyle/>
          <a:p>
            <a:pPr marL="0" indent="0" algn="ctr">
              <a:buNone/>
            </a:pPr>
            <a:endParaRPr lang="en-US" sz="1100" kern="1200">
              <a:solidFill>
                <a:schemeClr val="tx2">
                  <a:lumMod val="50000"/>
                </a:schemeClr>
              </a:solidFill>
              <a:latin typeface="Gochi Hand"/>
              <a:ea typeface="+mj-ea"/>
              <a:cs typeface="+mj-cs"/>
            </a:endParaRPr>
          </a:p>
          <a:p>
            <a:endParaRPr lang="en-GB" sz="1800"/>
          </a:p>
        </p:txBody>
      </p:sp>
      <p:sp>
        <p:nvSpPr>
          <p:cNvPr id="2" name="Title 1">
            <a:extLst>
              <a:ext uri="{FF2B5EF4-FFF2-40B4-BE49-F238E27FC236}">
                <a16:creationId xmlns:a16="http://schemas.microsoft.com/office/drawing/2014/main" id="{848EF836-A8D9-3252-18A6-9DB0907CB4B7}"/>
              </a:ext>
            </a:extLst>
          </p:cNvPr>
          <p:cNvSpPr>
            <a:spLocks noGrp="1"/>
          </p:cNvSpPr>
          <p:nvPr>
            <p:ph type="title"/>
          </p:nvPr>
        </p:nvSpPr>
        <p:spPr>
          <a:xfrm>
            <a:off x="333058" y="677735"/>
            <a:ext cx="19341147" cy="1415116"/>
          </a:xfrm>
        </p:spPr>
        <p:txBody>
          <a:bodyPr/>
          <a:lstStyle/>
          <a:p>
            <a:r>
              <a:rPr lang="en-GB" sz="9600">
                <a:solidFill>
                  <a:schemeClr val="tx2">
                    <a:lumMod val="50000"/>
                  </a:schemeClr>
                </a:solidFill>
                <a:latin typeface="Gochi Hand"/>
              </a:rPr>
              <a:t>Sensory ladder</a:t>
            </a:r>
          </a:p>
        </p:txBody>
      </p:sp>
      <p:sp>
        <p:nvSpPr>
          <p:cNvPr id="6" name="Rectangle 1">
            <a:extLst>
              <a:ext uri="{FF2B5EF4-FFF2-40B4-BE49-F238E27FC236}">
                <a16:creationId xmlns:a16="http://schemas.microsoft.com/office/drawing/2014/main" id="{D0207046-5E78-BEB2-3778-2CF4AF689190}"/>
              </a:ext>
            </a:extLst>
          </p:cNvPr>
          <p:cNvSpPr>
            <a:spLocks noChangeArrowheads="1"/>
          </p:cNvSpPr>
          <p:nvPr/>
        </p:nvSpPr>
        <p:spPr bwMode="auto">
          <a:xfrm>
            <a:off x="0" y="0"/>
            <a:ext cx="2438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0" name="Picture 9" descr="A diagram of a sensory ladder&#10;&#10;AI-generated content may be incorrect.">
            <a:extLst>
              <a:ext uri="{FF2B5EF4-FFF2-40B4-BE49-F238E27FC236}">
                <a16:creationId xmlns:a16="http://schemas.microsoft.com/office/drawing/2014/main" id="{CD08B16B-5450-4278-B8F1-6DACBB53CD7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98357" y="1714499"/>
            <a:ext cx="19341147" cy="10795791"/>
          </a:xfrm>
          <a:prstGeom prst="rect">
            <a:avLst/>
          </a:prstGeom>
        </p:spPr>
      </p:pic>
      <p:sp>
        <p:nvSpPr>
          <p:cNvPr id="4" name="Title 1">
            <a:extLst>
              <a:ext uri="{FF2B5EF4-FFF2-40B4-BE49-F238E27FC236}">
                <a16:creationId xmlns:a16="http://schemas.microsoft.com/office/drawing/2014/main" id="{2A3151F5-55F4-3B4D-E84D-7C6D2A611633}"/>
              </a:ext>
            </a:extLst>
          </p:cNvPr>
          <p:cNvSpPr txBox="1">
            <a:spLocks/>
          </p:cNvSpPr>
          <p:nvPr/>
        </p:nvSpPr>
        <p:spPr>
          <a:xfrm>
            <a:off x="16357228" y="11802739"/>
            <a:ext cx="7541314" cy="1415116"/>
          </a:xfrm>
          <a:prstGeom prst="rect">
            <a:avLst/>
          </a:prstGeom>
          <a:solidFill>
            <a:srgbClr val="FFFFFF">
              <a:alpha val="50000"/>
            </a:srgbClr>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8" tIns="45718" rIns="45718" bIns="45718" anchor="ctr"/>
          <a:lstStyle>
            <a:lvl1pPr marL="0" marR="0" indent="0" algn="l" defTabSz="1828707" rtl="0" latinLnBrk="0">
              <a:lnSpc>
                <a:spcPct val="90000"/>
              </a:lnSpc>
              <a:spcBef>
                <a:spcPts val="0"/>
              </a:spcBef>
              <a:spcAft>
                <a:spcPts val="0"/>
              </a:spcAft>
              <a:buClrTx/>
              <a:buSzTx/>
              <a:buFontTx/>
              <a:buNone/>
              <a:tabLst/>
              <a:defRPr sz="11500" b="0" i="0" u="none" strike="noStrike" cap="none" spc="0" baseline="0">
                <a:solidFill>
                  <a:schemeClr val="tx2">
                    <a:lumMod val="75000"/>
                  </a:schemeClr>
                </a:solidFill>
                <a:uFillTx/>
                <a:latin typeface="Gochi Hand" pitchFamily="2" charset="0"/>
                <a:ea typeface="+mn-ea"/>
                <a:cs typeface="+mn-cs"/>
                <a:sym typeface="Open Sans"/>
              </a:defRPr>
            </a:lvl1pPr>
            <a:lvl2pPr marL="0" marR="0" indent="0" algn="l" defTabSz="1828707" rtl="0" latinLnBrk="0">
              <a:lnSpc>
                <a:spcPct val="90000"/>
              </a:lnSpc>
              <a:spcBef>
                <a:spcPts val="0"/>
              </a:spcBef>
              <a:spcAft>
                <a:spcPts val="0"/>
              </a:spcAft>
              <a:buClrTx/>
              <a:buSzTx/>
              <a:buFontTx/>
              <a:buNone/>
              <a:tabLst/>
              <a:defRPr sz="8800" b="0" i="0" u="none" strike="noStrike" cap="none" spc="0" baseline="0">
                <a:solidFill>
                  <a:srgbClr val="8E89AE"/>
                </a:solidFill>
                <a:uFillTx/>
                <a:latin typeface="+mn-lt"/>
                <a:ea typeface="+mn-ea"/>
                <a:cs typeface="+mn-cs"/>
                <a:sym typeface="Open Sans"/>
              </a:defRPr>
            </a:lvl2pPr>
            <a:lvl3pPr marL="0" marR="0" indent="0" algn="l" defTabSz="1828707" rtl="0" latinLnBrk="0">
              <a:lnSpc>
                <a:spcPct val="90000"/>
              </a:lnSpc>
              <a:spcBef>
                <a:spcPts val="0"/>
              </a:spcBef>
              <a:spcAft>
                <a:spcPts val="0"/>
              </a:spcAft>
              <a:buClrTx/>
              <a:buSzTx/>
              <a:buFontTx/>
              <a:buNone/>
              <a:tabLst/>
              <a:defRPr sz="8800" b="0" i="0" u="none" strike="noStrike" cap="none" spc="0" baseline="0">
                <a:solidFill>
                  <a:srgbClr val="8E89AE"/>
                </a:solidFill>
                <a:uFillTx/>
                <a:latin typeface="+mn-lt"/>
                <a:ea typeface="+mn-ea"/>
                <a:cs typeface="+mn-cs"/>
                <a:sym typeface="Open Sans"/>
              </a:defRPr>
            </a:lvl3pPr>
            <a:lvl4pPr marL="0" marR="0" indent="0" algn="l" defTabSz="1828707" rtl="0" latinLnBrk="0">
              <a:lnSpc>
                <a:spcPct val="90000"/>
              </a:lnSpc>
              <a:spcBef>
                <a:spcPts val="0"/>
              </a:spcBef>
              <a:spcAft>
                <a:spcPts val="0"/>
              </a:spcAft>
              <a:buClrTx/>
              <a:buSzTx/>
              <a:buFontTx/>
              <a:buNone/>
              <a:tabLst/>
              <a:defRPr sz="8800" b="0" i="0" u="none" strike="noStrike" cap="none" spc="0" baseline="0">
                <a:solidFill>
                  <a:srgbClr val="8E89AE"/>
                </a:solidFill>
                <a:uFillTx/>
                <a:latin typeface="+mn-lt"/>
                <a:ea typeface="+mn-ea"/>
                <a:cs typeface="+mn-cs"/>
                <a:sym typeface="Open Sans"/>
              </a:defRPr>
            </a:lvl4pPr>
            <a:lvl5pPr marL="0" marR="0" indent="0" algn="l" defTabSz="1828707" rtl="0" latinLnBrk="0">
              <a:lnSpc>
                <a:spcPct val="90000"/>
              </a:lnSpc>
              <a:spcBef>
                <a:spcPts val="0"/>
              </a:spcBef>
              <a:spcAft>
                <a:spcPts val="0"/>
              </a:spcAft>
              <a:buClrTx/>
              <a:buSzTx/>
              <a:buFontTx/>
              <a:buNone/>
              <a:tabLst/>
              <a:defRPr sz="8800" b="0" i="0" u="none" strike="noStrike" cap="none" spc="0" baseline="0">
                <a:solidFill>
                  <a:srgbClr val="8E89AE"/>
                </a:solidFill>
                <a:uFillTx/>
                <a:latin typeface="+mn-lt"/>
                <a:ea typeface="+mn-ea"/>
                <a:cs typeface="+mn-cs"/>
                <a:sym typeface="Open Sans"/>
              </a:defRPr>
            </a:lvl5pPr>
            <a:lvl6pPr marL="0" marR="0" indent="0" algn="l" defTabSz="1828707" rtl="0" latinLnBrk="0">
              <a:lnSpc>
                <a:spcPct val="90000"/>
              </a:lnSpc>
              <a:spcBef>
                <a:spcPts val="0"/>
              </a:spcBef>
              <a:spcAft>
                <a:spcPts val="0"/>
              </a:spcAft>
              <a:buClrTx/>
              <a:buSzTx/>
              <a:buFontTx/>
              <a:buNone/>
              <a:tabLst/>
              <a:defRPr sz="8800" b="0" i="0" u="none" strike="noStrike" cap="none" spc="0" baseline="0">
                <a:solidFill>
                  <a:srgbClr val="8E89AE"/>
                </a:solidFill>
                <a:uFillTx/>
                <a:latin typeface="+mn-lt"/>
                <a:ea typeface="+mn-ea"/>
                <a:cs typeface="+mn-cs"/>
                <a:sym typeface="Open Sans"/>
              </a:defRPr>
            </a:lvl6pPr>
            <a:lvl7pPr marL="0" marR="0" indent="0" algn="l" defTabSz="1828707" rtl="0" latinLnBrk="0">
              <a:lnSpc>
                <a:spcPct val="90000"/>
              </a:lnSpc>
              <a:spcBef>
                <a:spcPts val="0"/>
              </a:spcBef>
              <a:spcAft>
                <a:spcPts val="0"/>
              </a:spcAft>
              <a:buClrTx/>
              <a:buSzTx/>
              <a:buFontTx/>
              <a:buNone/>
              <a:tabLst/>
              <a:defRPr sz="8800" b="0" i="0" u="none" strike="noStrike" cap="none" spc="0" baseline="0">
                <a:solidFill>
                  <a:srgbClr val="8E89AE"/>
                </a:solidFill>
                <a:uFillTx/>
                <a:latin typeface="+mn-lt"/>
                <a:ea typeface="+mn-ea"/>
                <a:cs typeface="+mn-cs"/>
                <a:sym typeface="Open Sans"/>
              </a:defRPr>
            </a:lvl7pPr>
            <a:lvl8pPr marL="0" marR="0" indent="0" algn="l" defTabSz="1828707" rtl="0" latinLnBrk="0">
              <a:lnSpc>
                <a:spcPct val="90000"/>
              </a:lnSpc>
              <a:spcBef>
                <a:spcPts val="0"/>
              </a:spcBef>
              <a:spcAft>
                <a:spcPts val="0"/>
              </a:spcAft>
              <a:buClrTx/>
              <a:buSzTx/>
              <a:buFontTx/>
              <a:buNone/>
              <a:tabLst/>
              <a:defRPr sz="8800" b="0" i="0" u="none" strike="noStrike" cap="none" spc="0" baseline="0">
                <a:solidFill>
                  <a:srgbClr val="8E89AE"/>
                </a:solidFill>
                <a:uFillTx/>
                <a:latin typeface="+mn-lt"/>
                <a:ea typeface="+mn-ea"/>
                <a:cs typeface="+mn-cs"/>
                <a:sym typeface="Open Sans"/>
              </a:defRPr>
            </a:lvl8pPr>
            <a:lvl9pPr marL="0" marR="0" indent="0" algn="l" defTabSz="1828707" rtl="0" latinLnBrk="0">
              <a:lnSpc>
                <a:spcPct val="90000"/>
              </a:lnSpc>
              <a:spcBef>
                <a:spcPts val="0"/>
              </a:spcBef>
              <a:spcAft>
                <a:spcPts val="0"/>
              </a:spcAft>
              <a:buClrTx/>
              <a:buSzTx/>
              <a:buFontTx/>
              <a:buNone/>
              <a:tabLst/>
              <a:defRPr sz="8800" b="0" i="0" u="none" strike="noStrike" cap="none" spc="0" baseline="0">
                <a:solidFill>
                  <a:srgbClr val="8E89AE"/>
                </a:solidFill>
                <a:uFillTx/>
                <a:latin typeface="+mn-lt"/>
                <a:ea typeface="+mn-ea"/>
                <a:cs typeface="+mn-cs"/>
                <a:sym typeface="Open Sans"/>
              </a:defRPr>
            </a:lvl9pPr>
          </a:lstStyle>
          <a:p>
            <a:pPr hangingPunct="1"/>
            <a:r>
              <a:rPr lang="en-GB" sz="5400">
                <a:solidFill>
                  <a:schemeClr val="tx2">
                    <a:lumMod val="50000"/>
                  </a:schemeClr>
                </a:solidFill>
                <a:latin typeface="Gochi Hand"/>
              </a:rPr>
              <a:t>Kath Smith, 2021</a:t>
            </a:r>
          </a:p>
        </p:txBody>
      </p:sp>
    </p:spTree>
    <p:extLst>
      <p:ext uri="{BB962C8B-B14F-4D97-AF65-F5344CB8AC3E}">
        <p14:creationId xmlns:p14="http://schemas.microsoft.com/office/powerpoint/2010/main" val="1757607550"/>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8F6AEB-88DB-7267-E1F0-27516202A305}"/>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44589" y="776976"/>
            <a:ext cx="21006380" cy="11574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7834137-C7A9-963E-830C-6CCE1FB30119}"/>
              </a:ext>
            </a:extLst>
          </p:cNvPr>
          <p:cNvSpPr txBox="1"/>
          <p:nvPr/>
        </p:nvSpPr>
        <p:spPr>
          <a:xfrm>
            <a:off x="17604662" y="12989149"/>
            <a:ext cx="9161927"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1828707" rtl="0" fontAlgn="auto" latinLnBrk="0" hangingPunct="0">
              <a:lnSpc>
                <a:spcPct val="100000"/>
              </a:lnSpc>
              <a:spcBef>
                <a:spcPts val="0"/>
              </a:spcBef>
              <a:spcAft>
                <a:spcPts val="0"/>
              </a:spcAft>
              <a:buClrTx/>
              <a:buSzTx/>
              <a:buFontTx/>
              <a:buNone/>
              <a:tabLst/>
            </a:pPr>
            <a:r>
              <a:rPr kumimoji="0" lang="en-GB" sz="2400" b="0" i="0" u="none" strike="noStrike" cap="none" spc="0" normalizeH="0" baseline="0">
                <a:ln>
                  <a:noFill/>
                </a:ln>
                <a:solidFill>
                  <a:schemeClr val="tx2"/>
                </a:solidFill>
                <a:effectLst/>
                <a:uFillTx/>
                <a:latin typeface="+mn-lt"/>
                <a:ea typeface="+mn-ea"/>
                <a:cs typeface="+mn-cs"/>
                <a:sym typeface="Open Sans"/>
              </a:rPr>
              <a:t>Kath Smith, 2021 and Kari Dunn-Baron, 2003</a:t>
            </a:r>
          </a:p>
        </p:txBody>
      </p:sp>
    </p:spTree>
    <p:extLst>
      <p:ext uri="{BB962C8B-B14F-4D97-AF65-F5344CB8AC3E}">
        <p14:creationId xmlns:p14="http://schemas.microsoft.com/office/powerpoint/2010/main" val="2114562388"/>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2115CA-953D-CD0B-D619-4A7B06E98F47}"/>
              </a:ext>
            </a:extLst>
          </p:cNvPr>
          <p:cNvSpPr>
            <a:spLocks noGrp="1"/>
          </p:cNvSpPr>
          <p:nvPr>
            <p:ph idx="1"/>
          </p:nvPr>
        </p:nvSpPr>
        <p:spPr>
          <a:xfrm>
            <a:off x="333058" y="2769918"/>
            <a:ext cx="23590447" cy="3857260"/>
          </a:xfrm>
        </p:spPr>
        <p:txBody>
          <a:bodyPr/>
          <a:lstStyle/>
          <a:p>
            <a:pPr marL="0" indent="0" algn="ctr">
              <a:lnSpc>
                <a:spcPct val="108000"/>
              </a:lnSpc>
              <a:spcBef>
                <a:spcPts val="750"/>
              </a:spcBef>
              <a:spcAft>
                <a:spcPts val="750"/>
              </a:spcAft>
              <a:buNone/>
            </a:pPr>
            <a:r>
              <a:rPr lang="en-GB" sz="5398" dirty="0">
                <a:solidFill>
                  <a:schemeClr val="tx2">
                    <a:lumMod val="50000"/>
                  </a:schemeClr>
                </a:solidFill>
              </a:rPr>
              <a:t>It is important that children with sensory difficulties have frequent sensory opportunities throughout the day to help calm and organise or alert them.  They also need a trusted, attuned, and regulated adult to guide them.</a:t>
            </a:r>
          </a:p>
          <a:p>
            <a:endParaRPr lang="en-GB" dirty="0"/>
          </a:p>
        </p:txBody>
      </p:sp>
      <p:sp>
        <p:nvSpPr>
          <p:cNvPr id="2" name="Title 1">
            <a:extLst>
              <a:ext uri="{FF2B5EF4-FFF2-40B4-BE49-F238E27FC236}">
                <a16:creationId xmlns:a16="http://schemas.microsoft.com/office/drawing/2014/main" id="{848EF836-A8D9-3252-18A6-9DB0907CB4B7}"/>
              </a:ext>
            </a:extLst>
          </p:cNvPr>
          <p:cNvSpPr>
            <a:spLocks noGrp="1"/>
          </p:cNvSpPr>
          <p:nvPr>
            <p:ph type="title"/>
          </p:nvPr>
        </p:nvSpPr>
        <p:spPr>
          <a:xfrm>
            <a:off x="333058" y="885555"/>
            <a:ext cx="19341147" cy="1415116"/>
          </a:xfrm>
        </p:spPr>
        <p:txBody>
          <a:bodyPr/>
          <a:lstStyle/>
          <a:p>
            <a:r>
              <a:rPr lang="en-GB" sz="7997">
                <a:solidFill>
                  <a:schemeClr val="tx2">
                    <a:lumMod val="50000"/>
                  </a:schemeClr>
                </a:solidFill>
                <a:latin typeface="Gochi Hand"/>
              </a:rPr>
              <a:t>Sensory regulation</a:t>
            </a:r>
          </a:p>
        </p:txBody>
      </p:sp>
      <p:grpSp>
        <p:nvGrpSpPr>
          <p:cNvPr id="7" name="Group 6">
            <a:extLst>
              <a:ext uri="{FF2B5EF4-FFF2-40B4-BE49-F238E27FC236}">
                <a16:creationId xmlns:a16="http://schemas.microsoft.com/office/drawing/2014/main" id="{0518A6B8-E1ED-4C51-E798-5472135DD274}"/>
              </a:ext>
            </a:extLst>
          </p:cNvPr>
          <p:cNvGrpSpPr/>
          <p:nvPr/>
        </p:nvGrpSpPr>
        <p:grpSpPr>
          <a:xfrm>
            <a:off x="2315764" y="7088822"/>
            <a:ext cx="19098199" cy="5131135"/>
            <a:chOff x="689166" y="3843435"/>
            <a:chExt cx="10664634" cy="2457611"/>
          </a:xfrm>
        </p:grpSpPr>
        <p:pic>
          <p:nvPicPr>
            <p:cNvPr id="4" name="Picture 3">
              <a:extLst>
                <a:ext uri="{FF2B5EF4-FFF2-40B4-BE49-F238E27FC236}">
                  <a16:creationId xmlns:a16="http://schemas.microsoft.com/office/drawing/2014/main" id="{DDA0E064-A247-878C-EB04-03032BAE186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9166" y="3843435"/>
              <a:ext cx="3648918" cy="2312642"/>
            </a:xfrm>
            <a:prstGeom prst="rect">
              <a:avLst/>
            </a:prstGeom>
          </p:spPr>
        </p:pic>
        <p:pic>
          <p:nvPicPr>
            <p:cNvPr id="5" name="Picture 4">
              <a:extLst>
                <a:ext uri="{FF2B5EF4-FFF2-40B4-BE49-F238E27FC236}">
                  <a16:creationId xmlns:a16="http://schemas.microsoft.com/office/drawing/2014/main" id="{3C9502A9-B96E-CE61-E731-F3E6FD0C569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162550" y="3843435"/>
              <a:ext cx="2195180" cy="2067005"/>
            </a:xfrm>
            <a:prstGeom prst="rect">
              <a:avLst/>
            </a:prstGeom>
          </p:spPr>
        </p:pic>
        <p:pic>
          <p:nvPicPr>
            <p:cNvPr id="6" name="Picture 5">
              <a:extLst>
                <a:ext uri="{FF2B5EF4-FFF2-40B4-BE49-F238E27FC236}">
                  <a16:creationId xmlns:a16="http://schemas.microsoft.com/office/drawing/2014/main" id="{B80DF3CC-6FB6-2B1D-A675-6238D4B0F90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182196" y="3843435"/>
              <a:ext cx="3171604" cy="2457611"/>
            </a:xfrm>
            <a:prstGeom prst="rect">
              <a:avLst/>
            </a:prstGeom>
          </p:spPr>
        </p:pic>
      </p:grpSp>
    </p:spTree>
    <p:extLst>
      <p:ext uri="{BB962C8B-B14F-4D97-AF65-F5344CB8AC3E}">
        <p14:creationId xmlns:p14="http://schemas.microsoft.com/office/powerpoint/2010/main" val="45009345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2115CA-953D-CD0B-D619-4A7B06E98F47}"/>
              </a:ext>
            </a:extLst>
          </p:cNvPr>
          <p:cNvSpPr>
            <a:spLocks noGrp="1"/>
          </p:cNvSpPr>
          <p:nvPr>
            <p:ph idx="1"/>
          </p:nvPr>
        </p:nvSpPr>
        <p:spPr>
          <a:xfrm>
            <a:off x="1469922" y="5476099"/>
            <a:ext cx="21444155" cy="3648703"/>
          </a:xfrm>
        </p:spPr>
        <p:txBody>
          <a:bodyPr lIns="45718" tIns="45718" rIns="45718" bIns="45718" anchor="t"/>
          <a:lstStyle/>
          <a:p>
            <a:pPr marL="0" indent="0" algn="ctr">
              <a:buNone/>
            </a:pPr>
            <a:r>
              <a:rPr lang="en-GB" sz="12500" b="1">
                <a:solidFill>
                  <a:schemeClr val="accent1">
                    <a:lumMod val="75000"/>
                  </a:schemeClr>
                </a:solidFill>
                <a:effectLst>
                  <a:outerShdw blurRad="38100" dist="38100" dir="2700000" algn="tl">
                    <a:srgbClr val="000000">
                      <a:alpha val="43137"/>
                    </a:srgbClr>
                  </a:outerShdw>
                </a:effectLst>
              </a:rPr>
              <a:t>“</a:t>
            </a:r>
            <a:r>
              <a:rPr lang="en-GB" sz="12500" b="1" i="1">
                <a:solidFill>
                  <a:schemeClr val="accent1">
                    <a:lumMod val="75000"/>
                  </a:schemeClr>
                </a:solidFill>
                <a:effectLst>
                  <a:outerShdw blurRad="38100" dist="38100" dir="2700000" algn="tl">
                    <a:srgbClr val="000000">
                      <a:alpha val="43137"/>
                    </a:srgbClr>
                  </a:outerShdw>
                </a:effectLst>
              </a:rPr>
              <a:t>There is no one size fits all”</a:t>
            </a:r>
          </a:p>
          <a:p>
            <a:pPr marL="0" indent="0" algn="ctr">
              <a:buNone/>
            </a:pPr>
            <a:endParaRPr lang="en-GB" sz="500" i="1">
              <a:solidFill>
                <a:schemeClr val="accent1">
                  <a:lumMod val="75000"/>
                </a:schemeClr>
              </a:solidFill>
            </a:endParaRPr>
          </a:p>
        </p:txBody>
      </p:sp>
    </p:spTree>
    <p:extLst>
      <p:ext uri="{BB962C8B-B14F-4D97-AF65-F5344CB8AC3E}">
        <p14:creationId xmlns:p14="http://schemas.microsoft.com/office/powerpoint/2010/main" val="1012835971"/>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2115CA-953D-CD0B-D619-4A7B06E98F47}"/>
              </a:ext>
            </a:extLst>
          </p:cNvPr>
          <p:cNvSpPr>
            <a:spLocks noGrp="1"/>
          </p:cNvSpPr>
          <p:nvPr>
            <p:ph idx="1"/>
          </p:nvPr>
        </p:nvSpPr>
        <p:spPr>
          <a:xfrm>
            <a:off x="352100" y="2397215"/>
            <a:ext cx="23590447" cy="8445241"/>
          </a:xfrm>
        </p:spPr>
        <p:txBody>
          <a:bodyPr lIns="45718" tIns="45718" rIns="45718" bIns="45718" anchor="t"/>
          <a:lstStyle/>
          <a:p>
            <a:pPr marL="0" indent="0" algn="ctr">
              <a:buNone/>
            </a:pPr>
            <a:r>
              <a:rPr lang="en-GB" sz="23890">
                <a:solidFill>
                  <a:schemeClr val="accent1">
                    <a:lumMod val="75000"/>
                  </a:schemeClr>
                </a:solidFill>
              </a:rPr>
              <a:t>Thank you!</a:t>
            </a:r>
            <a:endParaRPr lang="en-US"/>
          </a:p>
          <a:p>
            <a:pPr marL="0" indent="0" algn="ctr">
              <a:buNone/>
            </a:pPr>
            <a:endParaRPr lang="en-GB" sz="500">
              <a:solidFill>
                <a:schemeClr val="accent1">
                  <a:lumMod val="75000"/>
                </a:schemeClr>
              </a:solidFill>
            </a:endParaRPr>
          </a:p>
          <a:p>
            <a:pPr marL="0" indent="0" algn="ctr">
              <a:buNone/>
            </a:pPr>
            <a:r>
              <a:rPr lang="en-GB" sz="4550">
                <a:solidFill>
                  <a:schemeClr val="accent1">
                    <a:lumMod val="75000"/>
                  </a:schemeClr>
                </a:solidFill>
              </a:rPr>
              <a:t>Email: </a:t>
            </a:r>
            <a:r>
              <a:rPr lang="en-GB" sz="4550">
                <a:solidFill>
                  <a:schemeClr val="accent1">
                    <a:lumMod val="75000"/>
                  </a:schemeClr>
                </a:solidFill>
                <a:hlinkClick r:id="rId3">
                  <a:extLst>
                    <a:ext uri="{A12FA001-AC4F-418D-AE19-62706E023703}">
                      <ahyp:hlinkClr xmlns:ahyp="http://schemas.microsoft.com/office/drawing/2018/hyperlinkcolor" val="tx"/>
                    </a:ext>
                  </a:extLst>
                </a:hlinkClick>
              </a:rPr>
              <a:t>nathalie@helpingkidsshine.co.uk</a:t>
            </a:r>
            <a:endParaRPr lang="en-GB" sz="4550">
              <a:solidFill>
                <a:schemeClr val="accent1">
                  <a:lumMod val="75000"/>
                </a:schemeClr>
              </a:solidFill>
            </a:endParaRPr>
          </a:p>
          <a:p>
            <a:pPr marL="0" indent="0" algn="ctr">
              <a:buNone/>
            </a:pPr>
            <a:r>
              <a:rPr lang="en-GB" sz="4400">
                <a:solidFill>
                  <a:schemeClr val="accent1">
                    <a:lumMod val="75000"/>
                  </a:schemeClr>
                </a:solidFill>
              </a:rPr>
              <a:t>If you wish to make an enquiry: </a:t>
            </a:r>
            <a:r>
              <a:rPr lang="en-GB" sz="4400">
                <a:solidFill>
                  <a:schemeClr val="accent1">
                    <a:lumMod val="75000"/>
                  </a:schemeClr>
                </a:solidFill>
                <a:hlinkClick r:id="rId4">
                  <a:extLst>
                    <a:ext uri="{A12FA001-AC4F-418D-AE19-62706E023703}">
                      <ahyp:hlinkClr xmlns:ahyp="http://schemas.microsoft.com/office/drawing/2018/hyperlinkcolor" val="tx"/>
                    </a:ext>
                  </a:extLst>
                </a:hlinkClick>
              </a:rPr>
              <a:t>www.helpingkidsshine.co.uk</a:t>
            </a:r>
            <a:r>
              <a:rPr lang="en-GB" sz="4400">
                <a:solidFill>
                  <a:schemeClr val="accent1">
                    <a:lumMod val="75000"/>
                  </a:schemeClr>
                </a:solidFill>
              </a:rPr>
              <a:t> </a:t>
            </a:r>
          </a:p>
        </p:txBody>
      </p:sp>
      <p:pic>
        <p:nvPicPr>
          <p:cNvPr id="4" name="Content Placeholder 3" descr="maxresdefault tree sulight.jpg">
            <a:extLst>
              <a:ext uri="{FF2B5EF4-FFF2-40B4-BE49-F238E27FC236}">
                <a16:creationId xmlns:a16="http://schemas.microsoft.com/office/drawing/2014/main" id="{4BE4E2AD-A588-3794-78F9-FFD097C828B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969211" y="8815386"/>
            <a:ext cx="11170508" cy="3664938"/>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spTree>
    <p:extLst>
      <p:ext uri="{BB962C8B-B14F-4D97-AF65-F5344CB8AC3E}">
        <p14:creationId xmlns:p14="http://schemas.microsoft.com/office/powerpoint/2010/main" val="424524835"/>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2115CA-953D-CD0B-D619-4A7B06E98F47}"/>
              </a:ext>
            </a:extLst>
          </p:cNvPr>
          <p:cNvSpPr>
            <a:spLocks noGrp="1"/>
          </p:cNvSpPr>
          <p:nvPr>
            <p:ph idx="1"/>
          </p:nvPr>
        </p:nvSpPr>
        <p:spPr>
          <a:xfrm>
            <a:off x="352100" y="2987866"/>
            <a:ext cx="23590447" cy="9323237"/>
          </a:xfrm>
        </p:spPr>
        <p:txBody>
          <a:bodyPr/>
          <a:lstStyle/>
          <a:p>
            <a:pPr marL="0" indent="0" algn="ctr">
              <a:buNone/>
            </a:pPr>
            <a:endParaRPr lang="en-US" sz="11995" kern="1200">
              <a:solidFill>
                <a:schemeClr val="tx2">
                  <a:lumMod val="50000"/>
                </a:schemeClr>
              </a:solidFill>
              <a:latin typeface="Gochi Hand"/>
              <a:ea typeface="+mj-ea"/>
              <a:cs typeface="+mj-cs"/>
            </a:endParaRPr>
          </a:p>
          <a:p>
            <a:pPr marL="0" indent="0" algn="ctr">
              <a:buNone/>
            </a:pPr>
            <a:r>
              <a:rPr lang="en-GB" sz="19892">
                <a:solidFill>
                  <a:srgbClr val="00B0F0"/>
                </a:solidFill>
              </a:rPr>
              <a:t>Questions?</a:t>
            </a:r>
          </a:p>
        </p:txBody>
      </p:sp>
    </p:spTree>
    <p:extLst>
      <p:ext uri="{BB962C8B-B14F-4D97-AF65-F5344CB8AC3E}">
        <p14:creationId xmlns:p14="http://schemas.microsoft.com/office/powerpoint/2010/main" val="1388546254"/>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540B15-589A-0372-0027-466F634CF10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28D961-CE83-F847-EA42-121014E53021}"/>
              </a:ext>
            </a:extLst>
          </p:cNvPr>
          <p:cNvSpPr>
            <a:spLocks noGrp="1"/>
          </p:cNvSpPr>
          <p:nvPr>
            <p:ph idx="1"/>
          </p:nvPr>
        </p:nvSpPr>
        <p:spPr>
          <a:xfrm>
            <a:off x="770851" y="2812847"/>
            <a:ext cx="20426604" cy="8090305"/>
          </a:xfrm>
        </p:spPr>
        <p:txBody>
          <a:bodyPr/>
          <a:lstStyle/>
          <a:p>
            <a:r>
              <a:rPr lang="en-US" sz="5000" dirty="0"/>
              <a:t>Sensory Overload </a:t>
            </a:r>
          </a:p>
          <a:p>
            <a:pPr marL="0" indent="457200">
              <a:buNone/>
            </a:pPr>
            <a:r>
              <a:rPr lang="en-US" sz="5000" dirty="0">
                <a:hlinkClick r:id="rId3"/>
              </a:rPr>
              <a:t>https://www.youtube.com/watch?v=K2P4Ed6G3gw</a:t>
            </a:r>
            <a:r>
              <a:rPr lang="en-US" sz="5000" dirty="0"/>
              <a:t> </a:t>
            </a:r>
          </a:p>
          <a:p>
            <a:pPr marL="0" indent="0">
              <a:buNone/>
            </a:pPr>
            <a:endParaRPr lang="en-US" sz="5000" dirty="0"/>
          </a:p>
          <a:p>
            <a:pPr marL="0" indent="0">
              <a:buNone/>
            </a:pPr>
            <a:endParaRPr lang="en-US" sz="400" dirty="0"/>
          </a:p>
          <a:p>
            <a:r>
              <a:rPr lang="en-US" sz="5000" dirty="0"/>
              <a:t>Experiencing Sensory Overload / Too Much Information and Us</a:t>
            </a:r>
          </a:p>
          <a:p>
            <a:pPr marL="0" indent="539750">
              <a:buNone/>
            </a:pPr>
            <a:r>
              <a:rPr lang="en-US" sz="5000" dirty="0">
                <a:solidFill>
                  <a:schemeClr val="bg1"/>
                </a:solidFill>
                <a:hlinkClick r:id="rId4"/>
              </a:rPr>
              <a:t>https://www.youtube.com/watch?v=4itIAAG6l8A</a:t>
            </a:r>
            <a:r>
              <a:rPr lang="en-US" sz="5000" dirty="0">
                <a:solidFill>
                  <a:schemeClr val="bg1"/>
                </a:solidFill>
              </a:rPr>
              <a:t> </a:t>
            </a:r>
            <a:r>
              <a:rPr lang="en-US" sz="5000" dirty="0"/>
              <a:t> </a:t>
            </a:r>
          </a:p>
          <a:p>
            <a:pPr marL="0" indent="0">
              <a:buNone/>
            </a:pPr>
            <a:endParaRPr lang="en-US" sz="5000" dirty="0"/>
          </a:p>
          <a:p>
            <a:pPr marL="0" indent="0">
              <a:buNone/>
            </a:pPr>
            <a:endParaRPr lang="en-US" sz="400" dirty="0"/>
          </a:p>
          <a:p>
            <a:r>
              <a:rPr lang="en-US" sz="5000" dirty="0">
                <a:solidFill>
                  <a:schemeClr val="tx2"/>
                </a:solidFill>
              </a:rPr>
              <a:t>Temple Grandin</a:t>
            </a:r>
            <a:endParaRPr lang="en-US" sz="5000" dirty="0">
              <a:solidFill>
                <a:schemeClr val="tx2"/>
              </a:solidFill>
              <a:hlinkClick r:id="rId5">
                <a:extLst>
                  <a:ext uri="{A12FA001-AC4F-418D-AE19-62706E023703}">
                    <ahyp:hlinkClr xmlns:ahyp="http://schemas.microsoft.com/office/drawing/2018/hyperlinkcolor" val="tx"/>
                  </a:ext>
                </a:extLst>
              </a:hlinkClick>
            </a:endParaRPr>
          </a:p>
          <a:p>
            <a:pPr marL="0" indent="457200">
              <a:buNone/>
            </a:pPr>
            <a:r>
              <a:rPr lang="en-US" sz="5000" dirty="0">
                <a:solidFill>
                  <a:srgbClr val="0000FF"/>
                </a:solidFill>
                <a:hlinkClick r:id="rId5">
                  <a:extLst>
                    <a:ext uri="{A12FA001-AC4F-418D-AE19-62706E023703}">
                      <ahyp:hlinkClr xmlns:ahyp="http://schemas.microsoft.com/office/drawing/2018/hyperlinkcolor" val="tx"/>
                    </a:ext>
                  </a:extLst>
                </a:hlinkClick>
              </a:rPr>
              <a:t>https://www.youtube.com/watch?v=xbzz6z79mJo</a:t>
            </a:r>
            <a:endParaRPr lang="en-US" sz="5000" dirty="0">
              <a:solidFill>
                <a:schemeClr val="bg1"/>
              </a:solidFill>
            </a:endParaRPr>
          </a:p>
        </p:txBody>
      </p:sp>
      <p:sp>
        <p:nvSpPr>
          <p:cNvPr id="2" name="Title 1">
            <a:extLst>
              <a:ext uri="{FF2B5EF4-FFF2-40B4-BE49-F238E27FC236}">
                <a16:creationId xmlns:a16="http://schemas.microsoft.com/office/drawing/2014/main" id="{3DC69031-B980-1465-C9E2-86127C0C1C13}"/>
              </a:ext>
            </a:extLst>
          </p:cNvPr>
          <p:cNvSpPr>
            <a:spLocks noGrp="1"/>
          </p:cNvSpPr>
          <p:nvPr>
            <p:ph type="title"/>
          </p:nvPr>
        </p:nvSpPr>
        <p:spPr>
          <a:xfrm>
            <a:off x="333058" y="885555"/>
            <a:ext cx="19341147" cy="1415116"/>
          </a:xfrm>
        </p:spPr>
        <p:txBody>
          <a:bodyPr/>
          <a:lstStyle/>
          <a:p>
            <a:r>
              <a:rPr lang="en-GB" sz="7997">
                <a:solidFill>
                  <a:schemeClr val="tx2">
                    <a:lumMod val="50000"/>
                  </a:schemeClr>
                </a:solidFill>
                <a:latin typeface="Gochi Hand"/>
              </a:rPr>
              <a:t>Additional videos</a:t>
            </a:r>
          </a:p>
        </p:txBody>
      </p:sp>
    </p:spTree>
    <p:extLst>
      <p:ext uri="{BB962C8B-B14F-4D97-AF65-F5344CB8AC3E}">
        <p14:creationId xmlns:p14="http://schemas.microsoft.com/office/powerpoint/2010/main" val="3189881232"/>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2115CA-953D-CD0B-D619-4A7B06E98F47}"/>
              </a:ext>
            </a:extLst>
          </p:cNvPr>
          <p:cNvSpPr>
            <a:spLocks noGrp="1"/>
          </p:cNvSpPr>
          <p:nvPr>
            <p:ph idx="1"/>
          </p:nvPr>
        </p:nvSpPr>
        <p:spPr>
          <a:xfrm>
            <a:off x="1352742" y="3027968"/>
            <a:ext cx="22650258" cy="8921577"/>
          </a:xfrm>
        </p:spPr>
        <p:txBody>
          <a:bodyPr/>
          <a:lstStyle/>
          <a:p>
            <a:r>
              <a:rPr lang="en-US" sz="5000" dirty="0">
                <a:solidFill>
                  <a:schemeClr val="tx2">
                    <a:lumMod val="50000"/>
                  </a:schemeClr>
                </a:solidFill>
              </a:rPr>
              <a:t>Book: “Food refusal and avoidant eating in children”</a:t>
            </a:r>
          </a:p>
          <a:p>
            <a:pPr marL="82550" indent="1974850">
              <a:buNone/>
            </a:pPr>
            <a:r>
              <a:rPr lang="en-US" sz="5000" i="1" dirty="0">
                <a:solidFill>
                  <a:schemeClr val="tx2">
                    <a:lumMod val="50000"/>
                  </a:schemeClr>
                </a:solidFill>
              </a:rPr>
              <a:t>by Gillian </a:t>
            </a:r>
            <a:r>
              <a:rPr lang="en-US" sz="5000" i="1" dirty="0" err="1">
                <a:solidFill>
                  <a:schemeClr val="tx2">
                    <a:lumMod val="50000"/>
                  </a:schemeClr>
                </a:solidFill>
              </a:rPr>
              <a:t>Harros</a:t>
            </a:r>
            <a:r>
              <a:rPr lang="en-US" sz="5000" i="1" dirty="0">
                <a:solidFill>
                  <a:schemeClr val="tx2">
                    <a:lumMod val="50000"/>
                  </a:schemeClr>
                </a:solidFill>
              </a:rPr>
              <a:t> and Elizabeth Shea</a:t>
            </a:r>
          </a:p>
          <a:p>
            <a:pPr marL="0" indent="0">
              <a:buNone/>
            </a:pPr>
            <a:endParaRPr lang="en-US" sz="5000" dirty="0">
              <a:solidFill>
                <a:srgbClr val="FFFF00"/>
              </a:solidFill>
              <a:hlinkClick r:id="rId3"/>
            </a:endParaRPr>
          </a:p>
          <a:p>
            <a:pPr marL="0" indent="0">
              <a:buNone/>
            </a:pPr>
            <a:endParaRPr lang="en-US" sz="400" dirty="0">
              <a:solidFill>
                <a:srgbClr val="FFFF00"/>
              </a:solidFill>
              <a:hlinkClick r:id="rId3"/>
            </a:endParaRPr>
          </a:p>
          <a:p>
            <a:r>
              <a:rPr lang="en-US" sz="5000" dirty="0">
                <a:solidFill>
                  <a:schemeClr val="tx2"/>
                </a:solidFill>
              </a:rPr>
              <a:t>Childhood Feeding Problems</a:t>
            </a:r>
            <a:endParaRPr lang="en-US" sz="5000" dirty="0">
              <a:solidFill>
                <a:schemeClr val="tx2"/>
              </a:solidFill>
              <a:hlinkClick r:id="rId3">
                <a:extLst>
                  <a:ext uri="{A12FA001-AC4F-418D-AE19-62706E023703}">
                    <ahyp:hlinkClr xmlns:ahyp="http://schemas.microsoft.com/office/drawing/2018/hyperlinkcolor" val="tx"/>
                  </a:ext>
                </a:extLst>
              </a:hlinkClick>
            </a:endParaRPr>
          </a:p>
          <a:p>
            <a:pPr marL="457200" indent="0">
              <a:buNone/>
            </a:pPr>
            <a:r>
              <a:rPr lang="en-US" sz="5000" dirty="0">
                <a:solidFill>
                  <a:srgbClr val="0000FF"/>
                </a:solidFill>
                <a:hlinkClick r:id="rId3">
                  <a:extLst>
                    <a:ext uri="{A12FA001-AC4F-418D-AE19-62706E023703}">
                      <ahyp:hlinkClr xmlns:ahyp="http://schemas.microsoft.com/office/drawing/2018/hyperlinkcolor" val="tx"/>
                    </a:ext>
                  </a:extLst>
                </a:hlinkClick>
              </a:rPr>
              <a:t>https://www.ellynsatterinstitute.org/how-to-feed/childhood-feeding-problems/</a:t>
            </a:r>
            <a:endParaRPr lang="en-US" sz="5000" dirty="0">
              <a:solidFill>
                <a:srgbClr val="FFFF00"/>
              </a:solidFill>
            </a:endParaRPr>
          </a:p>
          <a:p>
            <a:pPr marL="0" indent="0">
              <a:buNone/>
            </a:pPr>
            <a:endParaRPr lang="en-US" sz="5000" dirty="0">
              <a:solidFill>
                <a:srgbClr val="FFFF00"/>
              </a:solidFill>
            </a:endParaRPr>
          </a:p>
          <a:p>
            <a:pPr marL="0" indent="0">
              <a:buNone/>
            </a:pPr>
            <a:endParaRPr lang="en-US" sz="400" dirty="0">
              <a:solidFill>
                <a:srgbClr val="FFFF00"/>
              </a:solidFill>
            </a:endParaRPr>
          </a:p>
          <a:p>
            <a:r>
              <a:rPr lang="en-US" sz="5000" dirty="0">
                <a:solidFill>
                  <a:schemeClr val="tx2"/>
                </a:solidFill>
              </a:rPr>
              <a:t>Free Parent Resources – feeding approaches</a:t>
            </a:r>
          </a:p>
          <a:p>
            <a:pPr marL="0" indent="457200">
              <a:buNone/>
            </a:pPr>
            <a:r>
              <a:rPr lang="en-US" sz="5000" dirty="0">
                <a:solidFill>
                  <a:schemeClr val="bg1"/>
                </a:solidFill>
                <a:hlinkClick r:id="rId4"/>
              </a:rPr>
              <a:t>https://sosapproachtofeeding.com/free-resources-parent/</a:t>
            </a:r>
            <a:endParaRPr lang="en-US" sz="5000" dirty="0">
              <a:solidFill>
                <a:schemeClr val="bg1"/>
              </a:solidFill>
            </a:endParaRPr>
          </a:p>
          <a:p>
            <a:endParaRPr lang="en-US" sz="5398" dirty="0">
              <a:solidFill>
                <a:schemeClr val="bg1"/>
              </a:solidFill>
            </a:endParaRPr>
          </a:p>
          <a:p>
            <a:endParaRPr lang="en-GB" dirty="0"/>
          </a:p>
        </p:txBody>
      </p:sp>
      <p:sp>
        <p:nvSpPr>
          <p:cNvPr id="2" name="Title 1">
            <a:extLst>
              <a:ext uri="{FF2B5EF4-FFF2-40B4-BE49-F238E27FC236}">
                <a16:creationId xmlns:a16="http://schemas.microsoft.com/office/drawing/2014/main" id="{848EF836-A8D9-3252-18A6-9DB0907CB4B7}"/>
              </a:ext>
            </a:extLst>
          </p:cNvPr>
          <p:cNvSpPr>
            <a:spLocks noGrp="1"/>
          </p:cNvSpPr>
          <p:nvPr>
            <p:ph type="title"/>
          </p:nvPr>
        </p:nvSpPr>
        <p:spPr>
          <a:xfrm>
            <a:off x="333058" y="885555"/>
            <a:ext cx="19341147" cy="1415116"/>
          </a:xfrm>
        </p:spPr>
        <p:txBody>
          <a:bodyPr/>
          <a:lstStyle/>
          <a:p>
            <a:r>
              <a:rPr lang="en-GB" sz="7997">
                <a:solidFill>
                  <a:schemeClr val="tx2">
                    <a:lumMod val="50000"/>
                  </a:schemeClr>
                </a:solidFill>
                <a:latin typeface="Gochi Hand"/>
              </a:rPr>
              <a:t>Additional Resources</a:t>
            </a:r>
          </a:p>
        </p:txBody>
      </p:sp>
    </p:spTree>
    <p:extLst>
      <p:ext uri="{BB962C8B-B14F-4D97-AF65-F5344CB8AC3E}">
        <p14:creationId xmlns:p14="http://schemas.microsoft.com/office/powerpoint/2010/main" val="2498728072"/>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2115CA-953D-CD0B-D619-4A7B06E98F47}"/>
              </a:ext>
            </a:extLst>
          </p:cNvPr>
          <p:cNvSpPr>
            <a:spLocks noGrp="1"/>
          </p:cNvSpPr>
          <p:nvPr>
            <p:ph idx="1"/>
          </p:nvPr>
        </p:nvSpPr>
        <p:spPr>
          <a:xfrm>
            <a:off x="333058" y="3144704"/>
            <a:ext cx="23599666" cy="8555459"/>
          </a:xfrm>
        </p:spPr>
        <p:txBody>
          <a:bodyPr/>
          <a:lstStyle/>
          <a:p>
            <a:pPr>
              <a:lnSpc>
                <a:spcPct val="100000"/>
              </a:lnSpc>
              <a:spcBef>
                <a:spcPts val="0"/>
              </a:spcBef>
            </a:pPr>
            <a:r>
              <a:rPr lang="en-GB" sz="3200" b="1" u="sng" dirty="0"/>
              <a:t>The Explosive Child: </a:t>
            </a:r>
            <a:r>
              <a:rPr lang="en-GB" sz="3200" b="1" u="sng" dirty="0">
                <a:hlinkClick r:id="rId3"/>
              </a:rPr>
              <a:t>https://www.amazon.co.uk/Explosive-Child-Understanding-Frustrated-Chronically/dp/0062270451/ref=sr_1_1?dchild=1&amp;keywords=The%2BExplosive%2BChild&amp;qid=1601404710&amp;sr=8-1</a:t>
            </a:r>
            <a:endParaRPr lang="en-GB" sz="3200" b="1" u="sng" dirty="0"/>
          </a:p>
          <a:p>
            <a:pPr marL="457200" indent="0">
              <a:lnSpc>
                <a:spcPct val="100000"/>
              </a:lnSpc>
              <a:spcBef>
                <a:spcPts val="0"/>
              </a:spcBef>
              <a:buNone/>
            </a:pPr>
            <a:r>
              <a:rPr lang="en-GB" sz="3200" dirty="0"/>
              <a:t>Emotional regulation is also a common problem for children with sensory disorders. This book explores the topic of children whose emotions seem to explode.</a:t>
            </a:r>
          </a:p>
          <a:p>
            <a:pPr>
              <a:lnSpc>
                <a:spcPct val="100000"/>
              </a:lnSpc>
              <a:spcBef>
                <a:spcPts val="0"/>
              </a:spcBef>
            </a:pPr>
            <a:endParaRPr lang="en-GB" sz="3200" dirty="0"/>
          </a:p>
          <a:p>
            <a:pPr>
              <a:lnSpc>
                <a:spcPct val="100000"/>
              </a:lnSpc>
              <a:spcBef>
                <a:spcPts val="0"/>
              </a:spcBef>
            </a:pPr>
            <a:r>
              <a:rPr lang="en-GB" sz="3200" b="1" u="sng" dirty="0"/>
              <a:t>Raising a Sensory Smart Child</a:t>
            </a:r>
            <a:r>
              <a:rPr lang="en-GB" sz="3200" dirty="0"/>
              <a:t>: </a:t>
            </a:r>
            <a:r>
              <a:rPr lang="en-GB" sz="3200" b="1" u="sng" dirty="0">
                <a:hlinkClick r:id="rId4"/>
              </a:rPr>
              <a:t>https://www.amazon.co.uk/Raising-Sensory-Smart-Child-Definitive/dp/0143115340/ref=sr_1_1?dchild=1&amp;keywords=Raising%2Ba%2BSensory%2BSmart%2BChild&amp;qid=1601404763&amp;sr=8-1</a:t>
            </a:r>
            <a:endParaRPr lang="en-GB" sz="3200" b="1" u="sng" dirty="0"/>
          </a:p>
          <a:p>
            <a:pPr marL="539750" indent="0">
              <a:lnSpc>
                <a:spcPct val="100000"/>
              </a:lnSpc>
              <a:spcBef>
                <a:spcPts val="0"/>
              </a:spcBef>
              <a:buNone/>
            </a:pPr>
            <a:r>
              <a:rPr lang="en-GB" sz="3200" dirty="0"/>
              <a:t>Co-written by an occupational therapist, this book shares very practical sensory information and tips for parents.</a:t>
            </a:r>
          </a:p>
          <a:p>
            <a:pPr marL="539750" indent="0">
              <a:lnSpc>
                <a:spcPct val="100000"/>
              </a:lnSpc>
              <a:spcBef>
                <a:spcPts val="0"/>
              </a:spcBef>
              <a:buNone/>
            </a:pPr>
            <a:endParaRPr lang="en-GB" sz="3200" dirty="0"/>
          </a:p>
          <a:p>
            <a:pPr>
              <a:lnSpc>
                <a:spcPct val="100000"/>
              </a:lnSpc>
              <a:spcBef>
                <a:spcPts val="0"/>
              </a:spcBef>
            </a:pPr>
            <a:r>
              <a:rPr lang="en-GB" sz="3200" b="1" u="sng" dirty="0"/>
              <a:t>The Sensory Child: </a:t>
            </a:r>
            <a:r>
              <a:rPr lang="en-GB" sz="3200" b="1" u="sng" dirty="0">
                <a:hlinkClick r:id="rId5"/>
              </a:rPr>
              <a:t>https://www.amazon.co.uk/Sensory-Sensitive-Child-Practical-Out-Bounds/dp/0060527188/ref=sr_1_1?dchild=1&amp;keywords=The%2BSensory-Sensitive%2BChild&amp;qid=1601404818&amp;sr=8-1</a:t>
            </a:r>
            <a:endParaRPr lang="en-GB" sz="3200" b="1" u="sng" dirty="0"/>
          </a:p>
          <a:p>
            <a:pPr marL="457200" indent="0">
              <a:lnSpc>
                <a:spcPct val="100000"/>
              </a:lnSpc>
              <a:spcBef>
                <a:spcPts val="0"/>
              </a:spcBef>
              <a:buNone/>
            </a:pPr>
            <a:r>
              <a:rPr lang="en-GB" sz="3200" dirty="0"/>
              <a:t>This book is another great go-to resource for parents. In particular, for children whose emotional responses seem to be more sensitive. This one is written by a Psychologist.</a:t>
            </a:r>
          </a:p>
          <a:p>
            <a:endParaRPr lang="en-GB" dirty="0"/>
          </a:p>
        </p:txBody>
      </p:sp>
      <p:sp>
        <p:nvSpPr>
          <p:cNvPr id="2" name="Title 1">
            <a:extLst>
              <a:ext uri="{FF2B5EF4-FFF2-40B4-BE49-F238E27FC236}">
                <a16:creationId xmlns:a16="http://schemas.microsoft.com/office/drawing/2014/main" id="{848EF836-A8D9-3252-18A6-9DB0907CB4B7}"/>
              </a:ext>
            </a:extLst>
          </p:cNvPr>
          <p:cNvSpPr>
            <a:spLocks noGrp="1"/>
          </p:cNvSpPr>
          <p:nvPr>
            <p:ph type="title"/>
          </p:nvPr>
        </p:nvSpPr>
        <p:spPr>
          <a:xfrm>
            <a:off x="333058" y="885555"/>
            <a:ext cx="19341147" cy="1415116"/>
          </a:xfrm>
        </p:spPr>
        <p:txBody>
          <a:bodyPr/>
          <a:lstStyle/>
          <a:p>
            <a:r>
              <a:rPr lang="en-GB" sz="7997">
                <a:solidFill>
                  <a:schemeClr val="tx2">
                    <a:lumMod val="50000"/>
                  </a:schemeClr>
                </a:solidFill>
                <a:latin typeface="Gochi Hand"/>
              </a:rPr>
              <a:t>Resources</a:t>
            </a:r>
          </a:p>
        </p:txBody>
      </p:sp>
    </p:spTree>
    <p:extLst>
      <p:ext uri="{BB962C8B-B14F-4D97-AF65-F5344CB8AC3E}">
        <p14:creationId xmlns:p14="http://schemas.microsoft.com/office/powerpoint/2010/main" val="297724707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35788" y="-479002"/>
            <a:ext cx="24384001" cy="13716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screen">
              <a:extLst>
                <a:ext uri="{28A0092B-C50C-407E-A947-70E740481C1C}">
                  <a14:useLocalDpi xmlns:a14="http://schemas.microsoft.com/office/drawing/2010/main"/>
                </a:ext>
              </a:extLst>
            </a:blip>
            <a:stretch>
              <a:fillRect l="-223" r="-223"/>
            </a:stretch>
          </a:blipFill>
        </p:spPr>
        <p:txBody>
          <a:bodyPr/>
          <a:lstStyle/>
          <a:p>
            <a:endParaRPr lang="en-GB"/>
          </a:p>
        </p:txBody>
      </p:sp>
      <p:grpSp>
        <p:nvGrpSpPr>
          <p:cNvPr id="3" name="Group 3"/>
          <p:cNvGrpSpPr/>
          <p:nvPr/>
        </p:nvGrpSpPr>
        <p:grpSpPr>
          <a:xfrm>
            <a:off x="9066989" y="4045946"/>
            <a:ext cx="6933936" cy="8472972"/>
            <a:chOff x="0" y="0"/>
            <a:chExt cx="1369666" cy="1673673"/>
          </a:xfrm>
        </p:grpSpPr>
        <p:sp>
          <p:nvSpPr>
            <p:cNvPr id="4" name="Freeform 4"/>
            <p:cNvSpPr/>
            <p:nvPr/>
          </p:nvSpPr>
          <p:spPr>
            <a:xfrm>
              <a:off x="0" y="0"/>
              <a:ext cx="1369666" cy="1673673"/>
            </a:xfrm>
            <a:custGeom>
              <a:avLst/>
              <a:gdLst/>
              <a:ahLst/>
              <a:cxnLst/>
              <a:rect l="l" t="t" r="r" b="b"/>
              <a:pathLst>
                <a:path w="1369666" h="1673673">
                  <a:moveTo>
                    <a:pt x="0" y="0"/>
                  </a:moveTo>
                  <a:lnTo>
                    <a:pt x="1369666" y="0"/>
                  </a:lnTo>
                  <a:lnTo>
                    <a:pt x="1369666" y="1673673"/>
                  </a:lnTo>
                  <a:lnTo>
                    <a:pt x="0" y="1673673"/>
                  </a:lnTo>
                  <a:close/>
                </a:path>
              </a:pathLst>
            </a:custGeom>
            <a:solidFill>
              <a:srgbClr val="FFFFFF"/>
            </a:solidFill>
            <a:ln w="38100" cap="sq">
              <a:solidFill>
                <a:srgbClr val="000000"/>
              </a:solidFill>
              <a:prstDash val="solid"/>
              <a:miter/>
            </a:ln>
          </p:spPr>
          <p:txBody>
            <a:bodyPr/>
            <a:lstStyle/>
            <a:p>
              <a:endParaRPr lang="en-GB"/>
            </a:p>
          </p:txBody>
        </p:sp>
        <p:sp>
          <p:nvSpPr>
            <p:cNvPr id="5" name="TextBox 5"/>
            <p:cNvSpPr txBox="1"/>
            <p:nvPr/>
          </p:nvSpPr>
          <p:spPr>
            <a:xfrm>
              <a:off x="0" y="-28575"/>
              <a:ext cx="1369666" cy="1702248"/>
            </a:xfrm>
            <a:prstGeom prst="rect">
              <a:avLst/>
            </a:prstGeom>
          </p:spPr>
          <p:txBody>
            <a:bodyPr lIns="67733" tIns="67733" rIns="67733" bIns="67733"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lnSpc>
                  <a:spcPts val="3359"/>
                </a:lnSpc>
              </a:pPr>
              <a:endParaRPr sz="3200"/>
            </a:p>
          </p:txBody>
        </p:sp>
      </p:grpSp>
      <p:sp>
        <p:nvSpPr>
          <p:cNvPr id="6" name="Freeform 6"/>
          <p:cNvSpPr/>
          <p:nvPr/>
        </p:nvSpPr>
        <p:spPr>
          <a:xfrm>
            <a:off x="11238775" y="4156313"/>
            <a:ext cx="2641165" cy="2096425"/>
          </a:xfrm>
          <a:custGeom>
            <a:avLst/>
            <a:gdLst/>
            <a:ahLst/>
            <a:cxnLst/>
            <a:rect l="l" t="t" r="r" b="b"/>
            <a:pathLst>
              <a:path w="1980874" h="1572319">
                <a:moveTo>
                  <a:pt x="0" y="0"/>
                </a:moveTo>
                <a:lnTo>
                  <a:pt x="1980874" y="0"/>
                </a:lnTo>
                <a:lnTo>
                  <a:pt x="1980874" y="1572319"/>
                </a:lnTo>
                <a:lnTo>
                  <a:pt x="0" y="15723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7" name="Group 7"/>
          <p:cNvGrpSpPr/>
          <p:nvPr/>
        </p:nvGrpSpPr>
        <p:grpSpPr>
          <a:xfrm>
            <a:off x="16700764" y="4045946"/>
            <a:ext cx="6933936" cy="8472972"/>
            <a:chOff x="0" y="0"/>
            <a:chExt cx="1369666" cy="1673673"/>
          </a:xfrm>
        </p:grpSpPr>
        <p:sp>
          <p:nvSpPr>
            <p:cNvPr id="8" name="Freeform 8"/>
            <p:cNvSpPr/>
            <p:nvPr/>
          </p:nvSpPr>
          <p:spPr>
            <a:xfrm>
              <a:off x="0" y="0"/>
              <a:ext cx="1369666" cy="1673673"/>
            </a:xfrm>
            <a:custGeom>
              <a:avLst/>
              <a:gdLst/>
              <a:ahLst/>
              <a:cxnLst/>
              <a:rect l="l" t="t" r="r" b="b"/>
              <a:pathLst>
                <a:path w="1369666" h="1673673">
                  <a:moveTo>
                    <a:pt x="0" y="0"/>
                  </a:moveTo>
                  <a:lnTo>
                    <a:pt x="1369666" y="0"/>
                  </a:lnTo>
                  <a:lnTo>
                    <a:pt x="1369666" y="1673673"/>
                  </a:lnTo>
                  <a:lnTo>
                    <a:pt x="0" y="1673673"/>
                  </a:lnTo>
                  <a:close/>
                </a:path>
              </a:pathLst>
            </a:custGeom>
            <a:solidFill>
              <a:srgbClr val="FFFFFF"/>
            </a:solidFill>
            <a:ln cap="sq">
              <a:noFill/>
              <a:prstDash val="solid"/>
              <a:miter/>
            </a:ln>
          </p:spPr>
          <p:txBody>
            <a:bodyPr/>
            <a:lstStyle/>
            <a:p>
              <a:endParaRPr lang="en-GB"/>
            </a:p>
          </p:txBody>
        </p:sp>
        <p:sp>
          <p:nvSpPr>
            <p:cNvPr id="9" name="TextBox 9"/>
            <p:cNvSpPr txBox="1"/>
            <p:nvPr/>
          </p:nvSpPr>
          <p:spPr>
            <a:xfrm>
              <a:off x="0" y="-28575"/>
              <a:ext cx="1369666" cy="1702248"/>
            </a:xfrm>
            <a:prstGeom prst="rect">
              <a:avLst/>
            </a:prstGeom>
          </p:spPr>
          <p:txBody>
            <a:bodyPr lIns="67733" tIns="67733" rIns="67733" bIns="67733"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lnSpc>
                  <a:spcPts val="3359"/>
                </a:lnSpc>
              </a:pPr>
              <a:endParaRPr sz="3200"/>
            </a:p>
          </p:txBody>
        </p:sp>
      </p:grpSp>
      <p:sp>
        <p:nvSpPr>
          <p:cNvPr id="10" name="Freeform 10"/>
          <p:cNvSpPr/>
          <p:nvPr/>
        </p:nvSpPr>
        <p:spPr>
          <a:xfrm>
            <a:off x="18591776" y="6252738"/>
            <a:ext cx="3151912" cy="5787164"/>
          </a:xfrm>
          <a:custGeom>
            <a:avLst/>
            <a:gdLst/>
            <a:ahLst/>
            <a:cxnLst/>
            <a:rect l="l" t="t" r="r" b="b"/>
            <a:pathLst>
              <a:path w="2363934" h="4340373">
                <a:moveTo>
                  <a:pt x="0" y="0"/>
                </a:moveTo>
                <a:lnTo>
                  <a:pt x="2363934" y="0"/>
                </a:lnTo>
                <a:lnTo>
                  <a:pt x="2363934" y="4340372"/>
                </a:lnTo>
                <a:lnTo>
                  <a:pt x="0" y="4340372"/>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en-GB"/>
          </a:p>
        </p:txBody>
      </p:sp>
      <p:sp>
        <p:nvSpPr>
          <p:cNvPr id="11" name="Freeform 11"/>
          <p:cNvSpPr/>
          <p:nvPr/>
        </p:nvSpPr>
        <p:spPr>
          <a:xfrm>
            <a:off x="16222738" y="8298879"/>
            <a:ext cx="1751789" cy="567141"/>
          </a:xfrm>
          <a:custGeom>
            <a:avLst/>
            <a:gdLst/>
            <a:ahLst/>
            <a:cxnLst/>
            <a:rect l="l" t="t" r="r" b="b"/>
            <a:pathLst>
              <a:path w="1313842" h="425356">
                <a:moveTo>
                  <a:pt x="0" y="0"/>
                </a:moveTo>
                <a:lnTo>
                  <a:pt x="1313842" y="0"/>
                </a:lnTo>
                <a:lnTo>
                  <a:pt x="1313842" y="425357"/>
                </a:lnTo>
                <a:lnTo>
                  <a:pt x="0" y="4253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2" name="TextBox 12"/>
          <p:cNvSpPr txBox="1"/>
          <p:nvPr/>
        </p:nvSpPr>
        <p:spPr>
          <a:xfrm>
            <a:off x="812376" y="-8467"/>
            <a:ext cx="20091317" cy="1821011"/>
          </a:xfrm>
          <a:prstGeom prst="rect">
            <a:avLst/>
          </a:prstGeom>
        </p:spPr>
        <p:txBody>
          <a:bodyPr wrap="square" lIns="0" tIns="0" rIns="0" bIns="0" rtlCol="0" anchor="t">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l">
              <a:lnSpc>
                <a:spcPts val="14188"/>
              </a:lnSpc>
            </a:pPr>
            <a:r>
              <a:rPr lang="en-US" sz="10133">
                <a:solidFill>
                  <a:srgbClr val="000000"/>
                </a:solidFill>
                <a:latin typeface="Gochi Hand"/>
                <a:ea typeface="Gochi Hand"/>
                <a:cs typeface="Gochi Hand"/>
                <a:sym typeface="Gochi Hand"/>
              </a:rPr>
              <a:t>Sensory Processing / Integration</a:t>
            </a:r>
          </a:p>
        </p:txBody>
      </p:sp>
      <p:sp>
        <p:nvSpPr>
          <p:cNvPr id="13" name="TextBox 13"/>
          <p:cNvSpPr txBox="1"/>
          <p:nvPr/>
        </p:nvSpPr>
        <p:spPr>
          <a:xfrm>
            <a:off x="1280522" y="1791522"/>
            <a:ext cx="21071839" cy="544765"/>
          </a:xfrm>
          <a:prstGeom prst="rect">
            <a:avLst/>
          </a:prstGeom>
        </p:spPr>
        <p:txBody>
          <a:bodyPr wrap="square" lIns="0" tIns="0" rIns="0" bIns="0" rtlCol="0" anchor="t">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lnSpc>
                <a:spcPts val="4665"/>
              </a:lnSpc>
            </a:pPr>
            <a:r>
              <a:rPr lang="en-US" sz="2800">
                <a:solidFill>
                  <a:srgbClr val="000000"/>
                </a:solidFill>
                <a:latin typeface="Open Sans"/>
                <a:ea typeface="Open Sans"/>
                <a:cs typeface="Open Sans"/>
                <a:sym typeface="Open Sans"/>
              </a:rPr>
              <a:t>The ability to take in, </a:t>
            </a:r>
            <a:r>
              <a:rPr lang="en-US" sz="2800" err="1">
                <a:solidFill>
                  <a:srgbClr val="000000"/>
                </a:solidFill>
                <a:latin typeface="Open Sans"/>
                <a:ea typeface="Open Sans"/>
                <a:cs typeface="Open Sans"/>
                <a:sym typeface="Open Sans"/>
              </a:rPr>
              <a:t>organise</a:t>
            </a:r>
            <a:r>
              <a:rPr lang="en-US" sz="2800">
                <a:solidFill>
                  <a:srgbClr val="000000"/>
                </a:solidFill>
                <a:latin typeface="Open Sans"/>
                <a:ea typeface="Open Sans"/>
                <a:cs typeface="Open Sans"/>
                <a:sym typeface="Open Sans"/>
              </a:rPr>
              <a:t>/ process, and then respond to the sensory input in a meaningful and appropriate way </a:t>
            </a:r>
          </a:p>
        </p:txBody>
      </p:sp>
      <p:sp>
        <p:nvSpPr>
          <p:cNvPr id="14" name="TextBox 14"/>
          <p:cNvSpPr txBox="1"/>
          <p:nvPr/>
        </p:nvSpPr>
        <p:spPr>
          <a:xfrm>
            <a:off x="9631672" y="2957431"/>
            <a:ext cx="5453221" cy="452967"/>
          </a:xfrm>
          <a:prstGeom prst="rect">
            <a:avLst/>
          </a:prstGeom>
        </p:spPr>
        <p:txBody>
          <a:bodyPr wrap="square" lIns="0" tIns="0" rIns="0" bIns="0" rtlCol="0" anchor="t">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lnSpc>
                <a:spcPts val="3732"/>
              </a:lnSpc>
            </a:pPr>
            <a:r>
              <a:rPr lang="en-US" sz="2665" b="1" u="sng">
                <a:solidFill>
                  <a:srgbClr val="000000"/>
                </a:solidFill>
                <a:latin typeface="Open Sans Bold"/>
                <a:ea typeface="Open Sans Bold"/>
                <a:cs typeface="Open Sans Bold"/>
                <a:sym typeface="Open Sans Bold"/>
              </a:rPr>
              <a:t>SENSORY PROCESSING DIAGRAM</a:t>
            </a:r>
          </a:p>
        </p:txBody>
      </p:sp>
      <p:sp>
        <p:nvSpPr>
          <p:cNvPr id="15" name="TextBox 15"/>
          <p:cNvSpPr txBox="1"/>
          <p:nvPr/>
        </p:nvSpPr>
        <p:spPr>
          <a:xfrm>
            <a:off x="11822184" y="3531473"/>
            <a:ext cx="1072197" cy="452967"/>
          </a:xfrm>
          <a:prstGeom prst="rect">
            <a:avLst/>
          </a:prstGeom>
        </p:spPr>
        <p:txBody>
          <a:bodyPr wrap="square" lIns="0" tIns="0" rIns="0" bIns="0" rtlCol="0" anchor="t">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lnSpc>
                <a:spcPts val="3732"/>
              </a:lnSpc>
            </a:pPr>
            <a:r>
              <a:rPr lang="en-US" sz="2665" b="1">
                <a:solidFill>
                  <a:srgbClr val="000000"/>
                </a:solidFill>
                <a:latin typeface="Open Sans Bold"/>
                <a:ea typeface="Open Sans Bold"/>
                <a:cs typeface="Open Sans Bold"/>
                <a:sym typeface="Open Sans Bold"/>
              </a:rPr>
              <a:t>BRAIN</a:t>
            </a:r>
          </a:p>
        </p:txBody>
      </p:sp>
      <p:sp>
        <p:nvSpPr>
          <p:cNvPr id="16" name="TextBox 16"/>
          <p:cNvSpPr txBox="1"/>
          <p:nvPr/>
        </p:nvSpPr>
        <p:spPr>
          <a:xfrm>
            <a:off x="19529280" y="3556237"/>
            <a:ext cx="1302544" cy="452967"/>
          </a:xfrm>
          <a:prstGeom prst="rect">
            <a:avLst/>
          </a:prstGeom>
        </p:spPr>
        <p:txBody>
          <a:bodyPr wrap="square" lIns="0" tIns="0" rIns="0" bIns="0" rtlCol="0" anchor="t">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lnSpc>
                <a:spcPts val="3732"/>
              </a:lnSpc>
            </a:pPr>
            <a:r>
              <a:rPr lang="en-US" sz="2665" b="1">
                <a:solidFill>
                  <a:srgbClr val="000000"/>
                </a:solidFill>
                <a:latin typeface="Open Sans Bold"/>
                <a:ea typeface="Open Sans Bold"/>
                <a:cs typeface="Open Sans Bold"/>
                <a:sym typeface="Open Sans Bold"/>
              </a:rPr>
              <a:t>ACTION</a:t>
            </a:r>
          </a:p>
        </p:txBody>
      </p:sp>
      <p:grpSp>
        <p:nvGrpSpPr>
          <p:cNvPr id="18" name="Group 18"/>
          <p:cNvGrpSpPr/>
          <p:nvPr/>
        </p:nvGrpSpPr>
        <p:grpSpPr>
          <a:xfrm>
            <a:off x="561750" y="3736886"/>
            <a:ext cx="7635590" cy="8523312"/>
            <a:chOff x="0" y="-28575"/>
            <a:chExt cx="1218501" cy="1702248"/>
          </a:xfrm>
        </p:grpSpPr>
        <p:sp>
          <p:nvSpPr>
            <p:cNvPr id="19" name="Freeform 19"/>
            <p:cNvSpPr/>
            <p:nvPr/>
          </p:nvSpPr>
          <p:spPr>
            <a:xfrm>
              <a:off x="0" y="0"/>
              <a:ext cx="1218501" cy="1673673"/>
            </a:xfrm>
            <a:custGeom>
              <a:avLst/>
              <a:gdLst/>
              <a:ahLst/>
              <a:cxnLst/>
              <a:rect l="l" t="t" r="r" b="b"/>
              <a:pathLst>
                <a:path w="1218501" h="1673673">
                  <a:moveTo>
                    <a:pt x="0" y="0"/>
                  </a:moveTo>
                  <a:lnTo>
                    <a:pt x="1218501" y="0"/>
                  </a:lnTo>
                  <a:lnTo>
                    <a:pt x="1218501" y="1673673"/>
                  </a:lnTo>
                  <a:lnTo>
                    <a:pt x="0" y="1673673"/>
                  </a:lnTo>
                  <a:close/>
                </a:path>
              </a:pathLst>
            </a:custGeom>
            <a:solidFill>
              <a:srgbClr val="FFFFFF"/>
            </a:solidFill>
            <a:ln cap="sq">
              <a:noFill/>
              <a:prstDash val="solid"/>
              <a:miter/>
            </a:ln>
          </p:spPr>
          <p:txBody>
            <a:bodyPr/>
            <a:lstStyle/>
            <a:p>
              <a:endParaRPr lang="en-GB"/>
            </a:p>
          </p:txBody>
        </p:sp>
        <p:sp>
          <p:nvSpPr>
            <p:cNvPr id="20" name="TextBox 20"/>
            <p:cNvSpPr txBox="1"/>
            <p:nvPr/>
          </p:nvSpPr>
          <p:spPr>
            <a:xfrm>
              <a:off x="0" y="-28575"/>
              <a:ext cx="1218500" cy="1702248"/>
            </a:xfrm>
            <a:prstGeom prst="rect">
              <a:avLst/>
            </a:prstGeom>
          </p:spPr>
          <p:txBody>
            <a:bodyPr lIns="67733" tIns="67733" rIns="67733" bIns="67733"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lnSpc>
                  <a:spcPts val="3359"/>
                </a:lnSpc>
              </a:pPr>
              <a:endParaRPr sz="3200"/>
            </a:p>
          </p:txBody>
        </p:sp>
      </p:grpSp>
      <p:sp>
        <p:nvSpPr>
          <p:cNvPr id="28" name="Freeform 28"/>
          <p:cNvSpPr/>
          <p:nvPr/>
        </p:nvSpPr>
        <p:spPr>
          <a:xfrm flipH="1">
            <a:off x="7830016" y="4107016"/>
            <a:ext cx="1151578" cy="8271076"/>
          </a:xfrm>
          <a:custGeom>
            <a:avLst/>
            <a:gdLst/>
            <a:ahLst/>
            <a:cxnLst/>
            <a:rect l="l" t="t" r="r" b="b"/>
            <a:pathLst>
              <a:path w="930340" h="8362605">
                <a:moveTo>
                  <a:pt x="930340" y="0"/>
                </a:moveTo>
                <a:lnTo>
                  <a:pt x="0" y="0"/>
                </a:lnTo>
                <a:lnTo>
                  <a:pt x="0" y="8362605"/>
                </a:lnTo>
                <a:lnTo>
                  <a:pt x="930340" y="8362605"/>
                </a:lnTo>
                <a:lnTo>
                  <a:pt x="93034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29" name="TextBox 29"/>
          <p:cNvSpPr txBox="1"/>
          <p:nvPr/>
        </p:nvSpPr>
        <p:spPr>
          <a:xfrm>
            <a:off x="2965244" y="3604066"/>
            <a:ext cx="3320478" cy="435448"/>
          </a:xfrm>
          <a:prstGeom prst="rect">
            <a:avLst/>
          </a:prstGeom>
        </p:spPr>
        <p:txBody>
          <a:bodyPr lIns="0" tIns="0" rIns="0" bIns="0" rtlCol="0" anchor="t">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lnSpc>
                <a:spcPts val="3732"/>
              </a:lnSpc>
            </a:pPr>
            <a:r>
              <a:rPr lang="en-US" sz="2665" b="1">
                <a:solidFill>
                  <a:srgbClr val="000000"/>
                </a:solidFill>
                <a:latin typeface="Open Sans Bold"/>
                <a:ea typeface="Open Sans Bold"/>
                <a:cs typeface="Open Sans Bold"/>
                <a:sym typeface="Open Sans Bold"/>
              </a:rPr>
              <a:t>SENSORY INPUT</a:t>
            </a:r>
          </a:p>
        </p:txBody>
      </p:sp>
      <p:sp>
        <p:nvSpPr>
          <p:cNvPr id="30" name="TextBox 30"/>
          <p:cNvSpPr txBox="1"/>
          <p:nvPr/>
        </p:nvSpPr>
        <p:spPr>
          <a:xfrm>
            <a:off x="14811685" y="12823716"/>
            <a:ext cx="8938419" cy="359137"/>
          </a:xfrm>
          <a:prstGeom prst="rect">
            <a:avLst/>
          </a:prstGeom>
        </p:spPr>
        <p:txBody>
          <a:bodyPr wrap="square" lIns="0" tIns="0" rIns="0" bIns="0" rtlCol="0" anchor="t">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lnSpc>
                <a:spcPts val="2985"/>
              </a:lnSpc>
            </a:pPr>
            <a:r>
              <a:rPr lang="en-US" sz="2132">
                <a:solidFill>
                  <a:srgbClr val="000000"/>
                </a:solidFill>
                <a:latin typeface="Open Sans"/>
                <a:ea typeface="Open Sans"/>
                <a:cs typeface="Open Sans"/>
                <a:sym typeface="Open Sans"/>
              </a:rPr>
              <a:t>Sensory Processing: Making Sense of the Missing Piece, Bianchini 2013 </a:t>
            </a:r>
          </a:p>
        </p:txBody>
      </p:sp>
      <p:sp>
        <p:nvSpPr>
          <p:cNvPr id="31" name="TextBox 31"/>
          <p:cNvSpPr txBox="1"/>
          <p:nvPr/>
        </p:nvSpPr>
        <p:spPr>
          <a:xfrm>
            <a:off x="9092389" y="6595637"/>
            <a:ext cx="6933936" cy="5956054"/>
          </a:xfrm>
          <a:prstGeom prst="rect">
            <a:avLst/>
          </a:prstGeom>
        </p:spPr>
        <p:txBody>
          <a:bodyPr wrap="square" lIns="0" tIns="0" rIns="0" bIns="0" rtlCol="0" anchor="t">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lnSpc>
                <a:spcPts val="3920"/>
              </a:lnSpc>
            </a:pPr>
            <a:r>
              <a:rPr lang="en-US">
                <a:solidFill>
                  <a:srgbClr val="000000"/>
                </a:solidFill>
                <a:latin typeface="Open Sans"/>
                <a:ea typeface="Open Sans"/>
                <a:cs typeface="Open Sans"/>
                <a:sym typeface="Open Sans"/>
              </a:rPr>
              <a:t>Sensory processing is controlled by the Central Nervous </a:t>
            </a:r>
            <a:r>
              <a:rPr lang="en-US" err="1">
                <a:solidFill>
                  <a:srgbClr val="000000"/>
                </a:solidFill>
                <a:latin typeface="Open Sans"/>
                <a:ea typeface="Open Sans"/>
                <a:cs typeface="Open Sans"/>
                <a:sym typeface="Open Sans"/>
              </a:rPr>
              <a:t>Sytem</a:t>
            </a:r>
            <a:r>
              <a:rPr lang="en-US">
                <a:solidFill>
                  <a:srgbClr val="000000"/>
                </a:solidFill>
                <a:latin typeface="Open Sans"/>
                <a:ea typeface="Open Sans"/>
                <a:cs typeface="Open Sans"/>
                <a:sym typeface="Open Sans"/>
              </a:rPr>
              <a:t> (CNS). </a:t>
            </a:r>
          </a:p>
          <a:p>
            <a:pPr algn="ctr">
              <a:lnSpc>
                <a:spcPts val="3920"/>
              </a:lnSpc>
            </a:pPr>
            <a:endParaRPr lang="en-US" sz="400">
              <a:solidFill>
                <a:srgbClr val="000000"/>
              </a:solidFill>
              <a:latin typeface="Open Sans"/>
              <a:ea typeface="Open Sans"/>
              <a:cs typeface="Open Sans"/>
              <a:sym typeface="Open Sans"/>
            </a:endParaRPr>
          </a:p>
          <a:p>
            <a:pPr algn="ctr">
              <a:lnSpc>
                <a:spcPts val="3920"/>
              </a:lnSpc>
            </a:pPr>
            <a:r>
              <a:rPr lang="en-US">
                <a:solidFill>
                  <a:srgbClr val="000000"/>
                </a:solidFill>
                <a:latin typeface="Open Sans"/>
                <a:ea typeface="Open Sans"/>
                <a:cs typeface="Open Sans"/>
                <a:sym typeface="Open Sans"/>
              </a:rPr>
              <a:t> Sensory Processing difficulties occur when there is a problem in any steps of this phase of processing.</a:t>
            </a:r>
          </a:p>
          <a:p>
            <a:pPr algn="ctr">
              <a:lnSpc>
                <a:spcPts val="3920"/>
              </a:lnSpc>
            </a:pPr>
            <a:endParaRPr lang="en-US" sz="400">
              <a:solidFill>
                <a:srgbClr val="000000"/>
              </a:solidFill>
              <a:latin typeface="Open Sans"/>
              <a:ea typeface="Open Sans"/>
              <a:cs typeface="Open Sans"/>
              <a:sym typeface="Open Sans"/>
            </a:endParaRPr>
          </a:p>
          <a:p>
            <a:pPr algn="ctr">
              <a:lnSpc>
                <a:spcPts val="3920"/>
              </a:lnSpc>
            </a:pPr>
            <a:r>
              <a:rPr lang="en-US" b="1">
                <a:solidFill>
                  <a:srgbClr val="000000"/>
                </a:solidFill>
                <a:latin typeface="Open Sans Bold"/>
                <a:ea typeface="Open Sans Bold"/>
                <a:cs typeface="Open Sans Bold"/>
                <a:sym typeface="Open Sans Bold"/>
              </a:rPr>
              <a:t>REGISTERS </a:t>
            </a:r>
            <a:r>
              <a:rPr lang="en-US">
                <a:solidFill>
                  <a:srgbClr val="000000"/>
                </a:solidFill>
                <a:latin typeface="Open Sans"/>
                <a:ea typeface="Open Sans"/>
                <a:cs typeface="Open Sans"/>
                <a:sym typeface="Open Sans"/>
              </a:rPr>
              <a:t>information</a:t>
            </a:r>
          </a:p>
          <a:p>
            <a:pPr algn="ctr">
              <a:lnSpc>
                <a:spcPts val="3920"/>
              </a:lnSpc>
            </a:pPr>
            <a:r>
              <a:rPr lang="en-US" b="1">
                <a:solidFill>
                  <a:srgbClr val="000000"/>
                </a:solidFill>
                <a:latin typeface="Open Sans Bold"/>
                <a:ea typeface="Open Sans Bold"/>
                <a:cs typeface="Open Sans Bold"/>
                <a:sym typeface="Open Sans Bold"/>
              </a:rPr>
              <a:t>ORGANISES </a:t>
            </a:r>
            <a:r>
              <a:rPr lang="en-US">
                <a:solidFill>
                  <a:srgbClr val="000000"/>
                </a:solidFill>
                <a:latin typeface="Open Sans"/>
                <a:ea typeface="Open Sans"/>
                <a:cs typeface="Open Sans"/>
                <a:sym typeface="Open Sans"/>
              </a:rPr>
              <a:t>information</a:t>
            </a:r>
          </a:p>
          <a:p>
            <a:pPr algn="ctr">
              <a:lnSpc>
                <a:spcPts val="3920"/>
              </a:lnSpc>
            </a:pPr>
            <a:r>
              <a:rPr lang="en-US" b="1">
                <a:solidFill>
                  <a:srgbClr val="000000"/>
                </a:solidFill>
                <a:latin typeface="Open Sans Bold"/>
                <a:ea typeface="Open Sans Bold"/>
                <a:cs typeface="Open Sans Bold"/>
                <a:sym typeface="Open Sans Bold"/>
              </a:rPr>
              <a:t>FILTERS </a:t>
            </a:r>
            <a:r>
              <a:rPr lang="en-US">
                <a:solidFill>
                  <a:srgbClr val="000000"/>
                </a:solidFill>
                <a:latin typeface="Open Sans"/>
                <a:ea typeface="Open Sans"/>
                <a:cs typeface="Open Sans"/>
                <a:sym typeface="Open Sans"/>
              </a:rPr>
              <a:t>out irrelevant information</a:t>
            </a:r>
          </a:p>
          <a:p>
            <a:pPr algn="ctr">
              <a:lnSpc>
                <a:spcPts val="3920"/>
              </a:lnSpc>
            </a:pPr>
            <a:r>
              <a:rPr lang="en-US" b="1">
                <a:solidFill>
                  <a:srgbClr val="000000"/>
                </a:solidFill>
                <a:latin typeface="Open Sans Bold"/>
                <a:ea typeface="Open Sans Bold"/>
                <a:cs typeface="Open Sans Bold"/>
                <a:sym typeface="Open Sans Bold"/>
              </a:rPr>
              <a:t>INTEGRATES </a:t>
            </a:r>
            <a:r>
              <a:rPr lang="en-US">
                <a:solidFill>
                  <a:srgbClr val="000000"/>
                </a:solidFill>
                <a:latin typeface="Open Sans"/>
                <a:ea typeface="Open Sans"/>
                <a:cs typeface="Open Sans"/>
                <a:sym typeface="Open Sans"/>
              </a:rPr>
              <a:t>the information</a:t>
            </a:r>
          </a:p>
          <a:p>
            <a:pPr algn="ctr">
              <a:lnSpc>
                <a:spcPts val="3920"/>
              </a:lnSpc>
            </a:pPr>
            <a:r>
              <a:rPr lang="en-US" b="1">
                <a:solidFill>
                  <a:srgbClr val="000000"/>
                </a:solidFill>
                <a:latin typeface="Open Sans Bold"/>
                <a:ea typeface="Open Sans Bold"/>
                <a:cs typeface="Open Sans Bold"/>
                <a:sym typeface="Open Sans Bold"/>
              </a:rPr>
              <a:t>STORES </a:t>
            </a:r>
            <a:r>
              <a:rPr lang="en-US">
                <a:solidFill>
                  <a:srgbClr val="000000"/>
                </a:solidFill>
                <a:latin typeface="Open Sans"/>
                <a:ea typeface="Open Sans"/>
                <a:cs typeface="Open Sans"/>
                <a:sym typeface="Open Sans"/>
              </a:rPr>
              <a:t>the information</a:t>
            </a:r>
          </a:p>
        </p:txBody>
      </p:sp>
      <p:sp>
        <p:nvSpPr>
          <p:cNvPr id="32" name="TextBox 32"/>
          <p:cNvSpPr txBox="1"/>
          <p:nvPr/>
        </p:nvSpPr>
        <p:spPr>
          <a:xfrm>
            <a:off x="16726404" y="4446335"/>
            <a:ext cx="6908297" cy="967957"/>
          </a:xfrm>
          <a:prstGeom prst="rect">
            <a:avLst/>
          </a:prstGeom>
        </p:spPr>
        <p:txBody>
          <a:bodyPr wrap="square" lIns="0" tIns="0" rIns="0" bIns="0" rtlCol="0" anchor="t">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lnSpc>
                <a:spcPts val="3920"/>
              </a:lnSpc>
            </a:pPr>
            <a:r>
              <a:rPr lang="en-US" sz="2800">
                <a:solidFill>
                  <a:srgbClr val="000000"/>
                </a:solidFill>
                <a:latin typeface="Open Sans"/>
                <a:ea typeface="Open Sans"/>
                <a:cs typeface="Open Sans"/>
                <a:sym typeface="Open Sans"/>
              </a:rPr>
              <a:t>We then make a meaningful motor, language, </a:t>
            </a:r>
            <a:r>
              <a:rPr lang="en-US" sz="2800">
                <a:solidFill>
                  <a:srgbClr val="000000"/>
                </a:solidFill>
                <a:latin typeface="Open Sans"/>
                <a:ea typeface="Open Sans"/>
                <a:cs typeface="Open Sans"/>
              </a:rPr>
              <a:t>social </a:t>
            </a:r>
            <a:r>
              <a:rPr lang="en-US" sz="2800">
                <a:solidFill>
                  <a:srgbClr val="000000"/>
                </a:solidFill>
                <a:latin typeface="Open Sans"/>
                <a:ea typeface="Open Sans"/>
                <a:cs typeface="Open Sans"/>
                <a:sym typeface="Open Sans"/>
              </a:rPr>
              <a:t>or emotional response</a:t>
            </a:r>
          </a:p>
        </p:txBody>
      </p:sp>
      <p:pic>
        <p:nvPicPr>
          <p:cNvPr id="1026" name="Picture 2" descr="Interoception: The Eighth Sense and Autism - The Autism Helper">
            <a:extLst>
              <a:ext uri="{FF2B5EF4-FFF2-40B4-BE49-F238E27FC236}">
                <a16:creationId xmlns:a16="http://schemas.microsoft.com/office/drawing/2014/main" id="{917896F2-4E0E-F1C3-797E-623BD2B20E40}"/>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121105" y="6154896"/>
            <a:ext cx="4269488" cy="42694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alancing Yoga Poses: List of Balancing Asanas, Benefits and Tips ...">
            <a:extLst>
              <a:ext uri="{FF2B5EF4-FFF2-40B4-BE49-F238E27FC236}">
                <a16:creationId xmlns:a16="http://schemas.microsoft.com/office/drawing/2014/main" id="{3A021249-4205-3380-2372-38C001D12C5A}"/>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5730170" y="10448254"/>
            <a:ext cx="2299222" cy="15335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hy Do Smells Trigger Memories and Emotions? | Viewpoints Radio">
            <a:extLst>
              <a:ext uri="{FF2B5EF4-FFF2-40B4-BE49-F238E27FC236}">
                <a16:creationId xmlns:a16="http://schemas.microsoft.com/office/drawing/2014/main" id="{2E2A0C2C-D69F-5194-D0DA-8B5E8C179C1A}"/>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5538654" y="4433939"/>
            <a:ext cx="2372362" cy="159449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ar Listening Icon">
            <a:extLst>
              <a:ext uri="{FF2B5EF4-FFF2-40B4-BE49-F238E27FC236}">
                <a16:creationId xmlns:a16="http://schemas.microsoft.com/office/drawing/2014/main" id="{67ECEC6A-B513-C46A-8809-96D923A4B6B8}"/>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6497801" y="7639099"/>
            <a:ext cx="1315552" cy="130108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CL Surgery | ICL Procedure at Skipper EyeQ">
            <a:extLst>
              <a:ext uri="{FF2B5EF4-FFF2-40B4-BE49-F238E27FC236}">
                <a16:creationId xmlns:a16="http://schemas.microsoft.com/office/drawing/2014/main" id="{71C83916-2E47-763E-652D-263F1821B1D5}"/>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3509252" y="10468186"/>
            <a:ext cx="1493194" cy="149576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33D28EFE-B6A1-C62C-78F8-0A5203BD1FF2}"/>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603514" y="10430369"/>
            <a:ext cx="2299222" cy="153358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hoice Hotels Commercial Song / Soundtrack - The Open Road is Open Again">
            <a:extLst>
              <a:ext uri="{FF2B5EF4-FFF2-40B4-BE49-F238E27FC236}">
                <a16:creationId xmlns:a16="http://schemas.microsoft.com/office/drawing/2014/main" id="{3EAB4ECC-E80E-FCCE-A3E9-AADD13051FE5}"/>
              </a:ext>
            </a:extLst>
          </p:cNvPr>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603514" y="4445085"/>
            <a:ext cx="2299222" cy="1724416"/>
          </a:xfrm>
          <a:prstGeom prst="rect">
            <a:avLst/>
          </a:prstGeom>
          <a:noFill/>
          <a:extLst>
            <a:ext uri="{909E8E84-426E-40DD-AFC4-6F175D3DCCD1}">
              <a14:hiddenFill xmlns:a14="http://schemas.microsoft.com/office/drawing/2010/main">
                <a:solidFill>
                  <a:srgbClr val="FFFFFF"/>
                </a:solidFill>
              </a14:hiddenFill>
            </a:ext>
          </a:extLst>
        </p:spPr>
      </p:pic>
      <p:sp>
        <p:nvSpPr>
          <p:cNvPr id="23" name="Freeform 23"/>
          <p:cNvSpPr/>
          <p:nvPr/>
        </p:nvSpPr>
        <p:spPr>
          <a:xfrm>
            <a:off x="1145986" y="7529806"/>
            <a:ext cx="923211" cy="1499964"/>
          </a:xfrm>
          <a:custGeom>
            <a:avLst/>
            <a:gdLst/>
            <a:ahLst/>
            <a:cxnLst/>
            <a:rect l="l" t="t" r="r" b="b"/>
            <a:pathLst>
              <a:path w="918361" h="2040803">
                <a:moveTo>
                  <a:pt x="0" y="0"/>
                </a:moveTo>
                <a:lnTo>
                  <a:pt x="918361" y="0"/>
                </a:lnTo>
                <a:lnTo>
                  <a:pt x="918361" y="2040804"/>
                </a:lnTo>
                <a:lnTo>
                  <a:pt x="0" y="204080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24" name="Freeform 24"/>
          <p:cNvSpPr/>
          <p:nvPr/>
        </p:nvSpPr>
        <p:spPr>
          <a:xfrm>
            <a:off x="3218109" y="5713790"/>
            <a:ext cx="2036548" cy="684966"/>
          </a:xfrm>
          <a:custGeom>
            <a:avLst/>
            <a:gdLst/>
            <a:ahLst/>
            <a:cxnLst/>
            <a:rect l="l" t="t" r="r" b="b"/>
            <a:pathLst>
              <a:path w="2304007" h="1134724">
                <a:moveTo>
                  <a:pt x="0" y="0"/>
                </a:moveTo>
                <a:lnTo>
                  <a:pt x="2304008" y="0"/>
                </a:lnTo>
                <a:lnTo>
                  <a:pt x="2304008" y="1134724"/>
                </a:lnTo>
                <a:lnTo>
                  <a:pt x="0" y="113472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spTree>
    <p:extLst>
      <p:ext uri="{BB962C8B-B14F-4D97-AF65-F5344CB8AC3E}">
        <p14:creationId xmlns:p14="http://schemas.microsoft.com/office/powerpoint/2010/main" val="40544874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2115CA-953D-CD0B-D619-4A7B06E98F47}"/>
              </a:ext>
            </a:extLst>
          </p:cNvPr>
          <p:cNvSpPr>
            <a:spLocks noGrp="1"/>
          </p:cNvSpPr>
          <p:nvPr>
            <p:ph idx="1"/>
          </p:nvPr>
        </p:nvSpPr>
        <p:spPr>
          <a:xfrm>
            <a:off x="333058" y="2580071"/>
            <a:ext cx="22948946" cy="10025441"/>
          </a:xfrm>
        </p:spPr>
        <p:txBody>
          <a:bodyPr/>
          <a:lstStyle/>
          <a:p>
            <a:pPr>
              <a:lnSpc>
                <a:spcPct val="100000"/>
              </a:lnSpc>
              <a:spcBef>
                <a:spcPts val="0"/>
              </a:spcBef>
            </a:pPr>
            <a:r>
              <a:rPr lang="en-GB" sz="3200" b="1" u="sng" dirty="0">
                <a:solidFill>
                  <a:schemeClr val="tx2"/>
                </a:solidFill>
              </a:rPr>
              <a:t>Sensational Kids: </a:t>
            </a:r>
            <a:r>
              <a:rPr lang="en-GB" sz="3200" b="1" u="sng" dirty="0">
                <a:solidFill>
                  <a:srgbClr val="0000FF"/>
                </a:solidFill>
                <a:hlinkClick r:id="rId3">
                  <a:extLst>
                    <a:ext uri="{A12FA001-AC4F-418D-AE19-62706E023703}">
                      <ahyp:hlinkClr xmlns:ahyp="http://schemas.microsoft.com/office/drawing/2018/hyperlinkcolor" val="tx"/>
                    </a:ext>
                  </a:extLst>
                </a:hlinkClick>
              </a:rPr>
              <a:t>https://www.amazon.co.uk/Sensational-Kids-Children-Processing-Disorder/dp/039916782X/ref=sr_1_1?dchild=1&amp;keywords=Sensational%2BKids%3A%2BHope%2Band%2BHelp%2Bfor%2BChildren%2Bwith%2BSensory%2BProcessing%2BDisorder&amp;qid=1601404907&amp;sr=8-1</a:t>
            </a:r>
            <a:endParaRPr lang="en-GB" sz="3200" b="1" u="sng" dirty="0"/>
          </a:p>
          <a:p>
            <a:pPr marL="457200" indent="0">
              <a:lnSpc>
                <a:spcPct val="100000"/>
              </a:lnSpc>
              <a:spcBef>
                <a:spcPts val="0"/>
              </a:spcBef>
              <a:buNone/>
            </a:pPr>
            <a:r>
              <a:rPr lang="en-GB" sz="3200" dirty="0"/>
              <a:t>Written by an amazing, experienced Occupational Therapist. This book explores the types of sensory disorders.</a:t>
            </a:r>
          </a:p>
          <a:p>
            <a:pPr marL="457200" indent="0">
              <a:lnSpc>
                <a:spcPct val="100000"/>
              </a:lnSpc>
              <a:spcBef>
                <a:spcPts val="0"/>
              </a:spcBef>
              <a:buNone/>
            </a:pPr>
            <a:endParaRPr lang="en-GB" sz="3200" b="1" u="sng" dirty="0">
              <a:solidFill>
                <a:schemeClr val="tx2"/>
              </a:solidFill>
            </a:endParaRPr>
          </a:p>
          <a:p>
            <a:pPr marL="457200" indent="0">
              <a:lnSpc>
                <a:spcPct val="100000"/>
              </a:lnSpc>
              <a:spcBef>
                <a:spcPts val="0"/>
              </a:spcBef>
              <a:buNone/>
            </a:pPr>
            <a:r>
              <a:rPr lang="en-GB" sz="3200" b="1" u="sng" dirty="0">
                <a:solidFill>
                  <a:schemeClr val="tx2"/>
                </a:solidFill>
              </a:rPr>
              <a:t>My Senses Are Like Cups</a:t>
            </a:r>
            <a:r>
              <a:rPr lang="en-GB" sz="3200" b="1" u="sng" dirty="0"/>
              <a:t>: </a:t>
            </a:r>
            <a:r>
              <a:rPr lang="en-GB" sz="3200" b="1" u="sng" dirty="0">
                <a:solidFill>
                  <a:schemeClr val="tx2"/>
                </a:solidFill>
                <a:hlinkClick r:id="rId4"/>
              </a:rPr>
              <a:t>https://www.amazon.co.uk/Senses-Are-Like-Cups-Everything/dp/1839978473</a:t>
            </a:r>
            <a:endParaRPr lang="en-GB" sz="3200" b="1" u="sng" dirty="0">
              <a:solidFill>
                <a:schemeClr val="tx2"/>
              </a:solidFill>
            </a:endParaRPr>
          </a:p>
          <a:p>
            <a:pPr marL="0" indent="354013">
              <a:buNone/>
            </a:pPr>
            <a:r>
              <a:rPr lang="en-GB" sz="3200" dirty="0">
                <a:solidFill>
                  <a:schemeClr val="tx2"/>
                </a:solidFill>
              </a:rPr>
              <a:t>What to do when everything feels too much or not nearly enough – by Clare Ward and James Galpin</a:t>
            </a:r>
          </a:p>
          <a:p>
            <a:pPr marL="0" indent="0">
              <a:lnSpc>
                <a:spcPct val="100000"/>
              </a:lnSpc>
              <a:spcBef>
                <a:spcPts val="0"/>
              </a:spcBef>
              <a:buNone/>
            </a:pPr>
            <a:endParaRPr lang="en-GB" sz="3200" b="0" i="0" u="sng" dirty="0">
              <a:effectLst/>
              <a:hlinkClick r:id="rId4"/>
            </a:endParaRPr>
          </a:p>
          <a:p>
            <a:pPr>
              <a:lnSpc>
                <a:spcPct val="100000"/>
              </a:lnSpc>
              <a:spcBef>
                <a:spcPts val="0"/>
              </a:spcBef>
            </a:pPr>
            <a:r>
              <a:rPr lang="en-GB" sz="3200" b="1" u="sng" dirty="0"/>
              <a:t>Building Bridges Through Sensory Integration</a:t>
            </a:r>
            <a:r>
              <a:rPr lang="en-GB" sz="3200" dirty="0"/>
              <a:t>: </a:t>
            </a:r>
            <a:r>
              <a:rPr lang="en-GB" sz="3200" b="1" u="sng" dirty="0">
                <a:hlinkClick r:id="rId5"/>
              </a:rPr>
              <a:t>https://www.amazon.co.uk/Building-Bridges-Through-Sensory-Integration/dp/1935567454/ref=sr_1_1?dchild=1&amp;keywords=Building%2BBridges%2Bthrough%2BSensory%2BIntegration&amp;qid=1601404963&amp;sr=8-1</a:t>
            </a:r>
            <a:endParaRPr lang="en-GB" sz="3200" b="1" u="sng" dirty="0"/>
          </a:p>
          <a:p>
            <a:pPr marL="354013" indent="0">
              <a:lnSpc>
                <a:spcPct val="100000"/>
              </a:lnSpc>
              <a:spcBef>
                <a:spcPts val="0"/>
              </a:spcBef>
              <a:buNone/>
            </a:pPr>
            <a:r>
              <a:rPr lang="en-GB" sz="3200" dirty="0"/>
              <a:t>The very first book I ever read on this topic, written by a trio of Occupational Therapists, it is helpful to both therapist and parent alike.</a:t>
            </a:r>
          </a:p>
          <a:p>
            <a:pPr marL="354013" indent="0">
              <a:lnSpc>
                <a:spcPct val="100000"/>
              </a:lnSpc>
              <a:spcBef>
                <a:spcPts val="0"/>
              </a:spcBef>
              <a:buNone/>
            </a:pPr>
            <a:endParaRPr lang="en-GB" sz="3200" dirty="0"/>
          </a:p>
          <a:p>
            <a:pPr>
              <a:lnSpc>
                <a:spcPct val="100000"/>
              </a:lnSpc>
              <a:spcBef>
                <a:spcPts val="0"/>
              </a:spcBef>
            </a:pPr>
            <a:r>
              <a:rPr lang="en-GB" sz="3200" b="1" u="sng" dirty="0"/>
              <a:t>Sensory Integration and the Child: </a:t>
            </a:r>
            <a:r>
              <a:rPr lang="en-GB" sz="3200" b="1" u="sng" dirty="0">
                <a:hlinkClick r:id="rId6"/>
              </a:rPr>
              <a:t>https://www.amazon.co.uk/Sensory-Integration-Child-Jean-Ayres/dp/0874244374/ref=sr_1_1?dchild=1&amp;keywords=Sensory%2BIntegration%2Band%2Bthe%2BChild&amp;qid=1601405061&amp;sr=8-1</a:t>
            </a:r>
            <a:endParaRPr lang="en-GB" sz="3200" b="1" u="sng" dirty="0"/>
          </a:p>
          <a:p>
            <a:pPr marL="354013" indent="0">
              <a:lnSpc>
                <a:spcPct val="100000"/>
              </a:lnSpc>
              <a:spcBef>
                <a:spcPts val="0"/>
              </a:spcBef>
              <a:buNone/>
            </a:pPr>
            <a:r>
              <a:rPr lang="en-GB" sz="3200" dirty="0"/>
              <a:t>is written more for Occupational Therapists. However, it is also good for parents as its latest update is more parent-friendly. It is for those who want to understand about sensory integration in-depth.</a:t>
            </a:r>
          </a:p>
          <a:p>
            <a:endParaRPr lang="en-GB" dirty="0"/>
          </a:p>
        </p:txBody>
      </p:sp>
      <p:sp>
        <p:nvSpPr>
          <p:cNvPr id="2" name="Title 1">
            <a:extLst>
              <a:ext uri="{FF2B5EF4-FFF2-40B4-BE49-F238E27FC236}">
                <a16:creationId xmlns:a16="http://schemas.microsoft.com/office/drawing/2014/main" id="{848EF836-A8D9-3252-18A6-9DB0907CB4B7}"/>
              </a:ext>
            </a:extLst>
          </p:cNvPr>
          <p:cNvSpPr>
            <a:spLocks noGrp="1"/>
          </p:cNvSpPr>
          <p:nvPr>
            <p:ph type="title"/>
          </p:nvPr>
        </p:nvSpPr>
        <p:spPr>
          <a:xfrm>
            <a:off x="333058" y="885555"/>
            <a:ext cx="19341147" cy="1415116"/>
          </a:xfrm>
        </p:spPr>
        <p:txBody>
          <a:bodyPr/>
          <a:lstStyle/>
          <a:p>
            <a:r>
              <a:rPr lang="en-GB" sz="7997">
                <a:solidFill>
                  <a:schemeClr val="tx2">
                    <a:lumMod val="50000"/>
                  </a:schemeClr>
                </a:solidFill>
                <a:latin typeface="Gochi Hand"/>
              </a:rPr>
              <a:t>Resources</a:t>
            </a:r>
          </a:p>
        </p:txBody>
      </p:sp>
    </p:spTree>
    <p:extLst>
      <p:ext uri="{BB962C8B-B14F-4D97-AF65-F5344CB8AC3E}">
        <p14:creationId xmlns:p14="http://schemas.microsoft.com/office/powerpoint/2010/main" val="802574705"/>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2115CA-953D-CD0B-D619-4A7B06E98F47}"/>
              </a:ext>
            </a:extLst>
          </p:cNvPr>
          <p:cNvSpPr>
            <a:spLocks noGrp="1"/>
          </p:cNvSpPr>
          <p:nvPr>
            <p:ph idx="1"/>
          </p:nvPr>
        </p:nvSpPr>
        <p:spPr/>
        <p:txBody>
          <a:bodyPr/>
          <a:lstStyle/>
          <a:p>
            <a:pPr marL="0" indent="0" algn="ctr">
              <a:buNone/>
            </a:pPr>
            <a:endParaRPr lang="en-US" sz="11995" kern="1200">
              <a:solidFill>
                <a:schemeClr val="tx2">
                  <a:lumMod val="50000"/>
                </a:schemeClr>
              </a:solidFill>
              <a:latin typeface="Gochi Hand"/>
              <a:ea typeface="+mj-ea"/>
              <a:cs typeface="+mj-cs"/>
            </a:endParaRPr>
          </a:p>
          <a:p>
            <a:endParaRPr lang="en-GB"/>
          </a:p>
        </p:txBody>
      </p:sp>
      <p:sp>
        <p:nvSpPr>
          <p:cNvPr id="2" name="Title 1">
            <a:extLst>
              <a:ext uri="{FF2B5EF4-FFF2-40B4-BE49-F238E27FC236}">
                <a16:creationId xmlns:a16="http://schemas.microsoft.com/office/drawing/2014/main" id="{848EF836-A8D9-3252-18A6-9DB0907CB4B7}"/>
              </a:ext>
            </a:extLst>
          </p:cNvPr>
          <p:cNvSpPr>
            <a:spLocks noGrp="1"/>
          </p:cNvSpPr>
          <p:nvPr>
            <p:ph type="title"/>
          </p:nvPr>
        </p:nvSpPr>
        <p:spPr>
          <a:xfrm>
            <a:off x="333058" y="885555"/>
            <a:ext cx="19341147" cy="1415116"/>
          </a:xfrm>
        </p:spPr>
        <p:txBody>
          <a:bodyPr/>
          <a:lstStyle/>
          <a:p>
            <a:r>
              <a:rPr lang="en-GB" sz="7997">
                <a:solidFill>
                  <a:schemeClr val="tx2">
                    <a:lumMod val="50000"/>
                  </a:schemeClr>
                </a:solidFill>
                <a:latin typeface="Gochi Hand"/>
              </a:rPr>
              <a:t>Apps</a:t>
            </a:r>
          </a:p>
        </p:txBody>
      </p:sp>
      <p:graphicFrame>
        <p:nvGraphicFramePr>
          <p:cNvPr id="4" name="Content Placeholder 2">
            <a:extLst>
              <a:ext uri="{FF2B5EF4-FFF2-40B4-BE49-F238E27FC236}">
                <a16:creationId xmlns:a16="http://schemas.microsoft.com/office/drawing/2014/main" id="{8322B34D-C08E-754C-0367-324818D5CAAA}"/>
              </a:ext>
            </a:extLst>
          </p:cNvPr>
          <p:cNvGraphicFramePr>
            <a:graphicFrameLocks/>
          </p:cNvGraphicFramePr>
          <p:nvPr/>
        </p:nvGraphicFramePr>
        <p:xfrm>
          <a:off x="2430309" y="2478308"/>
          <a:ext cx="18571691" cy="83898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00263685"/>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EF836-A8D9-3252-18A6-9DB0907CB4B7}"/>
              </a:ext>
            </a:extLst>
          </p:cNvPr>
          <p:cNvSpPr>
            <a:spLocks noGrp="1"/>
          </p:cNvSpPr>
          <p:nvPr>
            <p:ph type="title"/>
          </p:nvPr>
        </p:nvSpPr>
        <p:spPr>
          <a:xfrm>
            <a:off x="432906" y="886835"/>
            <a:ext cx="19341147" cy="1415116"/>
          </a:xfrm>
        </p:spPr>
        <p:txBody>
          <a:bodyPr/>
          <a:lstStyle/>
          <a:p>
            <a:r>
              <a:rPr lang="en-GB" sz="7997" dirty="0">
                <a:solidFill>
                  <a:schemeClr val="tx2">
                    <a:lumMod val="50000"/>
                  </a:schemeClr>
                </a:solidFill>
                <a:latin typeface="Gochi Hand"/>
              </a:rPr>
              <a:t>References</a:t>
            </a:r>
          </a:p>
        </p:txBody>
      </p:sp>
      <p:sp>
        <p:nvSpPr>
          <p:cNvPr id="4" name="TextBox 3">
            <a:extLst>
              <a:ext uri="{FF2B5EF4-FFF2-40B4-BE49-F238E27FC236}">
                <a16:creationId xmlns:a16="http://schemas.microsoft.com/office/drawing/2014/main" id="{3F1B038A-080F-E65F-C967-EFF29CCFA9C3}"/>
              </a:ext>
            </a:extLst>
          </p:cNvPr>
          <p:cNvSpPr txBox="1"/>
          <p:nvPr/>
        </p:nvSpPr>
        <p:spPr>
          <a:xfrm>
            <a:off x="883920" y="2851057"/>
            <a:ext cx="22616160" cy="100642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457200" indent="-457200">
              <a:lnSpc>
                <a:spcPct val="100000"/>
              </a:lnSpc>
              <a:spcBef>
                <a:spcPts val="0"/>
              </a:spcBef>
              <a:buFont typeface="Arial" panose="020B0604020202020204" pitchFamily="34" charset="0"/>
              <a:buChar char="•"/>
            </a:pPr>
            <a:r>
              <a:rPr lang="en-GB" sz="3200" b="0" i="0" dirty="0">
                <a:solidFill>
                  <a:srgbClr val="3F4955"/>
                </a:solidFill>
                <a:effectLst/>
                <a:ea typeface="Tahoma" panose="020B0604030504040204" pitchFamily="34" charset="0"/>
                <a:cs typeface="Tahoma" panose="020B0604030504040204" pitchFamily="34" charset="0"/>
              </a:rPr>
              <a:t>Levine, P.A. (2010) In an Unspoken Voice: How the body releases trauma and restores goodness. North Atlantic Books: USA.</a:t>
            </a:r>
          </a:p>
          <a:p>
            <a:pPr marL="457200" indent="-457200" algn="l">
              <a:spcAft>
                <a:spcPts val="1500"/>
              </a:spcAft>
              <a:buFont typeface="Arial" panose="020B0604020202020204" pitchFamily="34" charset="0"/>
              <a:buChar char="•"/>
            </a:pPr>
            <a:r>
              <a:rPr lang="en-GB" sz="3200" b="0" i="0" dirty="0">
                <a:solidFill>
                  <a:srgbClr val="3F4955"/>
                </a:solidFill>
                <a:effectLst/>
                <a:ea typeface="Tahoma" panose="020B0604030504040204" pitchFamily="34" charset="0"/>
                <a:cs typeface="Tahoma" panose="020B0604030504040204" pitchFamily="34" charset="0"/>
              </a:rPr>
              <a:t>Perry B, Winfrey O (2021) What Happened to You? Conversations on Trauma, Resilience, and Healing. Bluebird, London.</a:t>
            </a:r>
          </a:p>
          <a:p>
            <a:pPr marL="457200" indent="-457200" algn="l">
              <a:spcAft>
                <a:spcPts val="1500"/>
              </a:spcAft>
              <a:buFont typeface="Arial" panose="020B0604020202020204" pitchFamily="34" charset="0"/>
              <a:buChar char="•"/>
            </a:pPr>
            <a:r>
              <a:rPr lang="en-GB" sz="3200" b="0" i="0" dirty="0">
                <a:solidFill>
                  <a:srgbClr val="3F4955"/>
                </a:solidFill>
                <a:effectLst/>
                <a:ea typeface="Tahoma" panose="020B0604030504040204" pitchFamily="34" charset="0"/>
                <a:cs typeface="Tahoma" panose="020B0604030504040204" pitchFamily="34" charset="0"/>
              </a:rPr>
              <a:t>Porges, S. (2017) The Pocket Guide to the Polyvagal Theory: The transformative power of feeling safe. W.W. Norton and Company: London.</a:t>
            </a:r>
          </a:p>
          <a:p>
            <a:pPr marL="457200" indent="-457200">
              <a:spcAft>
                <a:spcPts val="1500"/>
              </a:spcAft>
              <a:buFont typeface="Arial" panose="020B0604020202020204" pitchFamily="34" charset="0"/>
              <a:buChar char="•"/>
            </a:pPr>
            <a:r>
              <a:rPr kumimoji="0" lang="en-US" altLang="en-US" sz="3200" b="0" i="0" u="none" strike="noStrike" cap="none" normalizeH="0" baseline="0" dirty="0">
                <a:ln>
                  <a:noFill/>
                </a:ln>
                <a:solidFill>
                  <a:srgbClr val="333333"/>
                </a:solidFill>
                <a:effectLst/>
                <a:ea typeface="Tahoma" panose="020B0604030504040204" pitchFamily="34" charset="0"/>
                <a:cs typeface="Tahoma" panose="020B0604030504040204" pitchFamily="34" charset="0"/>
              </a:rPr>
              <a:t>Durham University. "Babies learn to anticipate touch in the womb." ScienceDaily. ScienceDaily, 8 October 2013. </a:t>
            </a:r>
            <a:r>
              <a:rPr kumimoji="0" lang="en-US" altLang="en-US" sz="3200" b="0" i="0" u="none" strike="noStrike" cap="none" normalizeH="0" baseline="0" dirty="0">
                <a:ln>
                  <a:noFill/>
                </a:ln>
                <a:solidFill>
                  <a:srgbClr val="333333"/>
                </a:solidFill>
                <a:effectLst/>
                <a:ea typeface="Tahoma" panose="020B0604030504040204" pitchFamily="34" charset="0"/>
                <a:cs typeface="Tahoma" panose="020B0604030504040204" pitchFamily="34" charset="0"/>
                <a:hlinkClick r:id="rId3"/>
              </a:rPr>
              <a:t>www.sciencedaily.com/releases/2013/10/131008091727.htm</a:t>
            </a:r>
            <a:r>
              <a:rPr lang="en-US" altLang="en-US" sz="3200" dirty="0">
                <a:solidFill>
                  <a:schemeClr val="tx1"/>
                </a:solidFill>
                <a:ea typeface="Tahoma" panose="020B0604030504040204" pitchFamily="34" charset="0"/>
                <a:cs typeface="Tahoma" panose="020B0604030504040204" pitchFamily="34" charset="0"/>
              </a:rPr>
              <a:t> </a:t>
            </a:r>
          </a:p>
          <a:p>
            <a:pPr marL="457200" indent="-457200">
              <a:spcAft>
                <a:spcPts val="1500"/>
              </a:spcAft>
              <a:buFont typeface="Arial" panose="020B0604020202020204" pitchFamily="34" charset="0"/>
              <a:buChar char="•"/>
            </a:pPr>
            <a:r>
              <a:rPr lang="en-GB" sz="3200" i="0" dirty="0">
                <a:solidFill>
                  <a:srgbClr val="212121"/>
                </a:solidFill>
                <a:effectLst/>
              </a:rPr>
              <a:t>Ahn, Miller, et al (2004) Prevalence of parents' perceptions of sensory processing disorders among kindergarten children. Available at: </a:t>
            </a:r>
            <a:r>
              <a:rPr lang="en-GB" sz="3200" dirty="0">
                <a:hlinkClick r:id="rId4"/>
              </a:rPr>
              <a:t>https://pubmed.ncbi.nlm.nih.gov/15202626/</a:t>
            </a:r>
            <a:endParaRPr lang="en-GB" sz="3200" dirty="0"/>
          </a:p>
          <a:p>
            <a:pPr marL="457200" indent="-457200">
              <a:spcAft>
                <a:spcPts val="1500"/>
              </a:spcAft>
              <a:buFont typeface="Arial" panose="020B0604020202020204" pitchFamily="34" charset="0"/>
              <a:buChar char="•"/>
            </a:pPr>
            <a:r>
              <a:rPr lang="en-GB" altLang="en-US" sz="3200" dirty="0">
                <a:solidFill>
                  <a:schemeClr val="tx2"/>
                </a:solidFill>
                <a:ea typeface="Tahoma" panose="020B0604030504040204" pitchFamily="34" charset="0"/>
                <a:cs typeface="Tahoma" panose="020B0604030504040204" pitchFamily="34" charset="0"/>
              </a:rPr>
              <a:t>Kong, et al (2018) The nature of </a:t>
            </a:r>
            <a:r>
              <a:rPr lang="en-GB" altLang="en-US" sz="3200" dirty="0" err="1">
                <a:solidFill>
                  <a:schemeClr val="tx2"/>
                </a:solidFill>
                <a:ea typeface="Tahoma" panose="020B0604030504040204" pitchFamily="34" charset="0"/>
                <a:cs typeface="Tahoma" panose="020B0604030504040204" pitchFamily="34" charset="0"/>
              </a:rPr>
              <a:t>nuture</a:t>
            </a:r>
            <a:r>
              <a:rPr lang="en-GB" altLang="en-US" sz="3200" dirty="0">
                <a:solidFill>
                  <a:schemeClr val="tx2"/>
                </a:solidFill>
                <a:ea typeface="Tahoma" panose="020B0604030504040204" pitchFamily="34" charset="0"/>
                <a:cs typeface="Tahoma" panose="020B0604030504040204" pitchFamily="34" charset="0"/>
              </a:rPr>
              <a:t>: Effects of parental genotypes. Available at: </a:t>
            </a:r>
            <a:r>
              <a:rPr lang="en-GB" sz="3200" dirty="0">
                <a:solidFill>
                  <a:schemeClr val="tx2"/>
                </a:solidFill>
                <a:hlinkClick r:id="rId5"/>
              </a:rPr>
              <a:t>https://pubmed.ncbi.nlm.nih.gov/29371463/</a:t>
            </a:r>
            <a:r>
              <a:rPr lang="en-GB" sz="3200" dirty="0">
                <a:solidFill>
                  <a:schemeClr val="tx2"/>
                </a:solidFill>
              </a:rPr>
              <a:t> </a:t>
            </a:r>
            <a:endParaRPr lang="en-US" altLang="en-US" sz="3200" dirty="0">
              <a:solidFill>
                <a:schemeClr val="tx2"/>
              </a:solidFill>
              <a:ea typeface="Tahoma" panose="020B0604030504040204" pitchFamily="34" charset="0"/>
              <a:cs typeface="Tahoma" panose="020B0604030504040204" pitchFamily="34" charset="0"/>
            </a:endParaRPr>
          </a:p>
          <a:p>
            <a:pPr marL="457200" indent="-457200">
              <a:spcAft>
                <a:spcPts val="1500"/>
              </a:spcAft>
              <a:buFont typeface="Arial" panose="020B0604020202020204" pitchFamily="34" charset="0"/>
              <a:buChar char="•"/>
            </a:pPr>
            <a:r>
              <a:rPr kumimoji="0" lang="en-US" altLang="en-US" sz="3200" i="0" u="none" strike="noStrike" cap="none" normalizeH="0" baseline="0" dirty="0">
                <a:ln>
                  <a:noFill/>
                </a:ln>
                <a:solidFill>
                  <a:schemeClr val="tx2"/>
                </a:solidFill>
                <a:effectLst/>
                <a:ea typeface="Tahoma" panose="020B0604030504040204" pitchFamily="34" charset="0"/>
                <a:cs typeface="Tahoma" panose="020B0604030504040204" pitchFamily="34" charset="0"/>
              </a:rPr>
              <a:t>Ben-</a:t>
            </a:r>
            <a:r>
              <a:rPr kumimoji="0" lang="en-US" altLang="en-US" sz="3200" i="0" u="none" strike="noStrike" cap="none" normalizeH="0" baseline="0" dirty="0" err="1">
                <a:ln>
                  <a:noFill/>
                </a:ln>
                <a:solidFill>
                  <a:schemeClr val="tx2"/>
                </a:solidFill>
                <a:effectLst/>
                <a:ea typeface="Tahoma" panose="020B0604030504040204" pitchFamily="34" charset="0"/>
                <a:cs typeface="Tahoma" panose="020B0604030504040204" pitchFamily="34" charset="0"/>
              </a:rPr>
              <a:t>Sasson</a:t>
            </a:r>
            <a:r>
              <a:rPr kumimoji="0" lang="en-US" altLang="en-US" sz="3200" i="0" u="none" strike="noStrike" cap="none" normalizeH="0" baseline="0" dirty="0">
                <a:ln>
                  <a:noFill/>
                </a:ln>
                <a:solidFill>
                  <a:schemeClr val="tx2"/>
                </a:solidFill>
                <a:effectLst/>
                <a:ea typeface="Tahoma" panose="020B0604030504040204" pitchFamily="34" charset="0"/>
                <a:cs typeface="Tahoma" panose="020B0604030504040204" pitchFamily="34" charset="0"/>
              </a:rPr>
              <a:t>, et al (2009) </a:t>
            </a:r>
            <a:r>
              <a:rPr lang="en-GB" sz="3200" i="0" dirty="0">
                <a:solidFill>
                  <a:srgbClr val="212121"/>
                </a:solidFill>
                <a:effectLst/>
              </a:rPr>
              <a:t>A meta-analysis of sensory modulation symptoms in individuals with autism spectrum disorders. Available at: </a:t>
            </a:r>
            <a:r>
              <a:rPr lang="en-GB" sz="3200" dirty="0">
                <a:hlinkClick r:id="rId6"/>
              </a:rPr>
              <a:t>https://pubmed.ncbi.nlm.nih.gov/18512135/</a:t>
            </a:r>
            <a:endParaRPr lang="en-GB" sz="3200" i="0" dirty="0">
              <a:solidFill>
                <a:srgbClr val="212121"/>
              </a:solidFill>
              <a:effectLst/>
            </a:endParaRPr>
          </a:p>
          <a:p>
            <a:pPr marL="457200" indent="-457200">
              <a:spcAft>
                <a:spcPts val="1500"/>
              </a:spcAft>
              <a:buFont typeface="Arial" panose="020B0604020202020204" pitchFamily="34" charset="0"/>
              <a:buChar char="•"/>
            </a:pPr>
            <a:endParaRPr kumimoji="0" lang="en-US" altLang="en-US" sz="3200" b="0" i="0" u="none" strike="noStrike" cap="none" normalizeH="0" baseline="0" dirty="0">
              <a:ln>
                <a:noFill/>
              </a:ln>
              <a:solidFill>
                <a:schemeClr val="tx2"/>
              </a:solidFill>
              <a:effectLst/>
              <a:latin typeface="Tahoma" panose="020B0604030504040204" pitchFamily="34" charset="0"/>
              <a:ea typeface="Tahoma" panose="020B0604030504040204" pitchFamily="34" charset="0"/>
              <a:cs typeface="Tahoma" panose="020B0604030504040204" pitchFamily="34" charset="0"/>
            </a:endParaRPr>
          </a:p>
          <a:p>
            <a:pPr marL="571500" indent="-571500" algn="l">
              <a:spcAft>
                <a:spcPts val="1500"/>
              </a:spcAft>
              <a:buFont typeface="Arial" panose="020B0604020202020204" pitchFamily="34" charset="0"/>
              <a:buChar char="•"/>
            </a:pPr>
            <a:endParaRPr lang="en-GB" sz="3200" b="0" i="0" dirty="0">
              <a:solidFill>
                <a:schemeClr val="tx2"/>
              </a:solidFill>
              <a:effectLst/>
              <a:latin typeface="Tahoma" panose="020B0604030504040204" pitchFamily="34" charset="0"/>
              <a:ea typeface="Tahoma" panose="020B0604030504040204" pitchFamily="34" charset="0"/>
              <a:cs typeface="Tahoma" panose="020B0604030504040204" pitchFamily="34" charset="0"/>
            </a:endParaRPr>
          </a:p>
          <a:p>
            <a:pPr marL="0" marR="0" indent="0" algn="l" defTabSz="1828707"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dirty="0">
              <a:ln>
                <a:noFill/>
              </a:ln>
              <a:solidFill>
                <a:srgbClr val="FFFFFF"/>
              </a:solidFill>
              <a:effectLst/>
              <a:uFillTx/>
              <a:latin typeface="+mn-lt"/>
              <a:ea typeface="+mn-ea"/>
              <a:cs typeface="+mn-cs"/>
              <a:sym typeface="Open Sans"/>
            </a:endParaRPr>
          </a:p>
        </p:txBody>
      </p:sp>
    </p:spTree>
    <p:extLst>
      <p:ext uri="{BB962C8B-B14F-4D97-AF65-F5344CB8AC3E}">
        <p14:creationId xmlns:p14="http://schemas.microsoft.com/office/powerpoint/2010/main" val="2998992060"/>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2115CA-953D-CD0B-D619-4A7B06E98F47}"/>
              </a:ext>
            </a:extLst>
          </p:cNvPr>
          <p:cNvSpPr>
            <a:spLocks noGrp="1"/>
          </p:cNvSpPr>
          <p:nvPr>
            <p:ph idx="1"/>
          </p:nvPr>
        </p:nvSpPr>
        <p:spPr>
          <a:xfrm>
            <a:off x="887799" y="2957669"/>
            <a:ext cx="22117673" cy="9326880"/>
          </a:xfrm>
        </p:spPr>
        <p:txBody>
          <a:bodyPr/>
          <a:lstStyle/>
          <a:p>
            <a:r>
              <a:rPr lang="en-GB" sz="3200" b="1" u="sng" dirty="0">
                <a:hlinkClick r:id="rId3"/>
              </a:rPr>
              <a:t>https://www.amazon.co.uk/Sensory-Team-Handbook-Hands-Processing/dp/098114392X/ref=sr_1_1?dchild=1&amp;keywords=The%2BSensory%2BTeam%2BHandbook&amp;qid=1601405179&amp;sr=8-1</a:t>
            </a:r>
            <a:endParaRPr lang="en-GB" sz="3200" b="1" u="sng" dirty="0"/>
          </a:p>
          <a:p>
            <a:pPr marL="457200" indent="0">
              <a:buNone/>
            </a:pPr>
            <a:r>
              <a:rPr lang="en-GB" sz="3200" dirty="0"/>
              <a:t>Teacher Carol Stock </a:t>
            </a:r>
            <a:r>
              <a:rPr lang="en-GB" sz="3200" dirty="0" err="1"/>
              <a:t>Kranowitz</a:t>
            </a:r>
            <a:r>
              <a:rPr lang="en-GB" sz="3200" dirty="0"/>
              <a:t> has written a series of books. They are all very helpful. She uses and expands on the term “out of sync.” She helps answer the common question parents ask, “what is a sensory issue?”</a:t>
            </a:r>
          </a:p>
          <a:p>
            <a:pPr marL="0" indent="0">
              <a:buNone/>
            </a:pPr>
            <a:endParaRPr lang="en-GB" sz="3200" dirty="0"/>
          </a:p>
          <a:p>
            <a:r>
              <a:rPr lang="en-GB" sz="3200" b="1" u="sng" dirty="0">
                <a:hlinkClick r:id="rId4"/>
              </a:rPr>
              <a:t>https://www.amazon.co.uk/Sync-Child-Carol-Stock-Kranowitz/dp/0399531653/ref=sr_1_1?dchild=1&amp;keywords=The%2BOut-of-Sync%2BChild&amp;qid=1601405280&amp;sr=8-1</a:t>
            </a:r>
            <a:endParaRPr lang="en-GB" sz="3200" b="1" u="sng" dirty="0"/>
          </a:p>
          <a:p>
            <a:pPr marL="0" indent="354013">
              <a:buNone/>
            </a:pPr>
            <a:r>
              <a:rPr lang="en-GB" sz="3200" dirty="0"/>
              <a:t>A good first book to read.</a:t>
            </a:r>
          </a:p>
          <a:p>
            <a:endParaRPr lang="en-GB" sz="3200" dirty="0"/>
          </a:p>
          <a:p>
            <a:r>
              <a:rPr lang="en-GB" sz="3200" b="1" u="sng" dirty="0">
                <a:hlinkClick r:id="rId5"/>
              </a:rPr>
              <a:t>https://www.amazon.co.uk/Out-Sync-Child-Has-Fun/dp/0399532714</a:t>
            </a:r>
            <a:endParaRPr lang="en-GB" sz="3200" b="1" u="sng" dirty="0"/>
          </a:p>
          <a:p>
            <a:pPr marL="354013" indent="0">
              <a:buNone/>
            </a:pPr>
            <a:r>
              <a:rPr lang="en-GB" sz="3200" dirty="0"/>
              <a:t>A book that is full of activities for children with sensory disorders.</a:t>
            </a:r>
          </a:p>
          <a:p>
            <a:pPr marL="354013" indent="0">
              <a:buNone/>
            </a:pPr>
            <a:r>
              <a:rPr lang="en-GB" sz="3200" dirty="0"/>
              <a:t>Student and teacher perceptions of stability balls as alternative seating in a first grade classroom. Nicole schoolcraft.  The journal of teacher action research. Volume 4, Issue 3, 2018, , ISSN # 2332-2233</a:t>
            </a:r>
          </a:p>
          <a:p>
            <a:endParaRPr lang="en-GB" dirty="0"/>
          </a:p>
        </p:txBody>
      </p:sp>
      <p:sp>
        <p:nvSpPr>
          <p:cNvPr id="2" name="Title 1">
            <a:extLst>
              <a:ext uri="{FF2B5EF4-FFF2-40B4-BE49-F238E27FC236}">
                <a16:creationId xmlns:a16="http://schemas.microsoft.com/office/drawing/2014/main" id="{848EF836-A8D9-3252-18A6-9DB0907CB4B7}"/>
              </a:ext>
            </a:extLst>
          </p:cNvPr>
          <p:cNvSpPr>
            <a:spLocks noGrp="1"/>
          </p:cNvSpPr>
          <p:nvPr>
            <p:ph type="title"/>
          </p:nvPr>
        </p:nvSpPr>
        <p:spPr>
          <a:xfrm>
            <a:off x="333058" y="885555"/>
            <a:ext cx="19341147" cy="1415116"/>
          </a:xfrm>
        </p:spPr>
        <p:txBody>
          <a:bodyPr/>
          <a:lstStyle/>
          <a:p>
            <a:r>
              <a:rPr lang="en-GB" sz="7997">
                <a:solidFill>
                  <a:schemeClr val="tx2">
                    <a:lumMod val="50000"/>
                  </a:schemeClr>
                </a:solidFill>
                <a:latin typeface="Gochi Hand"/>
              </a:rPr>
              <a:t>Resources</a:t>
            </a:r>
          </a:p>
        </p:txBody>
      </p:sp>
    </p:spTree>
    <p:extLst>
      <p:ext uri="{BB962C8B-B14F-4D97-AF65-F5344CB8AC3E}">
        <p14:creationId xmlns:p14="http://schemas.microsoft.com/office/powerpoint/2010/main" val="1772905318"/>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D7A32-48E1-DFD0-F6B6-3D6E78DB7CF5}"/>
              </a:ext>
            </a:extLst>
          </p:cNvPr>
          <p:cNvSpPr>
            <a:spLocks noGrp="1"/>
          </p:cNvSpPr>
          <p:nvPr>
            <p:ph type="title"/>
          </p:nvPr>
        </p:nvSpPr>
        <p:spPr/>
        <p:txBody>
          <a:bodyPr/>
          <a:lstStyle/>
          <a:p>
            <a:r>
              <a:rPr lang="en-GB" dirty="0"/>
              <a:t>Resources</a:t>
            </a:r>
          </a:p>
        </p:txBody>
      </p:sp>
      <p:sp>
        <p:nvSpPr>
          <p:cNvPr id="4" name="TextBox 3">
            <a:extLst>
              <a:ext uri="{FF2B5EF4-FFF2-40B4-BE49-F238E27FC236}">
                <a16:creationId xmlns:a16="http://schemas.microsoft.com/office/drawing/2014/main" id="{1F6A0830-E395-8CAC-C97D-8B2DA5D9A9BF}"/>
              </a:ext>
            </a:extLst>
          </p:cNvPr>
          <p:cNvSpPr txBox="1"/>
          <p:nvPr/>
        </p:nvSpPr>
        <p:spPr>
          <a:xfrm>
            <a:off x="635001" y="4699844"/>
            <a:ext cx="21971000" cy="50783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indent="0">
              <a:lnSpc>
                <a:spcPct val="100000"/>
              </a:lnSpc>
              <a:spcBef>
                <a:spcPts val="0"/>
              </a:spcBef>
              <a:buNone/>
            </a:pPr>
            <a:r>
              <a:rPr lang="en-GB" sz="3600" b="1" u="sng" dirty="0">
                <a:solidFill>
                  <a:schemeClr val="tx2"/>
                </a:solidFill>
              </a:rPr>
              <a:t>Love-Jean-Inspiration-Dysfunction-Integration: </a:t>
            </a:r>
            <a:r>
              <a:rPr lang="en-GB" sz="3600" b="1" u="sng" dirty="0">
                <a:hlinkClick r:id="rId2"/>
              </a:rPr>
              <a:t>https://www.amazon.co.uk/Love-Jean-Inspiration-Dysfunction-Integration/dp/097250981X/ref=sr_1_1?dchild=1&amp;keywords=Love%2C%2BJean%3A%2BInspiration%2Bfor%2BFamilies&amp;qid=1601405116&amp;sr=8-1</a:t>
            </a:r>
            <a:endParaRPr lang="en-GB" sz="3600" b="1" u="sng" dirty="0"/>
          </a:p>
          <a:p>
            <a:pPr marL="0" indent="0">
              <a:lnSpc>
                <a:spcPct val="100000"/>
              </a:lnSpc>
              <a:spcBef>
                <a:spcPts val="0"/>
              </a:spcBef>
              <a:buNone/>
            </a:pPr>
            <a:endParaRPr lang="en-GB" sz="3600" b="1" u="sng" dirty="0"/>
          </a:p>
          <a:p>
            <a:pPr marL="0" indent="0">
              <a:lnSpc>
                <a:spcPct val="100000"/>
              </a:lnSpc>
              <a:spcBef>
                <a:spcPts val="0"/>
              </a:spcBef>
              <a:buNone/>
            </a:pPr>
            <a:r>
              <a:rPr lang="en-GB" sz="3600" dirty="0">
                <a:solidFill>
                  <a:schemeClr val="tx2"/>
                </a:solidFill>
              </a:rPr>
              <a:t>Jean Ayres was a pioneering occupational therapist. She developed the theory of sensory integration. This short book captures a series of letters she wrote to her nephew. He struggled with learning. She wrote to support him. It provides additional insights into sensory integration. It is a nice introduction to the topic.</a:t>
            </a:r>
          </a:p>
        </p:txBody>
      </p:sp>
    </p:spTree>
    <p:extLst>
      <p:ext uri="{BB962C8B-B14F-4D97-AF65-F5344CB8AC3E}">
        <p14:creationId xmlns:p14="http://schemas.microsoft.com/office/powerpoint/2010/main" val="2789985640"/>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2115CA-953D-CD0B-D619-4A7B06E98F47}"/>
              </a:ext>
            </a:extLst>
          </p:cNvPr>
          <p:cNvSpPr>
            <a:spLocks noGrp="1"/>
          </p:cNvSpPr>
          <p:nvPr>
            <p:ph idx="1"/>
          </p:nvPr>
        </p:nvSpPr>
        <p:spPr>
          <a:xfrm>
            <a:off x="392167" y="3207050"/>
            <a:ext cx="23599666" cy="9012659"/>
          </a:xfrm>
        </p:spPr>
        <p:txBody>
          <a:bodyPr/>
          <a:lstStyle/>
          <a:p>
            <a:pPr marL="0" indent="0">
              <a:buNone/>
            </a:pPr>
            <a:r>
              <a:rPr lang="en-GB" sz="3200" dirty="0">
                <a:solidFill>
                  <a:schemeClr val="tx2">
                    <a:lumMod val="50000"/>
                  </a:schemeClr>
                </a:solidFill>
              </a:rPr>
              <a:t>Parents often wonder, “how do you explain sensory processing disorder to a child?”. Well, there’s help with this book: </a:t>
            </a:r>
          </a:p>
          <a:p>
            <a:r>
              <a:rPr lang="en-GB" sz="3200" b="1" u="sng" dirty="0">
                <a:solidFill>
                  <a:schemeClr val="tx2">
                    <a:lumMod val="50000"/>
                  </a:schemeClr>
                </a:solidFill>
              </a:rPr>
              <a:t>The Good </a:t>
            </a:r>
            <a:r>
              <a:rPr lang="en-GB" sz="3200" b="1" u="sng" dirty="0" err="1">
                <a:solidFill>
                  <a:schemeClr val="tx2">
                    <a:lumMod val="50000"/>
                  </a:schemeClr>
                </a:solidFill>
              </a:rPr>
              <a:t>Enoughs</a:t>
            </a:r>
            <a:r>
              <a:rPr lang="en-GB" sz="3200" b="1" u="sng" dirty="0">
                <a:solidFill>
                  <a:schemeClr val="tx2">
                    <a:lumMod val="50000"/>
                  </a:schemeClr>
                </a:solidFill>
              </a:rPr>
              <a:t> Get In Sync</a:t>
            </a:r>
            <a:r>
              <a:rPr lang="en-GB" sz="3200" dirty="0">
                <a:solidFill>
                  <a:schemeClr val="tx2">
                    <a:lumMod val="50000"/>
                  </a:schemeClr>
                </a:solidFill>
              </a:rPr>
              <a:t>: </a:t>
            </a:r>
            <a:r>
              <a:rPr lang="en-GB" sz="3200" b="1" u="sng" dirty="0">
                <a:solidFill>
                  <a:srgbClr val="0070C0"/>
                </a:solidFill>
                <a:hlinkClick r:id="rId3"/>
              </a:rPr>
              <a:t>https://www.amazon.co.uk/Goodenoughs-Get-Sync-Members-Overcome/dp/1935567160/ref=sr_1_1?dchild=1&amp;keywords=The%2BGoodenoughs%2BGet%2Bin%2BSync&amp;qid=1601405410&amp;sr=8-1</a:t>
            </a:r>
            <a:endParaRPr lang="en-GB" sz="3200" b="1" u="sng" dirty="0">
              <a:solidFill>
                <a:schemeClr val="tx2">
                  <a:lumMod val="50000"/>
                </a:schemeClr>
              </a:solidFill>
            </a:endParaRPr>
          </a:p>
          <a:p>
            <a:pPr marL="457200" indent="0">
              <a:buNone/>
            </a:pPr>
            <a:r>
              <a:rPr lang="en-GB" sz="3200" dirty="0">
                <a:solidFill>
                  <a:schemeClr val="tx2">
                    <a:lumMod val="50000"/>
                  </a:schemeClr>
                </a:solidFill>
              </a:rPr>
              <a:t>This book is designed for pre-teens to learn about sensory processing disorders. But it is also helpful for parents to read themselves. Furthermore, it is great for parents to read to their children too.</a:t>
            </a:r>
          </a:p>
          <a:p>
            <a:pPr marL="457200" indent="0">
              <a:buNone/>
            </a:pPr>
            <a:endParaRPr lang="en-GB" sz="3200" dirty="0">
              <a:solidFill>
                <a:schemeClr val="tx2">
                  <a:lumMod val="50000"/>
                </a:schemeClr>
              </a:solidFill>
            </a:endParaRPr>
          </a:p>
          <a:p>
            <a:r>
              <a:rPr lang="en-US" sz="3200" b="1" u="sng" dirty="0"/>
              <a:t>What is sensory integration</a:t>
            </a:r>
            <a:r>
              <a:rPr lang="en-US" sz="3200" dirty="0"/>
              <a:t> - </a:t>
            </a:r>
            <a:r>
              <a:rPr lang="en-US" sz="3200" dirty="0">
                <a:hlinkClick r:id="rId4"/>
              </a:rPr>
              <a:t>https://youtu.be/1_Iuj8dr9oY</a:t>
            </a:r>
            <a:endParaRPr lang="en-US" sz="3200" dirty="0"/>
          </a:p>
          <a:p>
            <a:pPr marL="0" indent="0">
              <a:buNone/>
            </a:pPr>
            <a:endParaRPr lang="en-US" sz="3200" dirty="0"/>
          </a:p>
          <a:p>
            <a:r>
              <a:rPr lang="en-GB" sz="3200" b="1" u="sng" dirty="0">
                <a:solidFill>
                  <a:schemeClr val="tx2">
                    <a:lumMod val="50000"/>
                  </a:schemeClr>
                </a:solidFill>
                <a:hlinkClick r:id="rId5">
                  <a:extLst>
                    <a:ext uri="{A12FA001-AC4F-418D-AE19-62706E023703}">
                      <ahyp:hlinkClr xmlns:ahyp="http://schemas.microsoft.com/office/drawing/2018/hyperlinkcolor" val="tx"/>
                    </a:ext>
                  </a:extLst>
                </a:hlinkClick>
              </a:rPr>
              <a:t>101 Activities for Kids in Tight Spaces: </a:t>
            </a:r>
            <a:r>
              <a:rPr lang="en-GB" sz="3200" b="1" u="sng" dirty="0">
                <a:solidFill>
                  <a:srgbClr val="0070C0"/>
                </a:solidFill>
                <a:hlinkClick r:id="rId5"/>
              </a:rPr>
              <a:t>https://www.amazon.co.uk/101-Activities-Kids-Tight-Spaces-ebook/dp/B00P5DPWS2/ref=sr_1_1?dchild=1&amp;keywords=101%2BActivities%2Bfor%2BKids%2Bin%2BTight%2BSpaces&amp;qid=1601405456&amp;sr=8-1</a:t>
            </a:r>
            <a:endParaRPr lang="en-GB" sz="3200" b="1" u="sng" dirty="0">
              <a:solidFill>
                <a:schemeClr val="tx2">
                  <a:lumMod val="50000"/>
                </a:schemeClr>
              </a:solidFill>
            </a:endParaRPr>
          </a:p>
          <a:p>
            <a:pPr marL="457200" indent="0">
              <a:buNone/>
            </a:pPr>
            <a:r>
              <a:rPr lang="en-GB" sz="3200" dirty="0">
                <a:solidFill>
                  <a:schemeClr val="tx2">
                    <a:lumMod val="50000"/>
                  </a:schemeClr>
                </a:solidFill>
              </a:rPr>
              <a:t>I loved this book for its activity ideas. I would scour the book for activities to introduce in therapy in my former occupational therapy practice. However, it truly gives parents helpful things to do with their ‘sensory’ kids!</a:t>
            </a:r>
          </a:p>
          <a:p>
            <a:endParaRPr lang="en-GB" b="1" dirty="0"/>
          </a:p>
        </p:txBody>
      </p:sp>
      <p:sp>
        <p:nvSpPr>
          <p:cNvPr id="2" name="Title 1">
            <a:extLst>
              <a:ext uri="{FF2B5EF4-FFF2-40B4-BE49-F238E27FC236}">
                <a16:creationId xmlns:a16="http://schemas.microsoft.com/office/drawing/2014/main" id="{848EF836-A8D9-3252-18A6-9DB0907CB4B7}"/>
              </a:ext>
            </a:extLst>
          </p:cNvPr>
          <p:cNvSpPr>
            <a:spLocks noGrp="1"/>
          </p:cNvSpPr>
          <p:nvPr>
            <p:ph type="title"/>
          </p:nvPr>
        </p:nvSpPr>
        <p:spPr>
          <a:xfrm>
            <a:off x="333058" y="885555"/>
            <a:ext cx="19341147" cy="1415116"/>
          </a:xfrm>
        </p:spPr>
        <p:txBody>
          <a:bodyPr/>
          <a:lstStyle/>
          <a:p>
            <a:r>
              <a:rPr lang="en-GB" sz="7997">
                <a:solidFill>
                  <a:schemeClr val="tx2">
                    <a:lumMod val="50000"/>
                  </a:schemeClr>
                </a:solidFill>
                <a:latin typeface="Gochi Hand"/>
              </a:rPr>
              <a:t>Resources</a:t>
            </a:r>
          </a:p>
        </p:txBody>
      </p:sp>
    </p:spTree>
    <p:extLst>
      <p:ext uri="{BB962C8B-B14F-4D97-AF65-F5344CB8AC3E}">
        <p14:creationId xmlns:p14="http://schemas.microsoft.com/office/powerpoint/2010/main" val="314152037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62B29-59BC-0870-561F-4555B1F69514}"/>
              </a:ext>
            </a:extLst>
          </p:cNvPr>
          <p:cNvSpPr>
            <a:spLocks noGrp="1"/>
          </p:cNvSpPr>
          <p:nvPr>
            <p:ph type="title"/>
          </p:nvPr>
        </p:nvSpPr>
        <p:spPr>
          <a:xfrm>
            <a:off x="2438399" y="1932828"/>
            <a:ext cx="19507201" cy="3336925"/>
          </a:xfrm>
        </p:spPr>
        <p:txBody>
          <a:bodyPr anchor="ctr">
            <a:normAutofit/>
          </a:bodyPr>
          <a:lstStyle/>
          <a:p>
            <a:r>
              <a:rPr lang="en-GB">
                <a:latin typeface="Gochi Hand"/>
              </a:rPr>
              <a:t>Foetal Development</a:t>
            </a:r>
          </a:p>
        </p:txBody>
      </p:sp>
      <p:sp>
        <p:nvSpPr>
          <p:cNvPr id="3" name="Content Placeholder 2">
            <a:extLst>
              <a:ext uri="{FF2B5EF4-FFF2-40B4-BE49-F238E27FC236}">
                <a16:creationId xmlns:a16="http://schemas.microsoft.com/office/drawing/2014/main" id="{B42115CA-953D-CD0B-D619-4A7B06E98F47}"/>
              </a:ext>
            </a:extLst>
          </p:cNvPr>
          <p:cNvSpPr>
            <a:spLocks noGrp="1"/>
          </p:cNvSpPr>
          <p:nvPr>
            <p:ph idx="1"/>
          </p:nvPr>
        </p:nvSpPr>
        <p:spPr>
          <a:xfrm>
            <a:off x="2154620" y="4965506"/>
            <a:ext cx="9658350" cy="6817665"/>
          </a:xfrm>
        </p:spPr>
        <p:txBody>
          <a:bodyPr lIns="45718" tIns="45718" rIns="45718" bIns="45718" anchor="t">
            <a:normAutofit/>
          </a:bodyPr>
          <a:lstStyle/>
          <a:p>
            <a:pPr>
              <a:lnSpc>
                <a:spcPct val="108000"/>
              </a:lnSpc>
              <a:spcBef>
                <a:spcPts val="600"/>
              </a:spcBef>
              <a:spcAft>
                <a:spcPts val="1200"/>
              </a:spcAft>
            </a:pPr>
            <a:r>
              <a:rPr lang="en-GB" sz="3400"/>
              <a:t>Vestibular and hearing organ apparent at 5 weeks gestation. </a:t>
            </a:r>
          </a:p>
          <a:p>
            <a:pPr>
              <a:lnSpc>
                <a:spcPct val="108000"/>
              </a:lnSpc>
              <a:spcBef>
                <a:spcPts val="600"/>
              </a:spcBef>
              <a:spcAft>
                <a:spcPts val="1200"/>
              </a:spcAft>
            </a:pPr>
            <a:r>
              <a:rPr lang="en-GB" sz="3400"/>
              <a:t>Taste buds emerge at 8 weeks. </a:t>
            </a:r>
          </a:p>
          <a:p>
            <a:pPr>
              <a:lnSpc>
                <a:spcPct val="108000"/>
              </a:lnSpc>
              <a:spcBef>
                <a:spcPts val="600"/>
              </a:spcBef>
              <a:spcAft>
                <a:spcPts val="1200"/>
              </a:spcAft>
            </a:pPr>
            <a:r>
              <a:rPr lang="en-GB" sz="3400"/>
              <a:t>Tactile comes online at 12 weeks.  </a:t>
            </a:r>
          </a:p>
          <a:p>
            <a:pPr>
              <a:lnSpc>
                <a:spcPct val="108000"/>
              </a:lnSpc>
              <a:spcBef>
                <a:spcPts val="600"/>
              </a:spcBef>
              <a:spcAft>
                <a:spcPts val="1200"/>
              </a:spcAft>
            </a:pPr>
            <a:r>
              <a:rPr lang="en-GB" sz="3400"/>
              <a:t>Vestibular system already functioning at 20 weeks. </a:t>
            </a:r>
          </a:p>
          <a:p>
            <a:pPr>
              <a:lnSpc>
                <a:spcPct val="108000"/>
              </a:lnSpc>
              <a:spcBef>
                <a:spcPts val="600"/>
              </a:spcBef>
              <a:spcAft>
                <a:spcPts val="1200"/>
              </a:spcAft>
            </a:pPr>
            <a:r>
              <a:rPr lang="en-GB" sz="3400"/>
              <a:t>At 24 weeks the eyes open and are sensitive to light</a:t>
            </a:r>
          </a:p>
        </p:txBody>
      </p:sp>
      <p:pic>
        <p:nvPicPr>
          <p:cNvPr id="4" name="Picture 3">
            <a:extLst>
              <a:ext uri="{FF2B5EF4-FFF2-40B4-BE49-F238E27FC236}">
                <a16:creationId xmlns:a16="http://schemas.microsoft.com/office/drawing/2014/main" id="{ED653052-A96F-9EA1-7D24-81508D49B44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2287250" y="5007271"/>
            <a:ext cx="9658350" cy="6354134"/>
          </a:xfrm>
          <a:prstGeom prst="rect">
            <a:avLst/>
          </a:prstGeom>
          <a:noFill/>
          <a:ln w="12700">
            <a:miter lim="400000"/>
          </a:ln>
        </p:spPr>
      </p:pic>
    </p:spTree>
    <p:extLst>
      <p:ext uri="{BB962C8B-B14F-4D97-AF65-F5344CB8AC3E}">
        <p14:creationId xmlns:p14="http://schemas.microsoft.com/office/powerpoint/2010/main" val="190915738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62B29-59BC-0870-561F-4555B1F69514}"/>
              </a:ext>
            </a:extLst>
          </p:cNvPr>
          <p:cNvSpPr>
            <a:spLocks noGrp="1"/>
          </p:cNvSpPr>
          <p:nvPr>
            <p:ph type="title"/>
          </p:nvPr>
        </p:nvSpPr>
        <p:spPr>
          <a:xfrm>
            <a:off x="328422" y="296561"/>
            <a:ext cx="19348705" cy="1415669"/>
          </a:xfrm>
        </p:spPr>
        <p:txBody>
          <a:bodyPr/>
          <a:lstStyle/>
          <a:p>
            <a:r>
              <a:rPr lang="en-GB"/>
              <a:t>Sensory Systems</a:t>
            </a:r>
          </a:p>
        </p:txBody>
      </p:sp>
      <p:pic>
        <p:nvPicPr>
          <p:cNvPr id="8194" name="Picture 2">
            <a:extLst>
              <a:ext uri="{FF2B5EF4-FFF2-40B4-BE49-F238E27FC236}">
                <a16:creationId xmlns:a16="http://schemas.microsoft.com/office/drawing/2014/main" id="{767DAA0A-984B-654F-1F54-D3E18F617AB2}"/>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3298722" y="1800721"/>
            <a:ext cx="17786555" cy="10898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6215041"/>
      </p:ext>
    </p:extLst>
  </p:cSld>
  <p:clrMapOvr>
    <a:masterClrMapping/>
  </p:clrMapOvr>
  <p:transition spd="med"/>
</p:sld>
</file>

<file path=ppt/theme/theme1.xml><?xml version="1.0" encoding="utf-8"?>
<a:theme xmlns:a="http://schemas.openxmlformats.org/drawingml/2006/main" name="Title ">
  <a:themeElements>
    <a:clrScheme name="Title ">
      <a:dk1>
        <a:srgbClr val="FFFFFF"/>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Title ">
      <a:majorFont>
        <a:latin typeface="Helvetica"/>
        <a:ea typeface="Helvetica"/>
        <a:cs typeface="Helvetica"/>
      </a:majorFont>
      <a:minorFont>
        <a:latin typeface="Open Sans"/>
        <a:ea typeface="Open Sans"/>
        <a:cs typeface="Open Sans"/>
      </a:minorFont>
    </a:fontScheme>
    <a:fmtScheme name="Title ">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E89AE"/>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1828707"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Open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1828707"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Open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itle ">
  <a:themeElements>
    <a:clrScheme name="Title ">
      <a:dk1>
        <a:srgbClr val="FFFFFF"/>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Title ">
      <a:majorFont>
        <a:latin typeface="Helvetica"/>
        <a:ea typeface="Helvetica"/>
        <a:cs typeface="Helvetica"/>
      </a:majorFont>
      <a:minorFont>
        <a:latin typeface="Open Sans"/>
        <a:ea typeface="Open Sans"/>
        <a:cs typeface="Open Sans"/>
      </a:minorFont>
    </a:fontScheme>
    <a:fmtScheme name="Title ">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E89AE"/>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1828707"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Open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1828707"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Open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itle ">
  <a:themeElements>
    <a:clrScheme name="Title ">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Title ">
      <a:majorFont>
        <a:latin typeface="Helvetica"/>
        <a:ea typeface="Helvetica"/>
        <a:cs typeface="Helvetica"/>
      </a:majorFont>
      <a:minorFont>
        <a:latin typeface="Open Sans"/>
        <a:ea typeface="Open Sans"/>
        <a:cs typeface="Open Sans"/>
      </a:minorFont>
    </a:fontScheme>
    <a:fmtScheme name="Title ">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E89AE"/>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1828707"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Open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1828707"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Open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89d95c3-039c-4bb9-84e3-0998bf69cfee" xsi:nil="true"/>
    <lcf76f155ced4ddcb4097134ff3c332f xmlns="6c158888-dcb8-4513-a7de-7f83b080602a">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2B0F1F8FADE0044AA17CA89385425BB" ma:contentTypeVersion="18" ma:contentTypeDescription="Create a new document." ma:contentTypeScope="" ma:versionID="a67c8dc2436b4d4f029f3696ef2c74f7">
  <xsd:schema xmlns:xsd="http://www.w3.org/2001/XMLSchema" xmlns:xs="http://www.w3.org/2001/XMLSchema" xmlns:p="http://schemas.microsoft.com/office/2006/metadata/properties" xmlns:ns2="e89d95c3-039c-4bb9-84e3-0998bf69cfee" xmlns:ns3="6c158888-dcb8-4513-a7de-7f83b080602a" targetNamespace="http://schemas.microsoft.com/office/2006/metadata/properties" ma:root="true" ma:fieldsID="9188ed4f1427d51586954e9c5f3fcd40" ns2:_="" ns3:_="">
    <xsd:import namespace="e89d95c3-039c-4bb9-84e3-0998bf69cfee"/>
    <xsd:import namespace="6c158888-dcb8-4513-a7de-7f83b080602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9d95c3-039c-4bb9-84e3-0998bf69cfe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8afcaae-9af3-420c-8022-cff7f90c9ef9}" ma:internalName="TaxCatchAll" ma:showField="CatchAllData" ma:web="e89d95c3-039c-4bb9-84e3-0998bf69cfe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c158888-dcb8-4513-a7de-7f83b080602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40a648b-da6d-45d0-8233-cc955733d63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6A8E44F-B88A-4EEA-BB89-60A5122212C3}">
  <ds:schemaRefs>
    <ds:schemaRef ds:uri="http://purl.org/dc/elements/1.1/"/>
    <ds:schemaRef ds:uri="http://www.w3.org/XML/1998/namespace"/>
    <ds:schemaRef ds:uri="http://purl.org/dc/dcmitype/"/>
    <ds:schemaRef ds:uri="http://schemas.microsoft.com/office/2006/documentManagement/types"/>
    <ds:schemaRef ds:uri="6c158888-dcb8-4513-a7de-7f83b080602a"/>
    <ds:schemaRef ds:uri="http://purl.org/dc/terms/"/>
    <ds:schemaRef ds:uri="e89d95c3-039c-4bb9-84e3-0998bf69cfee"/>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62863F7E-6DDE-4DB8-93EF-AF98D42F6AFE}">
  <ds:schemaRefs>
    <ds:schemaRef ds:uri="6c158888-dcb8-4513-a7de-7f83b080602a"/>
    <ds:schemaRef ds:uri="e89d95c3-039c-4bb9-84e3-0998bf69cfe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603E13C-40D6-41F4-BD1E-F9E47EF6FF20}">
  <ds:schemaRefs>
    <ds:schemaRef ds:uri="http://schemas.microsoft.com/sharepoint/v3/contenttype/forms"/>
  </ds:schemaRefs>
</ds:datastoreItem>
</file>

<file path=docMetadata/LabelInfo.xml><?xml version="1.0" encoding="utf-8"?>
<clbl:labelList xmlns:clbl="http://schemas.microsoft.com/office/2020/mipLabelMetadata">
  <clbl:label id="{df18694d-561f-489f-a4ac-be6155513479}" enabled="0" method="" siteId="{df18694d-561f-489f-a4ac-be6155513479}" removed="1"/>
</clbl:labelList>
</file>

<file path=docProps/app.xml><?xml version="1.0" encoding="utf-8"?>
<Properties xmlns="http://schemas.openxmlformats.org/officeDocument/2006/extended-properties" xmlns:vt="http://schemas.openxmlformats.org/officeDocument/2006/docPropsVTypes">
  <TotalTime>59</TotalTime>
  <Words>4215</Words>
  <Application>Microsoft Office PowerPoint</Application>
  <PresentationFormat>Custom</PresentationFormat>
  <Paragraphs>424</Paragraphs>
  <Slides>75</Slides>
  <Notes>72</Notes>
  <HiddenSlides>0</HiddenSlides>
  <MMClips>1</MMClips>
  <ScaleCrop>false</ScaleCrop>
  <HeadingPairs>
    <vt:vector size="4" baseType="variant">
      <vt:variant>
        <vt:lpstr>Theme</vt:lpstr>
      </vt:variant>
      <vt:variant>
        <vt:i4>3</vt:i4>
      </vt:variant>
      <vt:variant>
        <vt:lpstr>Slide Titles</vt:lpstr>
      </vt:variant>
      <vt:variant>
        <vt:i4>75</vt:i4>
      </vt:variant>
    </vt:vector>
  </HeadingPairs>
  <TitlesOfParts>
    <vt:vector size="78" baseType="lpstr">
      <vt:lpstr>Title </vt:lpstr>
      <vt:lpstr>Title </vt:lpstr>
      <vt:lpstr>Office Theme</vt:lpstr>
      <vt:lpstr>PowerPoint Presentation</vt:lpstr>
      <vt:lpstr>About Helping Kids Shine</vt:lpstr>
      <vt:lpstr>Our Team</vt:lpstr>
      <vt:lpstr>Who we work with</vt:lpstr>
      <vt:lpstr>PowerPoint Presentation</vt:lpstr>
      <vt:lpstr>Sensory Processing and Integration</vt:lpstr>
      <vt:lpstr>PowerPoint Presentation</vt:lpstr>
      <vt:lpstr>Foetal Development</vt:lpstr>
      <vt:lpstr>Sensory Systems</vt:lpstr>
      <vt:lpstr>Olfactory &amp; Gustatory</vt:lpstr>
      <vt:lpstr>Visual</vt:lpstr>
      <vt:lpstr>Tactile</vt:lpstr>
      <vt:lpstr>Auditory System</vt:lpstr>
      <vt:lpstr>Vestibular System</vt:lpstr>
      <vt:lpstr>Proprioceptive System</vt:lpstr>
      <vt:lpstr>Interoceptive System- Internal Organs</vt:lpstr>
      <vt:lpstr>Helping us learn about the world around us</vt:lpstr>
      <vt:lpstr>Regulation – What is it?</vt:lpstr>
      <vt:lpstr>Regulation</vt:lpstr>
      <vt:lpstr>Oxygen Mask Analogy</vt:lpstr>
      <vt:lpstr>PowerPoint Presentation</vt:lpstr>
      <vt:lpstr>PowerPoint Presentation</vt:lpstr>
      <vt:lpstr>PowerPoint Presentation</vt:lpstr>
      <vt:lpstr>PowerPoint Presentation</vt:lpstr>
      <vt:lpstr>What does it look like when it goes wrong?</vt:lpstr>
      <vt:lpstr>https://www.youtube.com/watch?v=K2P4Ed6G3gw </vt:lpstr>
      <vt:lpstr>PowerPoint Presentation</vt:lpstr>
      <vt:lpstr>Sensory Processing Difficulties (SPD)</vt:lpstr>
      <vt:lpstr>Attachment &amp; Social Connections</vt:lpstr>
      <vt:lpstr>Self Regulation</vt:lpstr>
      <vt:lpstr>PowerPoint Presentation</vt:lpstr>
      <vt:lpstr>Sensory processing Differences</vt:lpstr>
      <vt:lpstr>Sensory avoiding or over responsiveness?</vt:lpstr>
      <vt:lpstr>Sensory avoiding or over responsiveness?</vt:lpstr>
      <vt:lpstr>PowerPoint Presentation</vt:lpstr>
      <vt:lpstr>Sensory Under Responsive Behaviours</vt:lpstr>
      <vt:lpstr>Sensory Seeking or Craving</vt:lpstr>
      <vt:lpstr>Always on the go</vt:lpstr>
      <vt:lpstr>Sensory Seeking</vt:lpstr>
      <vt:lpstr>Sensory Seeking or Craving (Under Responsive)</vt:lpstr>
      <vt:lpstr>Sensory Craver</vt:lpstr>
      <vt:lpstr>Loves messy play</vt:lpstr>
      <vt:lpstr>What can you do to help?</vt:lpstr>
      <vt:lpstr>Top Down vs. Bottom Up strategies</vt:lpstr>
      <vt:lpstr>Self Regulation - touch</vt:lpstr>
      <vt:lpstr>Self Regulation </vt:lpstr>
      <vt:lpstr>Self Regulation</vt:lpstr>
      <vt:lpstr>Self Regulation</vt:lpstr>
      <vt:lpstr>Proprioception</vt:lpstr>
      <vt:lpstr>Examples of ‘heavy work’</vt:lpstr>
      <vt:lpstr>Deep pressure input</vt:lpstr>
      <vt:lpstr>Heavy Work</vt:lpstr>
      <vt:lpstr>Physical activity is regulating</vt:lpstr>
      <vt:lpstr>PowerPoint Presentation</vt:lpstr>
      <vt:lpstr>Auditory – strategies </vt:lpstr>
      <vt:lpstr>Calming Spaces</vt:lpstr>
      <vt:lpstr>Other Strategies</vt:lpstr>
      <vt:lpstr>Quick fixes - fidget and fiddle toys</vt:lpstr>
      <vt:lpstr>Incredible 5 Point Scale   by Kari and Mitzi Curtis</vt:lpstr>
      <vt:lpstr>Sensory ladder examples:</vt:lpstr>
      <vt:lpstr>Sensory ladder</vt:lpstr>
      <vt:lpstr>PowerPoint Presentation</vt:lpstr>
      <vt:lpstr>Sensory regulation</vt:lpstr>
      <vt:lpstr>PowerPoint Presentation</vt:lpstr>
      <vt:lpstr>PowerPoint Presentation</vt:lpstr>
      <vt:lpstr>PowerPoint Presentation</vt:lpstr>
      <vt:lpstr>Additional videos</vt:lpstr>
      <vt:lpstr>Additional Resources</vt:lpstr>
      <vt:lpstr>Resources</vt:lpstr>
      <vt:lpstr>Resources</vt:lpstr>
      <vt:lpstr>Apps</vt:lpstr>
      <vt:lpstr>References</vt:lpstr>
      <vt:lpstr>Resources</vt:lpstr>
      <vt:lpstr>Resources</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 Tuck</dc:creator>
  <cp:lastModifiedBy>Bryher Hill</cp:lastModifiedBy>
  <cp:revision>4</cp:revision>
  <dcterms:modified xsi:type="dcterms:W3CDTF">2025-03-20T12:05:04Z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0x01010062B0F1F8FADE0044AA17CA89385425BB</vt:lpwstr>
  </property>
  <property fmtid="{D5CDD505-2E9C-101B-9397-08002B2CF9AE}" pid="3" name="MediaServiceImageTags">
    <vt:lpwstr/>
  </property>
</Properties>
</file>